
<file path=[Content_Types].xml><?xml version="1.0" encoding="utf-8"?>
<Types xmlns="http://schemas.openxmlformats.org/package/2006/content-types">
  <Default Extension="gif" ContentType="image/gi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9144000" cy="9144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1670" y="-418"/>
      </p:cViewPr>
      <p:guideLst>
        <p:guide orient="horz" pos="288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828800"/>
            <a:ext cx="8229600" cy="24384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1D8BD707-D9CF-40AE-B4C6-C98DA3205C09}" type="datetimeFigureOut">
              <a:rPr lang="en-US" smtClean="0"/>
              <a:pPr/>
              <a:t>11/21/2022</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371600" y="4442264"/>
            <a:ext cx="6400800" cy="23368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66185"/>
            <a:ext cx="2057400" cy="780203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366185"/>
            <a:ext cx="6019800" cy="780203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812800"/>
            <a:ext cx="7086600" cy="24384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600200" y="3343715"/>
            <a:ext cx="7086600" cy="2012949"/>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8555568"/>
            <a:ext cx="762000" cy="486833"/>
          </a:xfrm>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2133601"/>
            <a:ext cx="4038600" cy="6034617"/>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2133601"/>
            <a:ext cx="4038600" cy="6034617"/>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11/21/2022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64067"/>
            <a:ext cx="8229600" cy="1524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2046817"/>
            <a:ext cx="4040188" cy="1001183"/>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2046817"/>
            <a:ext cx="4041775" cy="1001183"/>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3149601"/>
            <a:ext cx="4040188" cy="5018617"/>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6" y="3149601"/>
            <a:ext cx="4041775" cy="5018617"/>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11/21/2022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11/21/2022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364067"/>
            <a:ext cx="3008313" cy="154940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457201" y="2032001"/>
            <a:ext cx="3008313" cy="6136217"/>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364067"/>
            <a:ext cx="5111750" cy="7804151"/>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11/21/2022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812800"/>
            <a:ext cx="5486400" cy="696384"/>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828800" y="2442633"/>
            <a:ext cx="5486400" cy="52832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555716"/>
            <a:ext cx="5486400" cy="707136"/>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366184"/>
            <a:ext cx="8229600" cy="1524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457200" y="2133600"/>
            <a:ext cx="8229600" cy="62788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457200" y="8555568"/>
            <a:ext cx="2133600" cy="486833"/>
          </a:xfrm>
          <a:prstGeom prst="rect">
            <a:avLst/>
          </a:prstGeom>
        </p:spPr>
        <p:txBody>
          <a:bodyPr vert="horz" anchor="b"/>
          <a:lstStyle>
            <a:lvl1pPr algn="l" eaLnBrk="1" latinLnBrk="0" hangingPunct="1">
              <a:defRPr kumimoji="0" sz="1200">
                <a:solidFill>
                  <a:schemeClr val="tx1">
                    <a:shade val="50000"/>
                  </a:schemeClr>
                </a:solidFill>
              </a:defRPr>
            </a:lvl1pPr>
          </a:lstStyle>
          <a:p>
            <a:fld id="{1D8BD707-D9CF-40AE-B4C6-C98DA3205C09}" type="datetimeFigureOut">
              <a:rPr lang="en-US" smtClean="0"/>
              <a:pPr/>
              <a:t>11/21/2022</a:t>
            </a:fld>
            <a:endParaRPr lang="en-US"/>
          </a:p>
        </p:txBody>
      </p:sp>
      <p:sp>
        <p:nvSpPr>
          <p:cNvPr id="3" name="Footer Placeholder 2"/>
          <p:cNvSpPr>
            <a:spLocks noGrp="1"/>
          </p:cNvSpPr>
          <p:nvPr>
            <p:ph type="ftr" sz="quarter" idx="3"/>
          </p:nvPr>
        </p:nvSpPr>
        <p:spPr>
          <a:xfrm>
            <a:off x="3124200" y="8555568"/>
            <a:ext cx="2895600" cy="486833"/>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8555568"/>
            <a:ext cx="762000" cy="486833"/>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gif"/><Relationship Id="rId1" Type="http://schemas.openxmlformats.org/officeDocument/2006/relationships/slideLayout" Target="../slideLayouts/slideLayout1.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g"/><Relationship Id="rId9"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noChangeShapeType="1"/>
          </p:cNvSpPr>
          <p:nvPr/>
        </p:nvSpPr>
        <p:spPr bwMode="auto">
          <a:xfrm>
            <a:off x="0" y="0"/>
            <a:ext cx="9144000" cy="8463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Lst>
        </p:spPr>
        <p:txBody>
          <a:bodyPr vert="horz" wrap="square" lIns="36195" tIns="36195" rIns="36195" bIns="36195" numCol="1" anchor="ctr" anchorCtr="0" compatLnSpc="1">
            <a:prstTxWarp prst="textNoShape">
              <a:avLst/>
            </a:prstTxWarp>
          </a:bodyPr>
          <a:lstStyle/>
          <a:p>
            <a:pPr lvl="0" algn="ctr" fontAlgn="base">
              <a:spcBef>
                <a:spcPct val="0"/>
              </a:spcBef>
              <a:spcAft>
                <a:spcPct val="0"/>
              </a:spcAft>
            </a:pPr>
            <a:r>
              <a:rPr lang="en-US" sz="3600" b="1" dirty="0">
                <a:solidFill>
                  <a:srgbClr val="FFFF00"/>
                </a:solidFill>
                <a:effectLst>
                  <a:outerShdw blurRad="50800" dist="38100" dir="5400000" algn="t" rotWithShape="0">
                    <a:prstClr val="black">
                      <a:alpha val="40000"/>
                    </a:prstClr>
                  </a:outerShdw>
                </a:effectLst>
                <a:latin typeface="Goudy Old Style" panose="02020502050305020303" pitchFamily="18" charset="0"/>
                <a:cs typeface="Arial" pitchFamily="34" charset="0"/>
              </a:rPr>
              <a:t>Open House Saturday November 26</a:t>
            </a:r>
            <a:r>
              <a:rPr lang="en-US" sz="3600" b="1" baseline="30000" dirty="0">
                <a:solidFill>
                  <a:srgbClr val="FFFF00"/>
                </a:solidFill>
                <a:effectLst>
                  <a:outerShdw blurRad="50800" dist="38100" dir="5400000" algn="t" rotWithShape="0">
                    <a:prstClr val="black">
                      <a:alpha val="40000"/>
                    </a:prstClr>
                  </a:outerShdw>
                </a:effectLst>
                <a:latin typeface="Goudy Old Style" panose="02020502050305020303" pitchFamily="18" charset="0"/>
                <a:cs typeface="Arial" pitchFamily="34" charset="0"/>
              </a:rPr>
              <a:t>th</a:t>
            </a:r>
            <a:r>
              <a:rPr lang="en-US" sz="3600" b="1" dirty="0">
                <a:solidFill>
                  <a:srgbClr val="FFFF00"/>
                </a:solidFill>
                <a:effectLst>
                  <a:outerShdw blurRad="50800" dist="38100" dir="5400000" algn="t" rotWithShape="0">
                    <a:prstClr val="black">
                      <a:alpha val="40000"/>
                    </a:prstClr>
                  </a:outerShdw>
                </a:effectLst>
                <a:latin typeface="Goudy Old Style" panose="02020502050305020303" pitchFamily="18" charset="0"/>
                <a:cs typeface="Arial" pitchFamily="34" charset="0"/>
              </a:rPr>
              <a:t> 12 - 4</a:t>
            </a:r>
            <a:endParaRPr lang="en-US" sz="3600" b="1" dirty="0">
              <a:solidFill>
                <a:srgbClr val="FF0000"/>
              </a:solidFill>
              <a:effectLst>
                <a:outerShdw blurRad="50800" dist="38100" dir="5400000" algn="t" rotWithShape="0">
                  <a:prstClr val="black">
                    <a:alpha val="40000"/>
                  </a:prstClr>
                </a:outerShdw>
              </a:effectLst>
              <a:latin typeface="Goudy Old Style" panose="02020502050305020303" pitchFamily="18" charset="0"/>
              <a:cs typeface="Arial" pitchFamily="34" charset="0"/>
            </a:endParaRPr>
          </a:p>
        </p:txBody>
      </p:sp>
      <p:sp>
        <p:nvSpPr>
          <p:cNvPr id="6" name="Rectangle 4"/>
          <p:cNvSpPr>
            <a:spLocks noChangeArrowheads="1"/>
          </p:cNvSpPr>
          <p:nvPr/>
        </p:nvSpPr>
        <p:spPr bwMode="auto">
          <a:xfrm>
            <a:off x="76200" y="7467600"/>
            <a:ext cx="5675869" cy="1595924"/>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7" name="Text Box 9"/>
          <p:cNvSpPr txBox="1">
            <a:spLocks noChangeArrowheads="1"/>
          </p:cNvSpPr>
          <p:nvPr/>
        </p:nvSpPr>
        <p:spPr bwMode="auto">
          <a:xfrm>
            <a:off x="106678" y="5962008"/>
            <a:ext cx="6816297" cy="31819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lvl="0" algn="ctr" fontAlgn="base">
              <a:spcBef>
                <a:spcPct val="0"/>
              </a:spcBef>
              <a:spcAft>
                <a:spcPct val="0"/>
              </a:spcAft>
            </a:pPr>
            <a:r>
              <a:rPr lang="en-US" sz="1400" dirty="0">
                <a:latin typeface="Tw Cen MT" pitchFamily="34" charset="0"/>
                <a:cs typeface="Arial" pitchFamily="34" charset="0"/>
              </a:rPr>
              <a:t>Absolutely immaculate 3 bed 2 bath home in desirable Harbor Woods neighborhood. Paver drive and walkway. Hardwood floors throughout main living areas. Formal living room and family room. Chef's kitchen with tons of light. Commercial Wolfe gas range and refrigerator. Large island for prep space. Granite counter tops and glass backsplash. Additional electric stove and refrigerator. Breakfast bar with pendant lighting, all open to dining area. Large pantry, laundry room and frog. Master bedroom ensuite with tiled walk in shower. 2 additional bedrooms and hall bath with claw foot tub. Step down to the sunroom overlooking the beautiful manicured back yard. Stone pathway to the 325 sq. ft. studio space with its own sun porch, electricity, sink and window unit. Great flex space for craft room, workout area, etc. So many improvements have been made including: Hurricane shutters; lawn irrigation system; </a:t>
            </a:r>
            <a:r>
              <a:rPr lang="en-US" sz="1400" dirty="0" err="1">
                <a:latin typeface="Tw Cen MT" pitchFamily="34" charset="0"/>
                <a:cs typeface="Arial" pitchFamily="34" charset="0"/>
              </a:rPr>
              <a:t>Muhler</a:t>
            </a:r>
            <a:r>
              <a:rPr lang="en-US" sz="1400" dirty="0">
                <a:latin typeface="Tw Cen MT" pitchFamily="34" charset="0"/>
                <a:cs typeface="Arial" pitchFamily="34" charset="0"/>
              </a:rPr>
              <a:t> windows installed; Roof replaced 2019; Crawl space incapsulated 2022; Gutter guards installed; Whole house generator installed 2019. Convenient to schools, shopping, down town and Folly Beach. An absolute must see!</a:t>
            </a:r>
            <a:endParaRPr kumimoji="0" lang="en-US" sz="1400" i="1" u="none" strike="noStrike" cap="none" normalizeH="0" baseline="0" dirty="0">
              <a:ln>
                <a:noFill/>
              </a:ln>
              <a:effectLst/>
              <a:latin typeface="Arial" pitchFamily="34" charset="0"/>
              <a:cs typeface="Arial" pitchFamily="34" charset="0"/>
            </a:endParaRPr>
          </a:p>
        </p:txBody>
      </p:sp>
      <p:sp>
        <p:nvSpPr>
          <p:cNvPr id="9" name="Text Box 11"/>
          <p:cNvSpPr txBox="1">
            <a:spLocks noChangeArrowheads="1" noChangeShapeType="1"/>
          </p:cNvSpPr>
          <p:nvPr/>
        </p:nvSpPr>
        <p:spPr bwMode="auto">
          <a:xfrm>
            <a:off x="7158290" y="4962854"/>
            <a:ext cx="1909510" cy="1065416"/>
          </a:xfrm>
          <a:prstGeom prst="rect">
            <a:avLst/>
          </a:prstGeom>
          <a:noFill/>
          <a:ln w="0" algn="in">
            <a:noFill/>
            <a:miter lim="800000"/>
            <a:headEnd/>
            <a:tailEnd/>
          </a:ln>
          <a:effectLst/>
        </p:spPr>
        <p:txBody>
          <a:bodyPr vert="horz" wrap="square" lIns="36195" tIns="36195" rIns="36195" bIns="36195" numCol="1" anchor="t" anchorCtr="0" compatLnSpc="1">
            <a:prstTxWarp prst="textNoShape">
              <a:avLst/>
            </a:prstTxWarp>
          </a:bodyPr>
          <a:lstStyle/>
          <a:p>
            <a:pPr lvl="0" algn="ctr" fontAlgn="base">
              <a:spcBef>
                <a:spcPct val="0"/>
              </a:spcBef>
              <a:spcAft>
                <a:spcPct val="0"/>
              </a:spcAft>
            </a:pPr>
            <a:r>
              <a:rPr lang="en-US" sz="1600" b="1" dirty="0">
                <a:latin typeface="Tw Cen MT" pitchFamily="34" charset="0"/>
                <a:cs typeface="Arial" pitchFamily="34" charset="0"/>
              </a:rPr>
              <a:t>Michael Dew</a:t>
            </a:r>
            <a:endParaRPr lang="en-US" sz="1100" dirty="0">
              <a:latin typeface="Tw Cen MT" pitchFamily="34" charset="0"/>
              <a:cs typeface="Arial" pitchFamily="34" charset="0"/>
            </a:endParaRPr>
          </a:p>
          <a:p>
            <a:pPr lvl="0" algn="ctr" fontAlgn="base">
              <a:spcBef>
                <a:spcPct val="0"/>
              </a:spcBef>
              <a:spcAft>
                <a:spcPct val="0"/>
              </a:spcAft>
            </a:pPr>
            <a:r>
              <a:rPr lang="pt-BR" sz="1100" dirty="0">
                <a:latin typeface="Tw Cen MT" pitchFamily="34" charset="0"/>
                <a:cs typeface="Arial" pitchFamily="34" charset="0"/>
              </a:rPr>
              <a:t>O 843-769-5100</a:t>
            </a:r>
          </a:p>
          <a:p>
            <a:pPr lvl="0" algn="ctr" fontAlgn="base">
              <a:spcBef>
                <a:spcPct val="0"/>
              </a:spcBef>
              <a:spcAft>
                <a:spcPct val="0"/>
              </a:spcAft>
            </a:pPr>
            <a:r>
              <a:rPr lang="pt-BR" sz="1100" dirty="0">
                <a:latin typeface="Tw Cen MT" pitchFamily="34" charset="0"/>
                <a:cs typeface="Arial" pitchFamily="34" charset="0"/>
              </a:rPr>
              <a:t>M 843-870-7000</a:t>
            </a:r>
          </a:p>
          <a:p>
            <a:pPr lvl="0" algn="ctr" fontAlgn="base">
              <a:spcBef>
                <a:spcPct val="0"/>
              </a:spcBef>
              <a:spcAft>
                <a:spcPct val="0"/>
              </a:spcAft>
            </a:pPr>
            <a:r>
              <a:rPr lang="pt-BR" sz="1100" dirty="0">
                <a:latin typeface="Tw Cen MT" pitchFamily="34" charset="0"/>
                <a:cs typeface="Arial" pitchFamily="34" charset="0"/>
              </a:rPr>
              <a:t>michaeledew@gmail.com</a:t>
            </a:r>
          </a:p>
          <a:p>
            <a:pPr lvl="0" algn="ctr" fontAlgn="base">
              <a:spcBef>
                <a:spcPct val="0"/>
              </a:spcBef>
              <a:spcAft>
                <a:spcPct val="0"/>
              </a:spcAft>
            </a:pPr>
            <a:r>
              <a:rPr lang="pt-BR" sz="1100" dirty="0">
                <a:latin typeface="Tw Cen MT" pitchFamily="34" charset="0"/>
                <a:cs typeface="Arial" pitchFamily="34" charset="0"/>
              </a:rPr>
              <a:t>www.michaeldewrealestate.com</a:t>
            </a:r>
            <a:endParaRPr kumimoji="0" lang="en-US" sz="1050" b="0" u="none" strike="noStrike" cap="none" normalizeH="0" baseline="0" dirty="0">
              <a:ln>
                <a:noFill/>
              </a:ln>
              <a:effectLst/>
              <a:latin typeface="Arial" pitchFamily="34" charset="0"/>
              <a:cs typeface="Arial" pitchFamily="34" charset="0"/>
            </a:endParaRPr>
          </a:p>
        </p:txBody>
      </p:sp>
      <p:grpSp>
        <p:nvGrpSpPr>
          <p:cNvPr id="4" name="Group 3"/>
          <p:cNvGrpSpPr/>
          <p:nvPr/>
        </p:nvGrpSpPr>
        <p:grpSpPr>
          <a:xfrm>
            <a:off x="7352115" y="6637446"/>
            <a:ext cx="1521860" cy="696852"/>
            <a:chOff x="7426439" y="6982836"/>
            <a:chExt cx="1521860" cy="696852"/>
          </a:xfrm>
        </p:grpSpPr>
        <p:sp>
          <p:nvSpPr>
            <p:cNvPr id="2" name="Rounded Rectangle 1"/>
            <p:cNvSpPr/>
            <p:nvPr/>
          </p:nvSpPr>
          <p:spPr>
            <a:xfrm>
              <a:off x="7498080" y="7193280"/>
              <a:ext cx="1356360" cy="27432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7833360" y="7033260"/>
              <a:ext cx="685800" cy="6096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6" name="Picture 1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426439" y="6982836"/>
              <a:ext cx="1521860" cy="696852"/>
            </a:xfrm>
            <a:prstGeom prst="rect">
              <a:avLst/>
            </a:prstGeom>
            <a:noFill/>
            <a:ln w="9525" algn="in">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grpSp>
      <p:sp>
        <p:nvSpPr>
          <p:cNvPr id="12" name="Text Box 18"/>
          <p:cNvSpPr txBox="1">
            <a:spLocks noChangeArrowheads="1"/>
          </p:cNvSpPr>
          <p:nvPr/>
        </p:nvSpPr>
        <p:spPr bwMode="auto">
          <a:xfrm>
            <a:off x="7158290" y="7943473"/>
            <a:ext cx="1909510" cy="9829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fontAlgn="base">
              <a:spcBef>
                <a:spcPct val="0"/>
              </a:spcBef>
              <a:spcAft>
                <a:spcPct val="0"/>
              </a:spcAft>
            </a:pPr>
            <a:r>
              <a:rPr lang="en-US" sz="1100" dirty="0">
                <a:effectLst>
                  <a:outerShdw blurRad="38100" dist="38100" dir="2700000" algn="tl">
                    <a:srgbClr val="000000">
                      <a:alpha val="43137"/>
                    </a:srgbClr>
                  </a:outerShdw>
                </a:effectLst>
                <a:latin typeface="Tw Cen MT" pitchFamily="34" charset="0"/>
                <a:cs typeface="Arial" pitchFamily="34" charset="0"/>
              </a:rPr>
              <a:t>AgentOwned Charleston Group</a:t>
            </a:r>
          </a:p>
          <a:p>
            <a:pPr lvl="0" algn="ctr" fontAlgn="base">
              <a:spcBef>
                <a:spcPct val="0"/>
              </a:spcBef>
              <a:spcAft>
                <a:spcPct val="0"/>
              </a:spcAft>
            </a:pPr>
            <a:r>
              <a:rPr lang="en-US" sz="1100" dirty="0">
                <a:effectLst>
                  <a:outerShdw blurRad="38100" dist="38100" dir="2700000" algn="tl">
                    <a:srgbClr val="000000">
                      <a:alpha val="43137"/>
                    </a:srgbClr>
                  </a:outerShdw>
                </a:effectLst>
                <a:latin typeface="Tw Cen MT" pitchFamily="34" charset="0"/>
                <a:cs typeface="Arial" pitchFamily="34" charset="0"/>
              </a:rPr>
              <a:t>902 Savannah Hwy</a:t>
            </a:r>
          </a:p>
          <a:p>
            <a:pPr lvl="0" algn="ctr" fontAlgn="base">
              <a:spcBef>
                <a:spcPct val="0"/>
              </a:spcBef>
              <a:spcAft>
                <a:spcPct val="0"/>
              </a:spcAft>
            </a:pPr>
            <a:r>
              <a:rPr lang="en-US" sz="1100" dirty="0">
                <a:effectLst>
                  <a:outerShdw blurRad="38100" dist="38100" dir="2700000" algn="tl">
                    <a:srgbClr val="000000">
                      <a:alpha val="43137"/>
                    </a:srgbClr>
                  </a:outerShdw>
                </a:effectLst>
                <a:latin typeface="Tw Cen MT" pitchFamily="34" charset="0"/>
                <a:cs typeface="Arial" pitchFamily="34" charset="0"/>
              </a:rPr>
              <a:t>Charleston, SC 29407</a:t>
            </a:r>
          </a:p>
          <a:p>
            <a:pPr lvl="0" algn="ctr" fontAlgn="base">
              <a:spcBef>
                <a:spcPct val="0"/>
              </a:spcBef>
              <a:spcAft>
                <a:spcPct val="0"/>
              </a:spcAft>
            </a:pPr>
            <a:r>
              <a:rPr lang="en-US" sz="900" dirty="0">
                <a:effectLst>
                  <a:outerShdw blurRad="38100" dist="38100" dir="2700000" algn="tl">
                    <a:srgbClr val="000000">
                      <a:alpha val="43137"/>
                    </a:srgbClr>
                  </a:outerShdw>
                </a:effectLst>
                <a:latin typeface="Tw Cen MT" pitchFamily="34" charset="0"/>
                <a:cs typeface="Arial" pitchFamily="34" charset="0"/>
              </a:rPr>
              <a:t>Real </a:t>
            </a:r>
            <a:r>
              <a:rPr kumimoji="0" lang="en-US" sz="900" b="0" i="0" u="none" strike="noStrike" cap="none" normalizeH="0" baseline="0" dirty="0">
                <a:ln>
                  <a:noFill/>
                </a:ln>
                <a:solidFill>
                  <a:schemeClr val="tx1"/>
                </a:solidFill>
                <a:effectLst>
                  <a:outerShdw blurRad="38100" dist="38100" dir="2700000" algn="tl">
                    <a:srgbClr val="000000">
                      <a:alpha val="43137"/>
                    </a:srgbClr>
                  </a:outerShdw>
                </a:effectLst>
                <a:latin typeface="Tw Cen MT" pitchFamily="34" charset="0"/>
                <a:cs typeface="Arial" pitchFamily="34" charset="0"/>
              </a:rPr>
              <a:t>Estate ● Mortgage</a:t>
            </a:r>
            <a:br>
              <a:rPr kumimoji="0" lang="en-US" sz="900" b="0" i="0" u="none" strike="noStrike" cap="none" normalizeH="0" baseline="0" dirty="0">
                <a:ln>
                  <a:noFill/>
                </a:ln>
                <a:solidFill>
                  <a:schemeClr val="tx1"/>
                </a:solidFill>
                <a:effectLst>
                  <a:outerShdw blurRad="38100" dist="38100" dir="2700000" algn="tl">
                    <a:srgbClr val="000000">
                      <a:alpha val="43137"/>
                    </a:srgbClr>
                  </a:outerShdw>
                </a:effectLst>
                <a:latin typeface="Tw Cen MT" pitchFamily="34" charset="0"/>
                <a:cs typeface="Arial" pitchFamily="34" charset="0"/>
              </a:rPr>
            </a:br>
            <a:r>
              <a:rPr kumimoji="0" lang="en-US" sz="900" b="0" i="0" u="none" strike="noStrike" cap="none" normalizeH="0" baseline="0" dirty="0">
                <a:ln>
                  <a:noFill/>
                </a:ln>
                <a:solidFill>
                  <a:schemeClr val="tx1"/>
                </a:solidFill>
                <a:effectLst>
                  <a:outerShdw blurRad="38100" dist="38100" dir="2700000" algn="tl">
                    <a:srgbClr val="000000">
                      <a:alpha val="43137"/>
                    </a:srgbClr>
                  </a:outerShdw>
                </a:effectLst>
                <a:latin typeface="Tw Cen MT" pitchFamily="34" charset="0"/>
                <a:cs typeface="Arial" pitchFamily="34" charset="0"/>
              </a:rPr>
              <a:t>Insurance ● Business Brokerage</a:t>
            </a:r>
            <a:endParaRPr kumimoji="0" lang="en-US" sz="1200" b="0" i="0" u="none" strike="noStrike" cap="none" normalizeH="0" baseline="0" dirty="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pic>
        <p:nvPicPr>
          <p:cNvPr id="1043" name="Picture 1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00788" y="8953632"/>
            <a:ext cx="139417" cy="1903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21" name="Text Box 3"/>
          <p:cNvSpPr txBox="1">
            <a:spLocks noChangeArrowheads="1" noChangeShapeType="1"/>
          </p:cNvSpPr>
          <p:nvPr/>
        </p:nvSpPr>
        <p:spPr bwMode="auto">
          <a:xfrm>
            <a:off x="106679" y="4629966"/>
            <a:ext cx="6816296"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ctr" anchorCtr="0" compatLnSpc="1">
            <a:prstTxWarp prst="textNoShape">
              <a:avLst/>
            </a:prstTxWarp>
          </a:bodyPr>
          <a:lstStyle/>
          <a:p>
            <a:pPr lvl="0" algn="ctr" fontAlgn="base">
              <a:spcBef>
                <a:spcPct val="0"/>
              </a:spcBef>
              <a:spcAft>
                <a:spcPct val="0"/>
              </a:spcAft>
            </a:pPr>
            <a:r>
              <a:rPr lang="en-US" sz="3200" b="1" dirty="0">
                <a:effectLst>
                  <a:outerShdw blurRad="38100" dist="38100" dir="2700000" algn="tl">
                    <a:srgbClr val="000000">
                      <a:alpha val="43137"/>
                    </a:srgbClr>
                  </a:outerShdw>
                </a:effectLst>
                <a:latin typeface="Tw Cen MT" pitchFamily="34" charset="0"/>
                <a:cs typeface="Arial" pitchFamily="34" charset="0"/>
              </a:rPr>
              <a:t>1039 Grand Concourse Street</a:t>
            </a:r>
          </a:p>
          <a:p>
            <a:pPr lvl="0" algn="ctr" fontAlgn="base">
              <a:spcBef>
                <a:spcPct val="0"/>
              </a:spcBef>
              <a:spcAft>
                <a:spcPct val="0"/>
              </a:spcAft>
            </a:pPr>
            <a:r>
              <a:rPr lang="en-US" sz="2000" b="1" dirty="0">
                <a:effectLst>
                  <a:outerShdw blurRad="38100" dist="38100" dir="2700000" algn="tl">
                    <a:srgbClr val="000000">
                      <a:alpha val="43137"/>
                    </a:srgbClr>
                  </a:outerShdw>
                </a:effectLst>
                <a:latin typeface="Tw Cen MT" pitchFamily="34" charset="0"/>
                <a:cs typeface="Arial" pitchFamily="34" charset="0"/>
              </a:rPr>
              <a:t>Harbor Woods </a:t>
            </a:r>
            <a:r>
              <a:rPr lang="en-US" sz="2000" b="1" dirty="0">
                <a:effectLst>
                  <a:outerShdw blurRad="38100" dist="38100" dir="2700000" algn="tl">
                    <a:srgbClr val="000000">
                      <a:alpha val="43137"/>
                    </a:srgbClr>
                  </a:outerShdw>
                </a:effectLst>
                <a:latin typeface="Trebuchet MS" panose="020B0603020202020204" pitchFamily="34" charset="0"/>
                <a:cs typeface="Arial" pitchFamily="34" charset="0"/>
              </a:rPr>
              <a:t>·</a:t>
            </a:r>
            <a:r>
              <a:rPr lang="en-US" sz="2000" b="1" dirty="0">
                <a:effectLst>
                  <a:outerShdw blurRad="38100" dist="38100" dir="2700000" algn="tl">
                    <a:srgbClr val="000000">
                      <a:alpha val="43137"/>
                    </a:srgbClr>
                  </a:outerShdw>
                </a:effectLst>
                <a:latin typeface="Tw Cen MT" pitchFamily="34" charset="0"/>
                <a:cs typeface="Arial" pitchFamily="34" charset="0"/>
              </a:rPr>
              <a:t> Charleston, SC 29412</a:t>
            </a:r>
          </a:p>
          <a:p>
            <a:pPr lvl="0" algn="ctr" fontAlgn="base">
              <a:spcBef>
                <a:spcPct val="0"/>
              </a:spcBef>
              <a:spcAft>
                <a:spcPct val="0"/>
              </a:spcAft>
            </a:pPr>
            <a:r>
              <a:rPr lang="en-US" sz="2000" b="1" dirty="0">
                <a:effectLst>
                  <a:outerShdw blurRad="38100" dist="38100" dir="2700000" algn="tl">
                    <a:srgbClr val="000000">
                      <a:alpha val="43137"/>
                    </a:srgbClr>
                  </a:outerShdw>
                </a:effectLst>
                <a:latin typeface="Tw Cen MT" pitchFamily="34" charset="0"/>
                <a:cs typeface="Arial" pitchFamily="34" charset="0"/>
              </a:rPr>
              <a:t>MLS# 22028251 </a:t>
            </a:r>
            <a:r>
              <a:rPr lang="en-US" sz="2000" b="1" dirty="0">
                <a:effectLst>
                  <a:outerShdw blurRad="38100" dist="38100" dir="2700000" algn="tl">
                    <a:srgbClr val="000000">
                      <a:alpha val="43137"/>
                    </a:srgbClr>
                  </a:outerShdw>
                </a:effectLst>
                <a:latin typeface="Trebuchet MS" panose="020B0603020202020204" pitchFamily="34" charset="0"/>
                <a:cs typeface="Arial" pitchFamily="34" charset="0"/>
              </a:rPr>
              <a:t>·</a:t>
            </a:r>
            <a:r>
              <a:rPr lang="en-US" sz="2000" b="1" dirty="0">
                <a:effectLst>
                  <a:outerShdw blurRad="38100" dist="38100" dir="2700000" algn="tl">
                    <a:srgbClr val="000000">
                      <a:alpha val="43137"/>
                    </a:srgbClr>
                  </a:outerShdw>
                </a:effectLst>
                <a:latin typeface="Tw Cen MT" pitchFamily="34" charset="0"/>
                <a:cs typeface="Arial" pitchFamily="34" charset="0"/>
              </a:rPr>
              <a:t> $724,000</a:t>
            </a:r>
            <a:endParaRPr kumimoji="0" lang="en-US" sz="1100" b="1" i="0" u="none" strike="noStrike" cap="none" normalizeH="0" baseline="0" dirty="0">
              <a:ln>
                <a:noFill/>
              </a:ln>
              <a:effectLst>
                <a:outerShdw blurRad="38100" dist="38100" dir="2700000" algn="tl">
                  <a:srgbClr val="000000">
                    <a:alpha val="43137"/>
                  </a:srgbClr>
                </a:outerShdw>
              </a:effectLst>
              <a:latin typeface="Tw Cen MT" pitchFamily="34" charset="0"/>
              <a:cs typeface="Arial" pitchFamily="34" charset="0"/>
            </a:endParaRPr>
          </a:p>
        </p:txBody>
      </p:sp>
      <p:pic>
        <p:nvPicPr>
          <p:cNvPr id="8" name="Picture 7" descr="A picture containing tree, outdoor, plant, forest&#10;&#10;Description automatically generated">
            <a:extLst>
              <a:ext uri="{FF2B5EF4-FFF2-40B4-BE49-F238E27FC236}">
                <a16:creationId xmlns:a16="http://schemas.microsoft.com/office/drawing/2014/main" id="{3EF60969-A12A-4E9B-97EB-3849056069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96400" y="1295400"/>
            <a:ext cx="2560661" cy="1920496"/>
          </a:xfrm>
          <a:prstGeom prst="rect">
            <a:avLst/>
          </a:prstGeom>
        </p:spPr>
      </p:pic>
      <p:pic>
        <p:nvPicPr>
          <p:cNvPr id="11" name="Picture 10">
            <a:extLst>
              <a:ext uri="{FF2B5EF4-FFF2-40B4-BE49-F238E27FC236}">
                <a16:creationId xmlns:a16="http://schemas.microsoft.com/office/drawing/2014/main" id="{9E0E9A05-38AC-4ED6-A2C9-8CF926E2F064}"/>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00281" y="846372"/>
            <a:ext cx="5397225" cy="3594552"/>
          </a:xfrm>
          <a:prstGeom prst="rect">
            <a:avLst/>
          </a:prstGeom>
        </p:spPr>
      </p:pic>
      <p:pic>
        <p:nvPicPr>
          <p:cNvPr id="17" name="Picture 16">
            <a:extLst>
              <a:ext uri="{FF2B5EF4-FFF2-40B4-BE49-F238E27FC236}">
                <a16:creationId xmlns:a16="http://schemas.microsoft.com/office/drawing/2014/main" id="{EB6F79CF-6646-4859-84F4-E3D92E15B243}"/>
              </a:ext>
            </a:extLst>
          </p:cNvPr>
          <p:cNvPicPr>
            <a:picLocks/>
          </p:cNvPicPr>
          <p:nvPr/>
        </p:nvPicPr>
        <p:blipFill>
          <a:blip r:embed="rId6" cstate="print">
            <a:extLst>
              <a:ext uri="{28A0092B-C50C-407E-A947-70E740481C1C}">
                <a14:useLocalDpi xmlns:a14="http://schemas.microsoft.com/office/drawing/2010/main" val="0"/>
              </a:ext>
            </a:extLst>
          </a:blip>
          <a:srcRect/>
          <a:stretch/>
        </p:blipFill>
        <p:spPr>
          <a:xfrm>
            <a:off x="7334604" y="2072148"/>
            <a:ext cx="1709928" cy="1143000"/>
          </a:xfrm>
          <a:prstGeom prst="rect">
            <a:avLst/>
          </a:prstGeom>
        </p:spPr>
      </p:pic>
      <p:pic>
        <p:nvPicPr>
          <p:cNvPr id="18" name="Picture 17">
            <a:extLst>
              <a:ext uri="{FF2B5EF4-FFF2-40B4-BE49-F238E27FC236}">
                <a16:creationId xmlns:a16="http://schemas.microsoft.com/office/drawing/2014/main" id="{4AD6024E-CFBE-4A8B-B6F0-EA61249C0090}"/>
              </a:ext>
            </a:extLst>
          </p:cNvPr>
          <p:cNvPicPr>
            <a:picLocks/>
          </p:cNvPicPr>
          <p:nvPr/>
        </p:nvPicPr>
        <p:blipFill>
          <a:blip r:embed="rId7" cstate="print">
            <a:extLst>
              <a:ext uri="{28A0092B-C50C-407E-A947-70E740481C1C}">
                <a14:useLocalDpi xmlns:a14="http://schemas.microsoft.com/office/drawing/2010/main" val="0"/>
              </a:ext>
            </a:extLst>
          </a:blip>
          <a:srcRect/>
          <a:stretch/>
        </p:blipFill>
        <p:spPr>
          <a:xfrm>
            <a:off x="7334604" y="3297924"/>
            <a:ext cx="1709928" cy="1143000"/>
          </a:xfrm>
          <a:prstGeom prst="rect">
            <a:avLst/>
          </a:prstGeom>
        </p:spPr>
      </p:pic>
      <p:pic>
        <p:nvPicPr>
          <p:cNvPr id="20" name="Picture 19">
            <a:extLst>
              <a:ext uri="{FF2B5EF4-FFF2-40B4-BE49-F238E27FC236}">
                <a16:creationId xmlns:a16="http://schemas.microsoft.com/office/drawing/2014/main" id="{13FC4E0D-D508-48E1-B600-E976DECC5C3A}"/>
              </a:ext>
            </a:extLst>
          </p:cNvPr>
          <p:cNvPicPr>
            <a:picLocks/>
          </p:cNvPicPr>
          <p:nvPr/>
        </p:nvPicPr>
        <p:blipFill>
          <a:blip r:embed="rId8" cstate="print">
            <a:extLst>
              <a:ext uri="{28A0092B-C50C-407E-A947-70E740481C1C}">
                <a14:useLocalDpi xmlns:a14="http://schemas.microsoft.com/office/drawing/2010/main" val="0"/>
              </a:ext>
            </a:extLst>
          </a:blip>
          <a:srcRect/>
          <a:stretch/>
        </p:blipFill>
        <p:spPr>
          <a:xfrm>
            <a:off x="5561498" y="3297924"/>
            <a:ext cx="1709928" cy="1143000"/>
          </a:xfrm>
          <a:prstGeom prst="rect">
            <a:avLst/>
          </a:prstGeom>
        </p:spPr>
      </p:pic>
      <p:pic>
        <p:nvPicPr>
          <p:cNvPr id="22" name="Picture 21">
            <a:extLst>
              <a:ext uri="{FF2B5EF4-FFF2-40B4-BE49-F238E27FC236}">
                <a16:creationId xmlns:a16="http://schemas.microsoft.com/office/drawing/2014/main" id="{930463B3-CFBF-47DC-93D8-8789F26AA2E3}"/>
              </a:ext>
            </a:extLst>
          </p:cNvPr>
          <p:cNvPicPr>
            <a:picLocks/>
          </p:cNvPicPr>
          <p:nvPr/>
        </p:nvPicPr>
        <p:blipFill>
          <a:blip r:embed="rId9" cstate="print">
            <a:extLst>
              <a:ext uri="{28A0092B-C50C-407E-A947-70E740481C1C}">
                <a14:useLocalDpi xmlns:a14="http://schemas.microsoft.com/office/drawing/2010/main" val="0"/>
              </a:ext>
            </a:extLst>
          </a:blip>
          <a:srcRect/>
          <a:stretch/>
        </p:blipFill>
        <p:spPr>
          <a:xfrm>
            <a:off x="5561498" y="846372"/>
            <a:ext cx="1709928" cy="1143000"/>
          </a:xfrm>
          <a:prstGeom prst="rect">
            <a:avLst/>
          </a:prstGeom>
        </p:spPr>
      </p:pic>
      <p:pic>
        <p:nvPicPr>
          <p:cNvPr id="23" name="Picture 22">
            <a:extLst>
              <a:ext uri="{FF2B5EF4-FFF2-40B4-BE49-F238E27FC236}">
                <a16:creationId xmlns:a16="http://schemas.microsoft.com/office/drawing/2014/main" id="{2C1CC243-8FE8-4475-9C4A-8D723049E857}"/>
              </a:ext>
            </a:extLst>
          </p:cNvPr>
          <p:cNvPicPr>
            <a:picLocks/>
          </p:cNvPicPr>
          <p:nvPr/>
        </p:nvPicPr>
        <p:blipFill>
          <a:blip r:embed="rId10" cstate="print">
            <a:extLst>
              <a:ext uri="{28A0092B-C50C-407E-A947-70E740481C1C}">
                <a14:useLocalDpi xmlns:a14="http://schemas.microsoft.com/office/drawing/2010/main" val="0"/>
              </a:ext>
            </a:extLst>
          </a:blip>
          <a:srcRect/>
          <a:stretch/>
        </p:blipFill>
        <p:spPr>
          <a:xfrm>
            <a:off x="7334604" y="846372"/>
            <a:ext cx="1709928" cy="1143000"/>
          </a:xfrm>
          <a:prstGeom prst="rect">
            <a:avLst/>
          </a:prstGeom>
        </p:spPr>
      </p:pic>
      <p:pic>
        <p:nvPicPr>
          <p:cNvPr id="24" name="Picture 23">
            <a:extLst>
              <a:ext uri="{FF2B5EF4-FFF2-40B4-BE49-F238E27FC236}">
                <a16:creationId xmlns:a16="http://schemas.microsoft.com/office/drawing/2014/main" id="{5E7D7F35-AD27-4E96-BD88-9C1FC16B7B93}"/>
              </a:ext>
            </a:extLst>
          </p:cNvPr>
          <p:cNvPicPr>
            <a:picLocks/>
          </p:cNvPicPr>
          <p:nvPr/>
        </p:nvPicPr>
        <p:blipFill>
          <a:blip r:embed="rId11" cstate="print">
            <a:extLst>
              <a:ext uri="{28A0092B-C50C-407E-A947-70E740481C1C}">
                <a14:useLocalDpi xmlns:a14="http://schemas.microsoft.com/office/drawing/2010/main" val="0"/>
              </a:ext>
            </a:extLst>
          </a:blip>
          <a:srcRect/>
          <a:stretch/>
        </p:blipFill>
        <p:spPr>
          <a:xfrm>
            <a:off x="5561498" y="2072148"/>
            <a:ext cx="1709928" cy="1143000"/>
          </a:xfrm>
          <a:prstGeom prst="rect">
            <a:avLst/>
          </a:prstGeom>
        </p:spPr>
      </p:pic>
      <p:grpSp>
        <p:nvGrpSpPr>
          <p:cNvPr id="13" name="Group 12">
            <a:extLst>
              <a:ext uri="{FF2B5EF4-FFF2-40B4-BE49-F238E27FC236}">
                <a16:creationId xmlns:a16="http://schemas.microsoft.com/office/drawing/2014/main" id="{0FE96D83-CC2B-473D-265E-5E508469BE4C}"/>
              </a:ext>
            </a:extLst>
          </p:cNvPr>
          <p:cNvGrpSpPr/>
          <p:nvPr/>
        </p:nvGrpSpPr>
        <p:grpSpPr>
          <a:xfrm>
            <a:off x="111760" y="858520"/>
            <a:ext cx="1752600" cy="1752600"/>
            <a:chOff x="-2002115" y="746673"/>
            <a:chExt cx="1752600" cy="1752600"/>
          </a:xfrm>
          <a:effectLst>
            <a:outerShdw blurRad="63500" sx="102000" sy="102000" algn="ctr" rotWithShape="0">
              <a:prstClr val="black">
                <a:alpha val="40000"/>
              </a:prstClr>
            </a:outerShdw>
          </a:effectLst>
        </p:grpSpPr>
        <p:sp>
          <p:nvSpPr>
            <p:cNvPr id="3" name="Diagonal Stripe 2">
              <a:extLst>
                <a:ext uri="{FF2B5EF4-FFF2-40B4-BE49-F238E27FC236}">
                  <a16:creationId xmlns:a16="http://schemas.microsoft.com/office/drawing/2014/main" id="{49A398AE-8470-4DBC-910B-D1C6CE5EBB53}"/>
                </a:ext>
              </a:extLst>
            </p:cNvPr>
            <p:cNvSpPr/>
            <p:nvPr/>
          </p:nvSpPr>
          <p:spPr>
            <a:xfrm>
              <a:off x="-2002115" y="746673"/>
              <a:ext cx="1752600" cy="1752600"/>
            </a:xfrm>
            <a:prstGeom prst="diagStrip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 name="TextBox 9">
              <a:extLst>
                <a:ext uri="{FF2B5EF4-FFF2-40B4-BE49-F238E27FC236}">
                  <a16:creationId xmlns:a16="http://schemas.microsoft.com/office/drawing/2014/main" id="{D64CF78A-9730-43E8-BEAD-F9F307DCBBBB}"/>
                </a:ext>
              </a:extLst>
            </p:cNvPr>
            <p:cNvSpPr txBox="1"/>
            <p:nvPr/>
          </p:nvSpPr>
          <p:spPr>
            <a:xfrm rot="18934244">
              <a:off x="-1951751" y="1187336"/>
              <a:ext cx="1231043" cy="430887"/>
            </a:xfrm>
            <a:prstGeom prst="rect">
              <a:avLst/>
            </a:prstGeom>
            <a:noFill/>
          </p:spPr>
          <p:txBody>
            <a:bodyPr wrap="none" rtlCol="0">
              <a:spAutoFit/>
            </a:bodyPr>
            <a:lstStyle/>
            <a:p>
              <a:r>
                <a:rPr lang="en-US" sz="2200" b="1" dirty="0">
                  <a:effectLst>
                    <a:outerShdw blurRad="38100" dist="38100" dir="2700000" algn="tl">
                      <a:srgbClr val="000000">
                        <a:alpha val="43137"/>
                      </a:srgbClr>
                    </a:outerShdw>
                  </a:effectLst>
                  <a:latin typeface="Tw Cen MT" panose="020B0602020104020603" pitchFamily="34" charset="0"/>
                </a:rPr>
                <a:t>Reduced!</a:t>
              </a:r>
            </a:p>
          </p:txBody>
        </p:sp>
      </p:grpSp>
    </p:spTree>
    <p:extLst>
      <p:ext uri="{BB962C8B-B14F-4D97-AF65-F5344CB8AC3E}">
        <p14:creationId xmlns:p14="http://schemas.microsoft.com/office/powerpoint/2010/main" val="385901676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315</TotalTime>
  <Words>270</Words>
  <Application>Microsoft Office PowerPoint</Application>
  <PresentationFormat>Custom</PresentationFormat>
  <Paragraphs>15</Paragraphs>
  <Slides>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vt:i4>
      </vt:variant>
    </vt:vector>
  </HeadingPairs>
  <TitlesOfParts>
    <vt:vector size="11" baseType="lpstr">
      <vt:lpstr>Arial</vt:lpstr>
      <vt:lpstr>Book Antiqua</vt:lpstr>
      <vt:lpstr>Goudy Old Style</vt:lpstr>
      <vt:lpstr>Lucida Sans</vt:lpstr>
      <vt:lpstr>Trebuchet MS</vt:lpstr>
      <vt:lpstr>Tw Cen MT</vt:lpstr>
      <vt:lpstr>Wingdings</vt:lpstr>
      <vt:lpstr>Wingdings 2</vt:lpstr>
      <vt:lpstr>Wingdings 3</vt:lpstr>
      <vt:lpstr>Apex</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90</cp:revision>
  <dcterms:created xsi:type="dcterms:W3CDTF">2006-08-16T00:00:00Z</dcterms:created>
  <dcterms:modified xsi:type="dcterms:W3CDTF">2022-11-21T20:15:20Z</dcterms:modified>
</cp:coreProperties>
</file>