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10058400" cy="7772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28" y="72"/>
      </p:cViewPr>
      <p:guideLst>
        <p:guide orient="horz" pos="2448"/>
        <p:guide pos="31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64233" y="1554480"/>
            <a:ext cx="9052560" cy="2072640"/>
          </a:xfrm>
        </p:spPr>
        <p:txBody>
          <a:bodyPr vert="horz" lIns="50941" tIns="0" rIns="50941" bIns="0" anchor="b">
            <a:normAutofit/>
            <a:scene3d>
              <a:camera prst="orthographicFront"/>
              <a:lightRig rig="soft" dir="t">
                <a:rot lat="0" lon="0" rev="17220000"/>
              </a:lightRig>
            </a:scene3d>
            <a:sp3d prstMaterial="softEdge">
              <a:bevelT w="38100" h="38100"/>
            </a:sp3d>
          </a:bodyPr>
          <a:lstStyle>
            <a:lvl1pPr>
              <a:defRPr sz="53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8/2/2019</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508760" y="3775924"/>
            <a:ext cx="7040880" cy="1986280"/>
          </a:xfrm>
        </p:spPr>
        <p:txBody>
          <a:bodyPr/>
          <a:lstStyle>
            <a:lvl1pPr marL="0" indent="0" algn="ctr">
              <a:buNone/>
              <a:defRPr>
                <a:solidFill>
                  <a:schemeClr val="tx1"/>
                </a:solidFill>
              </a:defRPr>
            </a:lvl1pPr>
            <a:lvl2pPr marL="509412" indent="0" algn="ctr">
              <a:buNone/>
            </a:lvl2pPr>
            <a:lvl3pPr marL="1018824" indent="0" algn="ctr">
              <a:buNone/>
            </a:lvl3pPr>
            <a:lvl4pPr marL="1528237" indent="0" algn="ctr">
              <a:buNone/>
            </a:lvl4pPr>
            <a:lvl5pPr marL="2037649" indent="0" algn="ctr">
              <a:buNone/>
            </a:lvl5pPr>
            <a:lvl6pPr marL="2547061" indent="0" algn="ctr">
              <a:buNone/>
            </a:lvl6pPr>
            <a:lvl7pPr marL="3056473" indent="0" algn="ctr">
              <a:buNone/>
            </a:lvl7pPr>
            <a:lvl8pPr marL="3565886" indent="0" algn="ctr">
              <a:buNone/>
            </a:lvl8pPr>
            <a:lvl9pPr marL="4075298"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60220" y="690880"/>
            <a:ext cx="7795260" cy="20726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53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760220" y="2842157"/>
            <a:ext cx="7795260" cy="1711007"/>
          </a:xfrm>
        </p:spPr>
        <p:txBody>
          <a:bodyPr anchor="t"/>
          <a:lstStyle>
            <a:lvl1pPr marL="81506" indent="0" algn="l">
              <a:buNone/>
              <a:defRPr sz="2200">
                <a:solidFill>
                  <a:schemeClr val="tx1"/>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17280" y="7272232"/>
            <a:ext cx="838200" cy="413808"/>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2900"/>
            </a:lvl1pPr>
            <a:lvl2pPr>
              <a:defRPr sz="27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113020" y="1813560"/>
            <a:ext cx="4442460" cy="5129425"/>
          </a:xfrm>
        </p:spPr>
        <p:txBody>
          <a:bodyPr/>
          <a:lstStyle>
            <a:lvl1pPr>
              <a:defRPr sz="2900"/>
            </a:lvl1pPr>
            <a:lvl2pPr>
              <a:defRPr sz="2700"/>
            </a:lvl2pPr>
            <a:lvl3pPr>
              <a:defRPr sz="22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09457"/>
            <a:ext cx="9052560" cy="1295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502920" y="1739794"/>
            <a:ext cx="4444207" cy="851005"/>
          </a:xfrm>
        </p:spPr>
        <p:txBody>
          <a:bodyPr anchor="ctr"/>
          <a:lstStyle>
            <a:lvl1pPr marL="0" indent="0">
              <a:buNone/>
              <a:defRPr sz="2700" b="0" cap="all" baseline="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5109528" y="1739794"/>
            <a:ext cx="4445953" cy="851005"/>
          </a:xfrm>
        </p:spPr>
        <p:txBody>
          <a:bodyPr anchor="ctr"/>
          <a:lstStyle>
            <a:lvl1pPr marL="0" indent="0">
              <a:buNone/>
              <a:defRPr sz="2700" b="0" cap="all" baseline="0">
                <a:solidFill>
                  <a:schemeClr val="tx1"/>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502920" y="2677160"/>
            <a:ext cx="4444207" cy="4265825"/>
          </a:xfrm>
        </p:spPr>
        <p:txBody>
          <a:bodyPr/>
          <a:lstStyle>
            <a:lvl1pPr>
              <a:defRPr sz="27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5109528" y="2677160"/>
            <a:ext cx="4445953" cy="4265825"/>
          </a:xfrm>
        </p:spPr>
        <p:txBody>
          <a:bodyPr/>
          <a:lstStyle>
            <a:lvl1pPr>
              <a:defRPr sz="2700"/>
            </a:lvl1pPr>
            <a:lvl2pPr>
              <a:defRPr sz="22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8/2/2019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vert="horz" anchor="b">
            <a:normAutofit/>
            <a:sp3d prstMaterial="softEdge"/>
          </a:bodyPr>
          <a:lstStyle>
            <a:lvl1pPr algn="l">
              <a:buNone/>
              <a:defRPr sz="25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502921" y="1727200"/>
            <a:ext cx="3309144" cy="5215785"/>
          </a:xfrm>
        </p:spPr>
        <p:txBody>
          <a:bodyPr/>
          <a:lstStyle>
            <a:lvl1pPr marL="0" indent="0">
              <a:buNone/>
              <a:defRPr sz="1600"/>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932555" y="309457"/>
            <a:ext cx="5622925" cy="6633528"/>
          </a:xfrm>
        </p:spPr>
        <p:txBody>
          <a:bodyPr/>
          <a:lstStyle>
            <a:lvl1pPr>
              <a:defRPr sz="2900"/>
            </a:lvl1pPr>
            <a:lvl2pPr>
              <a:defRPr sz="2700"/>
            </a:lvl2pPr>
            <a:lvl3pPr>
              <a:defRPr sz="2500"/>
            </a:lvl3pPr>
            <a:lvl4pPr>
              <a:defRPr sz="22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1680" y="690880"/>
            <a:ext cx="6035040" cy="591926"/>
          </a:xfrm>
        </p:spPr>
        <p:txBody>
          <a:bodyPr lIns="50941" rIns="50941" bIns="0" anchor="b">
            <a:sp3d prstMaterial="softEdge"/>
          </a:bodyPr>
          <a:lstStyle>
            <a:lvl1pPr algn="ctr">
              <a:buNone/>
              <a:defRPr sz="2200" b="1"/>
            </a:lvl1pPr>
          </a:lstStyle>
          <a:p>
            <a:r>
              <a:rPr kumimoji="0" lang="en-US"/>
              <a:t>Click to edit Master title style</a:t>
            </a:r>
          </a:p>
        </p:txBody>
      </p:sp>
      <p:sp>
        <p:nvSpPr>
          <p:cNvPr id="3" name="Picture Placeholder 2"/>
          <p:cNvSpPr>
            <a:spLocks noGrp="1"/>
          </p:cNvSpPr>
          <p:nvPr>
            <p:ph type="pic" idx="1"/>
          </p:nvPr>
        </p:nvSpPr>
        <p:spPr>
          <a:xfrm>
            <a:off x="2011680" y="2076238"/>
            <a:ext cx="6035040" cy="44907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marL="0" indent="0" algn="l" rtl="0" eaLnBrk="1" latinLnBrk="0" hangingPunct="1">
              <a:buNone/>
              <a:defRPr sz="36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2011680" y="1322358"/>
            <a:ext cx="6035040" cy="601066"/>
          </a:xfrm>
        </p:spPr>
        <p:txBody>
          <a:bodyPr lIns="50941" tIns="50941" rIns="50941" anchor="t"/>
          <a:lstStyle>
            <a:lvl1pPr marL="0" indent="0" algn="ctr">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502920" y="311256"/>
            <a:ext cx="9052560" cy="1295400"/>
          </a:xfrm>
          <a:prstGeom prst="rect">
            <a:avLst/>
          </a:prstGeom>
        </p:spPr>
        <p:txBody>
          <a:bodyPr vert="horz" lIns="101882" tIns="50941" rIns="101882" bIns="50941"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502920" y="1813560"/>
            <a:ext cx="9052560" cy="5337048"/>
          </a:xfrm>
          <a:prstGeom prst="rect">
            <a:avLst/>
          </a:prstGeom>
        </p:spPr>
        <p:txBody>
          <a:bodyPr vert="horz" lIns="101882" tIns="50941" rIns="101882" bIns="50941">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502920" y="7272232"/>
            <a:ext cx="2346960" cy="413808"/>
          </a:xfrm>
          <a:prstGeom prst="rect">
            <a:avLst/>
          </a:prstGeom>
        </p:spPr>
        <p:txBody>
          <a:bodyPr vert="horz" lIns="101882" tIns="50941" rIns="101882" bIns="50941" anchor="b"/>
          <a:lstStyle>
            <a:lvl1pPr algn="l" eaLnBrk="1" latinLnBrk="0" hangingPunct="1">
              <a:defRPr kumimoji="0" sz="1300">
                <a:solidFill>
                  <a:schemeClr val="tx1">
                    <a:shade val="50000"/>
                  </a:schemeClr>
                </a:solidFill>
              </a:defRPr>
            </a:lvl1pPr>
          </a:lstStyle>
          <a:p>
            <a:fld id="{1D8BD707-D9CF-40AE-B4C6-C98DA3205C09}" type="datetimeFigureOut">
              <a:rPr lang="en-US" smtClean="0"/>
              <a:pPr/>
              <a:t>8/2/2019</a:t>
            </a:fld>
            <a:endParaRPr lang="en-US"/>
          </a:p>
        </p:txBody>
      </p:sp>
      <p:sp>
        <p:nvSpPr>
          <p:cNvPr id="3" name="Footer Placeholder 2"/>
          <p:cNvSpPr>
            <a:spLocks noGrp="1"/>
          </p:cNvSpPr>
          <p:nvPr>
            <p:ph type="ftr" sz="quarter" idx="3"/>
          </p:nvPr>
        </p:nvSpPr>
        <p:spPr>
          <a:xfrm>
            <a:off x="3436620" y="7272232"/>
            <a:ext cx="3185160" cy="413808"/>
          </a:xfrm>
          <a:prstGeom prst="rect">
            <a:avLst/>
          </a:prstGeom>
        </p:spPr>
        <p:txBody>
          <a:bodyPr vert="horz" lIns="101882" tIns="50941" rIns="101882" bIns="50941" anchor="b"/>
          <a:lstStyle>
            <a:lvl1pPr algn="ctr" eaLnBrk="1" latinLnBrk="0" hangingPunct="1">
              <a:defRPr kumimoji="0" sz="13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8717280" y="7272232"/>
            <a:ext cx="838200" cy="413808"/>
          </a:xfrm>
          <a:prstGeom prst="rect">
            <a:avLst/>
          </a:prstGeom>
        </p:spPr>
        <p:txBody>
          <a:bodyPr vert="horz" lIns="0" tIns="50941" rIns="0" bIns="50941" anchor="b"/>
          <a:lstStyle>
            <a:lvl1pPr algn="r" eaLnBrk="1" latinLnBrk="0" hangingPunct="1">
              <a:defRPr kumimoji="0" sz="13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6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611295" indent="-458471" algn="l" rtl="0" eaLnBrk="1" latinLnBrk="0" hangingPunct="1">
        <a:spcBef>
          <a:spcPct val="20000"/>
        </a:spcBef>
        <a:buClr>
          <a:schemeClr val="tx1">
            <a:shade val="95000"/>
          </a:schemeClr>
        </a:buClr>
        <a:buSzPct val="65000"/>
        <a:buFont typeface="Wingdings 2"/>
        <a:buChar char=""/>
        <a:defRPr kumimoji="0" sz="3100" kern="1200">
          <a:solidFill>
            <a:schemeClr val="tx1"/>
          </a:solidFill>
          <a:latin typeface="+mn-lt"/>
          <a:ea typeface="+mn-ea"/>
          <a:cs typeface="+mn-cs"/>
        </a:defRPr>
      </a:lvl1pPr>
      <a:lvl2pPr marL="967883" indent="-315836" algn="l" rtl="0" eaLnBrk="1" latinLnBrk="0" hangingPunct="1">
        <a:spcBef>
          <a:spcPct val="20000"/>
        </a:spcBef>
        <a:buClr>
          <a:schemeClr val="tx1"/>
        </a:buClr>
        <a:buSzPct val="80000"/>
        <a:buFont typeface="Wingdings 2"/>
        <a:buChar char=""/>
        <a:defRPr kumimoji="0" sz="2700" kern="1200">
          <a:solidFill>
            <a:schemeClr val="tx1"/>
          </a:solidFill>
          <a:latin typeface="+mn-lt"/>
          <a:ea typeface="+mn-ea"/>
          <a:cs typeface="+mn-cs"/>
        </a:defRPr>
      </a:lvl2pPr>
      <a:lvl3pPr marL="1263342" indent="-254706" algn="l" rtl="0" eaLnBrk="1" latinLnBrk="0" hangingPunct="1">
        <a:spcBef>
          <a:spcPct val="20000"/>
        </a:spcBef>
        <a:buClr>
          <a:schemeClr val="tx1"/>
        </a:buClr>
        <a:buSzPct val="95000"/>
        <a:buFont typeface="Wingdings"/>
        <a:buChar char=""/>
        <a:defRPr kumimoji="0" sz="2500" kern="1200">
          <a:solidFill>
            <a:schemeClr val="tx1"/>
          </a:solidFill>
          <a:latin typeface="+mn-lt"/>
          <a:ea typeface="+mn-ea"/>
          <a:cs typeface="+mn-cs"/>
        </a:defRPr>
      </a:lvl3pPr>
      <a:lvl4pPr marL="1507860" indent="-203765" algn="l" rtl="0" eaLnBrk="1" latinLnBrk="0" hangingPunct="1">
        <a:spcBef>
          <a:spcPct val="20000"/>
        </a:spcBef>
        <a:buClr>
          <a:schemeClr val="tx1"/>
        </a:buClr>
        <a:buSzPct val="100000"/>
        <a:buFont typeface="Wingdings 3"/>
        <a:buChar char=""/>
        <a:defRPr kumimoji="0" sz="2200" kern="1200">
          <a:solidFill>
            <a:schemeClr val="tx1"/>
          </a:solidFill>
          <a:latin typeface="+mn-lt"/>
          <a:ea typeface="+mn-ea"/>
          <a:cs typeface="+mn-cs"/>
        </a:defRPr>
      </a:lvl4pPr>
      <a:lvl5pPr marL="1721813" indent="-203765" algn="l" rtl="0" eaLnBrk="1" latinLnBrk="0" hangingPunct="1">
        <a:spcBef>
          <a:spcPct val="20000"/>
        </a:spcBef>
        <a:buClr>
          <a:schemeClr val="tx1"/>
        </a:buClr>
        <a:buFont typeface="Wingdings 2"/>
        <a:buChar char=""/>
        <a:defRPr kumimoji="0" sz="2200" kern="1200">
          <a:solidFill>
            <a:schemeClr val="tx1"/>
          </a:solidFill>
          <a:latin typeface="+mn-lt"/>
          <a:ea typeface="+mn-ea"/>
          <a:cs typeface="+mn-cs"/>
        </a:defRPr>
      </a:lvl5pPr>
      <a:lvl6pPr marL="1966331" indent="-203765" algn="l" rtl="0" eaLnBrk="1" latinLnBrk="0" hangingPunct="1">
        <a:spcBef>
          <a:spcPct val="20000"/>
        </a:spcBef>
        <a:buClr>
          <a:schemeClr val="tx1"/>
        </a:buClr>
        <a:buFont typeface="Wingdings 3"/>
        <a:buChar char=""/>
        <a:defRPr kumimoji="0" sz="2000" kern="1200">
          <a:solidFill>
            <a:schemeClr val="tx1"/>
          </a:solidFill>
          <a:latin typeface="+mn-lt"/>
          <a:ea typeface="+mn-ea"/>
          <a:cs typeface="+mn-cs"/>
        </a:defRPr>
      </a:lvl6pPr>
      <a:lvl7pPr marL="2190473" indent="-203765" algn="l" rtl="0" eaLnBrk="1" latinLnBrk="0" hangingPunct="1">
        <a:spcBef>
          <a:spcPct val="20000"/>
        </a:spcBef>
        <a:buClr>
          <a:schemeClr val="tx1"/>
        </a:buClr>
        <a:buFont typeface="Wingdings 2"/>
        <a:buChar char=""/>
        <a:defRPr kumimoji="0" sz="1800" kern="1200">
          <a:solidFill>
            <a:schemeClr val="tx1"/>
          </a:solidFill>
          <a:latin typeface="+mn-lt"/>
          <a:ea typeface="+mn-ea"/>
          <a:cs typeface="+mn-cs"/>
        </a:defRPr>
      </a:lvl7pPr>
      <a:lvl8pPr marL="2414614" indent="-203765"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8pPr>
      <a:lvl9pPr marL="2638755" indent="-203765" algn="l" rtl="0" eaLnBrk="1" latinLnBrk="0" hangingPunct="1">
        <a:spcBef>
          <a:spcPct val="20000"/>
        </a:spcBef>
        <a:buClr>
          <a:schemeClr val="tx1"/>
        </a:buClr>
        <a:buFont typeface="Wingdings 2"/>
        <a:buChar char=""/>
        <a:defRPr kumimoji="0" sz="16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9412" algn="l" rtl="0" eaLnBrk="1" latinLnBrk="0" hangingPunct="1">
        <a:defRPr kumimoji="0" kern="1200">
          <a:solidFill>
            <a:schemeClr val="tx1"/>
          </a:solidFill>
          <a:latin typeface="+mn-lt"/>
          <a:ea typeface="+mn-ea"/>
          <a:cs typeface="+mn-cs"/>
        </a:defRPr>
      </a:lvl2pPr>
      <a:lvl3pPr marL="1018824" algn="l" rtl="0" eaLnBrk="1" latinLnBrk="0" hangingPunct="1">
        <a:defRPr kumimoji="0" kern="1200">
          <a:solidFill>
            <a:schemeClr val="tx1"/>
          </a:solidFill>
          <a:latin typeface="+mn-lt"/>
          <a:ea typeface="+mn-ea"/>
          <a:cs typeface="+mn-cs"/>
        </a:defRPr>
      </a:lvl3pPr>
      <a:lvl4pPr marL="1528237" algn="l" rtl="0" eaLnBrk="1" latinLnBrk="0" hangingPunct="1">
        <a:defRPr kumimoji="0" kern="1200">
          <a:solidFill>
            <a:schemeClr val="tx1"/>
          </a:solidFill>
          <a:latin typeface="+mn-lt"/>
          <a:ea typeface="+mn-ea"/>
          <a:cs typeface="+mn-cs"/>
        </a:defRPr>
      </a:lvl4pPr>
      <a:lvl5pPr marL="2037649" algn="l" rtl="0" eaLnBrk="1" latinLnBrk="0" hangingPunct="1">
        <a:defRPr kumimoji="0" kern="1200">
          <a:solidFill>
            <a:schemeClr val="tx1"/>
          </a:solidFill>
          <a:latin typeface="+mn-lt"/>
          <a:ea typeface="+mn-ea"/>
          <a:cs typeface="+mn-cs"/>
        </a:defRPr>
      </a:lvl5pPr>
      <a:lvl6pPr marL="2547061" algn="l" rtl="0" eaLnBrk="1" latinLnBrk="0" hangingPunct="1">
        <a:defRPr kumimoji="0" kern="1200">
          <a:solidFill>
            <a:schemeClr val="tx1"/>
          </a:solidFill>
          <a:latin typeface="+mn-lt"/>
          <a:ea typeface="+mn-ea"/>
          <a:cs typeface="+mn-cs"/>
        </a:defRPr>
      </a:lvl6pPr>
      <a:lvl7pPr marL="3056473" algn="l" rtl="0" eaLnBrk="1" latinLnBrk="0" hangingPunct="1">
        <a:defRPr kumimoji="0" kern="1200">
          <a:solidFill>
            <a:schemeClr val="tx1"/>
          </a:solidFill>
          <a:latin typeface="+mn-lt"/>
          <a:ea typeface="+mn-ea"/>
          <a:cs typeface="+mn-cs"/>
        </a:defRPr>
      </a:lvl7pPr>
      <a:lvl8pPr marL="3565886" algn="l" rtl="0" eaLnBrk="1" latinLnBrk="0" hangingPunct="1">
        <a:defRPr kumimoji="0" kern="1200">
          <a:solidFill>
            <a:schemeClr val="tx1"/>
          </a:solidFill>
          <a:latin typeface="+mn-lt"/>
          <a:ea typeface="+mn-ea"/>
          <a:cs typeface="+mn-cs"/>
        </a:defRPr>
      </a:lvl8pPr>
      <a:lvl9pPr marL="407529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00419" y="0"/>
            <a:ext cx="6057981" cy="777657"/>
          </a:xfrm>
        </p:spPr>
        <p:txBody>
          <a:bodyPr anchor="ctr">
            <a:noAutofit/>
          </a:bodyPr>
          <a:lstStyle/>
          <a:p>
            <a:r>
              <a:rPr lang="en-US" sz="2400" dirty="0">
                <a:solidFill>
                  <a:srgbClr val="FFFF00"/>
                </a:solidFill>
                <a:effectLst/>
              </a:rPr>
              <a:t>Open House Tues 8/6 from 11-1</a:t>
            </a:r>
            <a:br>
              <a:rPr lang="en-US" sz="2400" dirty="0">
                <a:solidFill>
                  <a:srgbClr val="FFFF00"/>
                </a:solidFill>
                <a:effectLst/>
              </a:rPr>
            </a:br>
            <a:r>
              <a:rPr lang="en-US" sz="1400" dirty="0">
                <a:solidFill>
                  <a:srgbClr val="FFFF00"/>
                </a:solidFill>
                <a:effectLst/>
              </a:rPr>
              <a:t>free snacks, sandwiches and drinks + $100 drawing</a:t>
            </a:r>
            <a:endParaRPr lang="en-US" sz="2400" dirty="0">
              <a:solidFill>
                <a:srgbClr val="FFFF00"/>
              </a:solidFill>
              <a:effectLst/>
            </a:endParaRPr>
          </a:p>
        </p:txBody>
      </p:sp>
      <p:sp>
        <p:nvSpPr>
          <p:cNvPr id="3" name="Subtitle 2"/>
          <p:cNvSpPr>
            <a:spLocks noGrp="1"/>
          </p:cNvSpPr>
          <p:nvPr>
            <p:ph type="subTitle" idx="1"/>
          </p:nvPr>
        </p:nvSpPr>
        <p:spPr>
          <a:xfrm>
            <a:off x="4000420" y="2546749"/>
            <a:ext cx="6057980" cy="3753482"/>
          </a:xfrm>
        </p:spPr>
        <p:txBody>
          <a:bodyPr anchor="ctr">
            <a:noAutofit/>
          </a:bodyPr>
          <a:lstStyle/>
          <a:p>
            <a:r>
              <a:rPr lang="en-US" sz="1150" dirty="0">
                <a:effectLst>
                  <a:outerShdw blurRad="38100" dist="38100" dir="2700000" algn="tl">
                    <a:srgbClr val="000000">
                      <a:alpha val="43137"/>
                    </a:srgbClr>
                  </a:outerShdw>
                </a:effectLst>
              </a:rPr>
              <a:t>103 Drayton Drive...where quality, elegance and Southern charm graciously meet. This CUSTOM BUILT HOME by one of Summerville's premier builders on almost 1.5 ACRES of in-town paradise is replete with INCREDIBLE UPGRADES and special features. As they say...seeing is believing. A long and inviting front porch welcomes you into a spacious foyer with VAULTED CEILING and HARDWOOD OAK FLOORS throughout the downstairs. ELEGANCE is the word to describe the living room and formal dining room both adorned with chair rail and ,wood trimming and custom curtains. The GOURMET KITCHEN features granite counters, custom cabinets, serving island, gas stove, integrated French door refrigerator, pantry, and breakfast area with GAS LOG FIREPLACE. A fantastic family room accented with five full length palladium windows, fire place built-in book shelves and wet bar make this room an entertainment treasure that flows into the back deck with views into a large private backyard. The downstairs master bedroom suite features dual walk-in closets, dual vanities, jetted tub, custom shower with multiple body sprays, private water closet, and hard wood floors. All the upstairs bedrooms are generously sized and offer plenty of closet space. Upstairs also features a huge entertainment room and an open air loft over the kitchen that is ideal for office space. There are too many upgrades to list. The large and private yard provides a sense of seclusion and peace, while being conveniently located in downtown Summerville. Many mature camellias and azaleas adorn the front yard, and a live oak shades the side patio and entrance. This incredible home offers the best of Summerville in the town's premier neighborhood. Welcome home!</a:t>
            </a:r>
          </a:p>
        </p:txBody>
      </p:sp>
      <p:sp>
        <p:nvSpPr>
          <p:cNvPr id="4" name="Rectangle 3"/>
          <p:cNvSpPr/>
          <p:nvPr/>
        </p:nvSpPr>
        <p:spPr>
          <a:xfrm>
            <a:off x="4000419" y="823265"/>
            <a:ext cx="6057981" cy="1692771"/>
          </a:xfrm>
          <a:prstGeom prst="rect">
            <a:avLst/>
          </a:prstGeom>
        </p:spPr>
        <p:txBody>
          <a:bodyPr wrap="square">
            <a:spAutoFit/>
          </a:bodyPr>
          <a:lstStyle/>
          <a:p>
            <a:pPr algn="ctr"/>
            <a:r>
              <a:rPr lang="en-US" sz="2600" dirty="0">
                <a:solidFill>
                  <a:schemeClr val="tx2"/>
                </a:solidFill>
                <a:effectLst>
                  <a:outerShdw blurRad="38100" dist="38100" dir="2700000" algn="tl">
                    <a:srgbClr val="000000">
                      <a:alpha val="43137"/>
                    </a:srgbClr>
                  </a:outerShdw>
                </a:effectLst>
              </a:rPr>
              <a:t>103 Drayton Drive</a:t>
            </a:r>
          </a:p>
          <a:p>
            <a:pPr algn="ctr"/>
            <a:r>
              <a:rPr lang="en-US" dirty="0">
                <a:solidFill>
                  <a:schemeClr val="tx2"/>
                </a:solidFill>
                <a:effectLst>
                  <a:outerShdw blurRad="38100" dist="38100" dir="2700000" algn="tl">
                    <a:srgbClr val="000000">
                      <a:alpha val="43137"/>
                    </a:srgbClr>
                  </a:outerShdw>
                </a:effectLst>
              </a:rPr>
              <a:t>Gadsden Manor | Summerville, SC 29483</a:t>
            </a:r>
          </a:p>
          <a:p>
            <a:pPr algn="ctr"/>
            <a:r>
              <a:rPr lang="en-US" dirty="0">
                <a:solidFill>
                  <a:schemeClr val="tx2"/>
                </a:solidFill>
                <a:effectLst>
                  <a:outerShdw blurRad="38100" dist="38100" dir="2700000" algn="tl">
                    <a:srgbClr val="000000">
                      <a:alpha val="43137"/>
                    </a:srgbClr>
                  </a:outerShdw>
                </a:effectLst>
              </a:rPr>
              <a:t>MLS# 19011911 | $795,000</a:t>
            </a:r>
          </a:p>
          <a:p>
            <a:pPr algn="ctr"/>
            <a:endParaRPr lang="en-US" dirty="0">
              <a:solidFill>
                <a:schemeClr val="tx2"/>
              </a:solidFill>
              <a:effectLst>
                <a:outerShdw blurRad="38100" dist="38100" dir="2700000" algn="tl">
                  <a:srgbClr val="000000">
                    <a:alpha val="43137"/>
                  </a:srgbClr>
                </a:outerShdw>
              </a:effectLst>
            </a:endParaRPr>
          </a:p>
          <a:p>
            <a:pPr algn="ctr"/>
            <a:r>
              <a:rPr lang="nb-NO" sz="1400" b="1" i="1" dirty="0">
                <a:solidFill>
                  <a:schemeClr val="tx2"/>
                </a:solidFill>
                <a:effectLst>
                  <a:outerShdw blurRad="38100" dist="38100" dir="2700000" algn="tl">
                    <a:srgbClr val="000000">
                      <a:alpha val="43137"/>
                    </a:srgbClr>
                  </a:outerShdw>
                </a:effectLst>
              </a:rPr>
              <a:t>4 Bedroom | 3 Full Baths | 2 Half Baths | 4,103 SqFt</a:t>
            </a:r>
            <a:endParaRPr lang="en-US" sz="1400" b="1" i="1" dirty="0">
              <a:solidFill>
                <a:schemeClr val="tx2"/>
              </a:solidFill>
              <a:effectLst>
                <a:outerShdw blurRad="38100" dist="38100" dir="2700000" algn="tl">
                  <a:srgbClr val="000000">
                    <a:alpha val="43137"/>
                  </a:srgbClr>
                </a:outerShdw>
              </a:effectLst>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52400" y="356851"/>
            <a:ext cx="3848019" cy="2565346"/>
          </a:xfrm>
          <a:prstGeom prst="rect">
            <a:avLst/>
          </a:prstGeom>
          <a:ln>
            <a:noFill/>
          </a:ln>
        </p:spPr>
      </p:pic>
      <p:sp>
        <p:nvSpPr>
          <p:cNvPr id="6" name="Rectangle 5"/>
          <p:cNvSpPr/>
          <p:nvPr/>
        </p:nvSpPr>
        <p:spPr>
          <a:xfrm>
            <a:off x="0" y="6288316"/>
            <a:ext cx="4145676" cy="1446550"/>
          </a:xfrm>
          <a:prstGeom prst="rect">
            <a:avLst/>
          </a:prstGeom>
        </p:spPr>
        <p:txBody>
          <a:bodyPr wrap="square">
            <a:spAutoFit/>
          </a:bodyPr>
          <a:lstStyle/>
          <a:p>
            <a:pPr algn="ctr"/>
            <a:r>
              <a:rPr lang="en-US" sz="1800" b="1" dirty="0">
                <a:solidFill>
                  <a:schemeClr val="accent3">
                    <a:lumMod val="40000"/>
                    <a:lumOff val="60000"/>
                  </a:schemeClr>
                </a:solidFill>
              </a:rPr>
              <a:t>Dicky Miler</a:t>
            </a:r>
          </a:p>
          <a:p>
            <a:pPr algn="ctr"/>
            <a:r>
              <a:rPr lang="en-US" sz="1400" b="1" dirty="0">
                <a:solidFill>
                  <a:schemeClr val="accent3">
                    <a:lumMod val="40000"/>
                    <a:lumOff val="60000"/>
                  </a:schemeClr>
                </a:solidFill>
              </a:rPr>
              <a:t>Miler Properties</a:t>
            </a:r>
          </a:p>
          <a:p>
            <a:pPr algn="ctr"/>
            <a:r>
              <a:rPr lang="en-US" sz="1400" b="1" dirty="0">
                <a:solidFill>
                  <a:schemeClr val="accent3">
                    <a:lumMod val="40000"/>
                    <a:lumOff val="60000"/>
                  </a:schemeClr>
                </a:solidFill>
              </a:rPr>
              <a:t>Office: 843-821-1111</a:t>
            </a:r>
          </a:p>
          <a:p>
            <a:pPr algn="ctr"/>
            <a:r>
              <a:rPr lang="en-US" sz="1400" b="1" dirty="0">
                <a:solidFill>
                  <a:schemeClr val="accent3">
                    <a:lumMod val="40000"/>
                    <a:lumOff val="60000"/>
                  </a:schemeClr>
                </a:solidFill>
              </a:rPr>
              <a:t>Cell: 843-270-9532</a:t>
            </a:r>
          </a:p>
          <a:p>
            <a:pPr algn="ctr"/>
            <a:r>
              <a:rPr lang="en-US" sz="1400" b="1" dirty="0">
                <a:solidFill>
                  <a:schemeClr val="accent3">
                    <a:lumMod val="40000"/>
                    <a:lumOff val="60000"/>
                  </a:schemeClr>
                </a:solidFill>
              </a:rPr>
              <a:t>rlmiler@milerproperties.com</a:t>
            </a:r>
            <a:br>
              <a:rPr lang="en-US" sz="1400" b="1" dirty="0">
                <a:solidFill>
                  <a:schemeClr val="accent3">
                    <a:lumMod val="40000"/>
                    <a:lumOff val="60000"/>
                  </a:schemeClr>
                </a:solidFill>
              </a:rPr>
            </a:br>
            <a:r>
              <a:rPr lang="en-US" sz="1400" b="1" dirty="0">
                <a:solidFill>
                  <a:schemeClr val="accent3">
                    <a:lumMod val="40000"/>
                    <a:lumOff val="60000"/>
                  </a:schemeClr>
                </a:solidFill>
              </a:rPr>
              <a:t>www.milerproperties.com</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114800" y="6345837"/>
            <a:ext cx="1783080" cy="1188948"/>
          </a:xfrm>
          <a:prstGeom prst="rect">
            <a:avLst/>
          </a:prstGeom>
          <a:ln>
            <a:noFill/>
          </a:ln>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122347" y="6345837"/>
            <a:ext cx="1783080" cy="1189060"/>
          </a:xfrm>
          <a:prstGeom prst="rect">
            <a:avLst/>
          </a:prstGeom>
          <a:ln>
            <a:noFill/>
          </a:ln>
        </p:spPr>
      </p:pic>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129894" y="6345837"/>
            <a:ext cx="1783080" cy="1188720"/>
          </a:xfrm>
          <a:prstGeom prst="rect">
            <a:avLst/>
          </a:prstGeom>
          <a:ln>
            <a:noFill/>
          </a:ln>
        </p:spPr>
      </p:pic>
      <p:pic>
        <p:nvPicPr>
          <p:cNvPr id="11" name="Picture 10">
            <a:extLst>
              <a:ext uri="{FF2B5EF4-FFF2-40B4-BE49-F238E27FC236}">
                <a16:creationId xmlns:a16="http://schemas.microsoft.com/office/drawing/2014/main" id="{7528C514-4B37-4252-9D15-E7D3FDB74F4A}"/>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152400" y="3333034"/>
            <a:ext cx="1778753" cy="1186191"/>
          </a:xfrm>
          <a:prstGeom prst="rect">
            <a:avLst/>
          </a:prstGeom>
          <a:ln>
            <a:noFill/>
          </a:ln>
        </p:spPr>
      </p:pic>
      <p:pic>
        <p:nvPicPr>
          <p:cNvPr id="13" name="Picture 12">
            <a:extLst>
              <a:ext uri="{FF2B5EF4-FFF2-40B4-BE49-F238E27FC236}">
                <a16:creationId xmlns:a16="http://schemas.microsoft.com/office/drawing/2014/main" id="{786AAD6F-B904-44DA-BB93-CC5D9FB8AD8B}"/>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2221666" y="3333154"/>
            <a:ext cx="1778753" cy="1185952"/>
          </a:xfrm>
          <a:prstGeom prst="rect">
            <a:avLst/>
          </a:prstGeom>
          <a:ln>
            <a:noFill/>
          </a:ln>
        </p:spPr>
      </p:pic>
      <p:pic>
        <p:nvPicPr>
          <p:cNvPr id="14" name="Picture 13">
            <a:extLst>
              <a:ext uri="{FF2B5EF4-FFF2-40B4-BE49-F238E27FC236}">
                <a16:creationId xmlns:a16="http://schemas.microsoft.com/office/drawing/2014/main" id="{4FE7EE34-66D1-43E8-BB0F-7E4AD2D4E6D7}"/>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152400" y="4843730"/>
            <a:ext cx="1778753" cy="1186064"/>
          </a:xfrm>
          <a:prstGeom prst="rect">
            <a:avLst/>
          </a:prstGeom>
          <a:ln>
            <a:noFill/>
          </a:ln>
        </p:spPr>
      </p:pic>
      <p:pic>
        <p:nvPicPr>
          <p:cNvPr id="17" name="Picture 16">
            <a:extLst>
              <a:ext uri="{FF2B5EF4-FFF2-40B4-BE49-F238E27FC236}">
                <a16:creationId xmlns:a16="http://schemas.microsoft.com/office/drawing/2014/main" id="{2559A1B9-F256-4B9B-B1CC-A77D7DA157AE}"/>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221666" y="4843731"/>
            <a:ext cx="1778753" cy="1186062"/>
          </a:xfrm>
          <a:prstGeom prst="rect">
            <a:avLst/>
          </a:prstGeom>
          <a:ln>
            <a:noFill/>
          </a:ln>
        </p:spPr>
      </p:pic>
    </p:spTree>
    <p:extLst>
      <p:ext uri="{BB962C8B-B14F-4D97-AF65-F5344CB8AC3E}">
        <p14:creationId xmlns:p14="http://schemas.microsoft.com/office/powerpoint/2010/main" val="396708901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162</TotalTime>
  <Words>353</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Book Antiqua</vt:lpstr>
      <vt:lpstr>Lucida Sans</vt:lpstr>
      <vt:lpstr>Wingdings</vt:lpstr>
      <vt:lpstr>Wingdings 2</vt:lpstr>
      <vt:lpstr>Wingdings 3</vt:lpstr>
      <vt:lpstr>Apex</vt:lpstr>
      <vt:lpstr>Open House Tues 8/6 from 11-1 free snacks, sandwiches and drinks + $100 drawing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HOUSE!!  Sunday 8/24, 1-4</dc:title>
  <dc:creator>CVH360</dc:creator>
  <cp:lastModifiedBy>A. Thomas Price</cp:lastModifiedBy>
  <cp:revision>28</cp:revision>
  <dcterms:created xsi:type="dcterms:W3CDTF">2006-08-16T00:00:00Z</dcterms:created>
  <dcterms:modified xsi:type="dcterms:W3CDTF">2019-08-02T15:23:52Z</dcterms:modified>
</cp:coreProperties>
</file>