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8/1/2014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8/1/2014</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gif"/><Relationship Id="rId7" Type="http://schemas.openxmlformats.org/officeDocument/2006/relationships/image" Target="../media/image7.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pn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320"/>
            <a:ext cx="7772400" cy="934720"/>
          </a:xfrm>
        </p:spPr>
        <p:txBody>
          <a:bodyPr anchor="ctr"/>
          <a:lstStyle/>
          <a:p>
            <a:r>
              <a:rPr lang="en-US" dirty="0" smtClean="0">
                <a:solidFill>
                  <a:schemeClr val="tx1"/>
                </a:solidFill>
              </a:rPr>
              <a:t>Golf Course Living</a:t>
            </a:r>
            <a:endParaRPr lang="en-US" dirty="0">
              <a:solidFill>
                <a:schemeClr val="tx1"/>
              </a:solidFill>
            </a:endParaRPr>
          </a:p>
        </p:txBody>
      </p:sp>
      <p:sp>
        <p:nvSpPr>
          <p:cNvPr id="3" name="Subtitle 2"/>
          <p:cNvSpPr>
            <a:spLocks noGrp="1"/>
          </p:cNvSpPr>
          <p:nvPr>
            <p:ph type="subTitle" idx="1"/>
          </p:nvPr>
        </p:nvSpPr>
        <p:spPr>
          <a:xfrm>
            <a:off x="1918410" y="5189220"/>
            <a:ext cx="5889549" cy="3422630"/>
          </a:xfrm>
        </p:spPr>
        <p:txBody>
          <a:bodyPr>
            <a:normAutofit/>
          </a:bodyPr>
          <a:lstStyle/>
          <a:p>
            <a:r>
              <a:rPr lang="en-US" sz="1200" dirty="0">
                <a:solidFill>
                  <a:schemeClr val="tx1">
                    <a:lumMod val="95000"/>
                  </a:schemeClr>
                </a:solidFill>
                <a:effectLst>
                  <a:outerShdw blurRad="38100" dist="38100" dir="2700000" algn="tl">
                    <a:srgbClr val="000000">
                      <a:alpha val="43137"/>
                    </a:srgbClr>
                  </a:outerShdw>
                </a:effectLst>
                <a:latin typeface="Georgia" panose="02040502050405020303" pitchFamily="18" charset="0"/>
              </a:rPr>
              <a:t>An Awesome floor plan located on the golf course of The Hamlets at Crowfield Plantation. This split level home offers upgrades and extras featuring a MBR with a Trey Ceiling, Walk-in closet, Dual Sinks and a Garden Tub. A beautiful Master Suite downstairs that could be used as a Mother-in-Law Suite featuring a corner Gas Fireplace, two Walk-in Closets, and a Spa Like Master Bath with Dual Sinks. And don't forget to view the Bonus Room Downstairs and the Study that incorporates a sink, a place for a small refrigerator, and shelving with two built-in computer areas. More extras include the Surround Sound System with individual volume controls in all the main living areas and Cable Access in every room. Take in the Spacious Kitchen with Hardwood Flooring and Corian Countertops, a Stainless Smooth Top Range, A Built-in Stainless Microwave and Instant-On Hot Water. The Family Room with a Corner Wood-Burning Fireplace accesses the Large Screened Porch overlooking the 18th hole, not to forget about the Large Covered Patio, the Invisible Yard Fence for your pet and the Over-sized Two Car Garage. So, you need to see this for </a:t>
            </a:r>
            <a:r>
              <a:rPr lang="en-US" sz="1200" dirty="0" err="1">
                <a:solidFill>
                  <a:schemeClr val="tx1">
                    <a:lumMod val="95000"/>
                  </a:schemeClr>
                </a:solidFill>
                <a:effectLst>
                  <a:outerShdw blurRad="38100" dist="38100" dir="2700000" algn="tl">
                    <a:srgbClr val="000000">
                      <a:alpha val="43137"/>
                    </a:srgbClr>
                  </a:outerShdw>
                </a:effectLst>
                <a:latin typeface="Georgia" panose="02040502050405020303" pitchFamily="18" charset="0"/>
              </a:rPr>
              <a:t>yourself.TONS</a:t>
            </a:r>
            <a:r>
              <a:rPr lang="en-US" sz="1200" dirty="0">
                <a:solidFill>
                  <a:schemeClr val="tx1">
                    <a:lumMod val="95000"/>
                  </a:schemeClr>
                </a:solidFill>
                <a:effectLst>
                  <a:outerShdw blurRad="38100" dist="38100" dir="2700000" algn="tl">
                    <a:srgbClr val="000000">
                      <a:alpha val="43137"/>
                    </a:srgbClr>
                  </a:outerShdw>
                </a:effectLst>
                <a:latin typeface="Georgia" panose="02040502050405020303" pitchFamily="18" charset="0"/>
              </a:rPr>
              <a:t> OF EXTRAS. Enjoy all the amenities that Crowfield Plantation offers ..Swimming Pool, Tennis, Play Parks, Jogging/Biking Trails and a Golf Membership. We invite you to view this lovely home and stay for a while! Fresh Paint and New Carpet.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2442" y="8611850"/>
            <a:ext cx="1079958" cy="144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806242" y="8719572"/>
            <a:ext cx="3886200" cy="1231106"/>
          </a:xfrm>
          <a:prstGeom prst="rect">
            <a:avLst/>
          </a:prstGeom>
        </p:spPr>
        <p:txBody>
          <a:bodyPr>
            <a:spAutoFit/>
          </a:bodyPr>
          <a:lstStyle/>
          <a:p>
            <a:pPr algn="r"/>
            <a:r>
              <a:rPr lang="en-US" sz="1800" dirty="0">
                <a:effectLst>
                  <a:outerShdw blurRad="38100" dist="38100" dir="2700000" algn="tl">
                    <a:srgbClr val="000000">
                      <a:alpha val="43137"/>
                    </a:srgbClr>
                  </a:outerShdw>
                </a:effectLst>
                <a:latin typeface="Georgia" panose="02040502050405020303" pitchFamily="18" charset="0"/>
              </a:rPr>
              <a:t>JACKIE LAWSON</a:t>
            </a:r>
          </a:p>
          <a:p>
            <a:pPr algn="r"/>
            <a:r>
              <a:rPr lang="en-US" sz="1400" dirty="0">
                <a:effectLst>
                  <a:outerShdw blurRad="38100" dist="38100" dir="2700000" algn="tl">
                    <a:srgbClr val="000000">
                      <a:alpha val="43137"/>
                    </a:srgbClr>
                  </a:outerShdw>
                </a:effectLst>
                <a:latin typeface="Georgia" panose="02040502050405020303" pitchFamily="18" charset="0"/>
              </a:rPr>
              <a:t>Sales Associate - Realtor</a:t>
            </a:r>
          </a:p>
          <a:p>
            <a:pPr algn="r"/>
            <a:r>
              <a:rPr lang="en-US" sz="1400" dirty="0">
                <a:effectLst>
                  <a:outerShdw blurRad="38100" dist="38100" dir="2700000" algn="tl">
                    <a:srgbClr val="000000">
                      <a:alpha val="43137"/>
                    </a:srgbClr>
                  </a:outerShdw>
                </a:effectLst>
                <a:latin typeface="Georgia" panose="02040502050405020303" pitchFamily="18" charset="0"/>
              </a:rPr>
              <a:t>JLawsonHomes@gmail.com</a:t>
            </a:r>
          </a:p>
          <a:p>
            <a:pPr algn="r"/>
            <a:r>
              <a:rPr lang="en-US" sz="1400" dirty="0" smtClean="0">
                <a:effectLst>
                  <a:outerShdw blurRad="38100" dist="38100" dir="2700000" algn="tl">
                    <a:srgbClr val="000000">
                      <a:alpha val="43137"/>
                    </a:srgbClr>
                  </a:outerShdw>
                </a:effectLst>
                <a:latin typeface="Georgia" panose="02040502050405020303" pitchFamily="18" charset="0"/>
              </a:rPr>
              <a:t>C </a:t>
            </a:r>
            <a:r>
              <a:rPr lang="en-US" sz="1400" dirty="0">
                <a:effectLst>
                  <a:outerShdw blurRad="38100" dist="38100" dir="2700000" algn="tl">
                    <a:srgbClr val="000000">
                      <a:alpha val="43137"/>
                    </a:srgbClr>
                  </a:outerShdw>
                </a:effectLst>
                <a:latin typeface="Georgia" panose="02040502050405020303" pitchFamily="18" charset="0"/>
              </a:rPr>
              <a:t>(843)568.1250</a:t>
            </a:r>
          </a:p>
          <a:p>
            <a:pPr algn="r"/>
            <a:r>
              <a:rPr lang="en-US" sz="1400" dirty="0">
                <a:effectLst>
                  <a:outerShdw blurRad="38100" dist="38100" dir="2700000" algn="tl">
                    <a:srgbClr val="000000">
                      <a:alpha val="43137"/>
                    </a:srgbClr>
                  </a:outerShdw>
                </a:effectLst>
                <a:latin typeface="Georgia" panose="02040502050405020303" pitchFamily="18" charset="0"/>
              </a:rPr>
              <a:t>F (843)725.7118</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71513" y="8691801"/>
            <a:ext cx="1266825" cy="580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325" y="9525000"/>
            <a:ext cx="4572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5">
            <a:extLst>
              <a:ext uri="{28A0092B-C50C-407E-A947-70E740481C1C}">
                <a14:useLocalDpi xmlns:a14="http://schemas.microsoft.com/office/drawing/2010/main" val="0"/>
              </a:ext>
            </a:extLst>
          </a:blip>
          <a:srcRect l="1943" t="16817" r="3294" b="-10996"/>
          <a:stretch/>
        </p:blipFill>
        <p:spPr bwMode="auto">
          <a:xfrm>
            <a:off x="91440" y="914400"/>
            <a:ext cx="5699760" cy="4274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867400" y="915086"/>
            <a:ext cx="1826971" cy="1370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867400" y="2369551"/>
            <a:ext cx="1826971" cy="13645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13829" r="6073" b="28333"/>
          <a:stretch/>
        </p:blipFill>
        <p:spPr bwMode="auto">
          <a:xfrm>
            <a:off x="5867400" y="3818306"/>
            <a:ext cx="1826971" cy="1370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91440" y="4191000"/>
            <a:ext cx="5699760" cy="9982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effectLst>
                  <a:outerShdw blurRad="38100" dist="38100" dir="2700000" algn="tl">
                    <a:srgbClr val="000000">
                      <a:alpha val="43137"/>
                    </a:srgbClr>
                  </a:outerShdw>
                </a:effectLst>
              </a:rPr>
              <a:t>103 N </a:t>
            </a:r>
            <a:r>
              <a:rPr lang="en-US" dirty="0" err="1" smtClean="0">
                <a:effectLst>
                  <a:outerShdw blurRad="38100" dist="38100" dir="2700000" algn="tl">
                    <a:srgbClr val="000000">
                      <a:alpha val="43137"/>
                    </a:srgbClr>
                  </a:outerShdw>
                </a:effectLst>
              </a:rPr>
              <a:t>Gateshead</a:t>
            </a:r>
            <a:r>
              <a:rPr lang="en-US" dirty="0" smtClean="0">
                <a:effectLst>
                  <a:outerShdw blurRad="38100" dist="38100" dir="2700000" algn="tl">
                    <a:srgbClr val="000000">
                      <a:alpha val="43137"/>
                    </a:srgbClr>
                  </a:outerShdw>
                </a:effectLst>
              </a:rPr>
              <a:t> Crossing ~ </a:t>
            </a:r>
            <a:r>
              <a:rPr lang="en-US" dirty="0">
                <a:effectLst>
                  <a:outerShdw blurRad="38100" dist="38100" dir="2700000" algn="tl">
                    <a:srgbClr val="000000">
                      <a:alpha val="43137"/>
                    </a:srgbClr>
                  </a:outerShdw>
                </a:effectLst>
              </a:rPr>
              <a:t>Goose </a:t>
            </a:r>
            <a:r>
              <a:rPr lang="en-US" dirty="0" smtClean="0">
                <a:effectLst>
                  <a:outerShdw blurRad="38100" dist="38100" dir="2700000" algn="tl">
                    <a:srgbClr val="000000">
                      <a:alpha val="43137"/>
                    </a:srgbClr>
                  </a:outerShdw>
                </a:effectLst>
              </a:rPr>
              <a:t>Creek</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Crowfield Plantation ~ MLS# 1411611 ~ </a:t>
            </a:r>
            <a:r>
              <a:rPr lang="en-US" dirty="0">
                <a:effectLst>
                  <a:outerShdw blurRad="38100" dist="38100" dir="2700000" algn="tl">
                    <a:srgbClr val="000000">
                      <a:alpha val="43137"/>
                    </a:srgbClr>
                  </a:outerShdw>
                </a:effectLst>
              </a:rPr>
              <a:t>$289,900</a:t>
            </a:r>
          </a:p>
        </p:txBody>
      </p:sp>
      <p:pic>
        <p:nvPicPr>
          <p:cNvPr id="14"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91440" y="5443033"/>
            <a:ext cx="1826971" cy="1370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9"/>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91440" y="7067760"/>
            <a:ext cx="1826971" cy="1370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80928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TotalTime>
  <Words>278</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Golf Course Living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cp:revision>
  <dcterms:created xsi:type="dcterms:W3CDTF">2006-08-16T00:00:00Z</dcterms:created>
  <dcterms:modified xsi:type="dcterms:W3CDTF">2014-08-02T02:36:36Z</dcterms:modified>
</cp:coreProperties>
</file>