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477" y="72"/>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4/27/2023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533400"/>
            <a:ext cx="7315200" cy="487680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112931"/>
            <a:ext cx="7315200" cy="553998"/>
          </a:xfrm>
          <a:prstGeom prst="rect">
            <a:avLst/>
          </a:prstGeom>
        </p:spPr>
        <p:txBody>
          <a:bodyPr wrap="square" anchor="t">
            <a:spAutoFit/>
          </a:bodyPr>
          <a:lstStyle/>
          <a:p>
            <a:r>
              <a:rPr lang="en-US" sz="3000" dirty="0">
                <a:latin typeface="Gabriola" panose="04040605051002020D02" pitchFamily="82" charset="0"/>
              </a:rPr>
              <a:t>IOP Office Suite for Sale - An Extraordinary Place to Work!</a:t>
            </a:r>
          </a:p>
        </p:txBody>
      </p:sp>
      <p:sp>
        <p:nvSpPr>
          <p:cNvPr id="2" name="Title 1"/>
          <p:cNvSpPr>
            <a:spLocks noGrp="1"/>
          </p:cNvSpPr>
          <p:nvPr>
            <p:ph type="ctrTitle"/>
          </p:nvPr>
        </p:nvSpPr>
        <p:spPr>
          <a:xfrm>
            <a:off x="0" y="533401"/>
            <a:ext cx="7315200" cy="752889"/>
          </a:xfrm>
        </p:spPr>
        <p:txBody>
          <a:bodyPr anchor="ctr">
            <a:noAutofit/>
          </a:bodyPr>
          <a:lstStyle/>
          <a:p>
            <a:pPr algn="r"/>
            <a:r>
              <a:rPr lang="en-US" sz="1800" b="1" dirty="0">
                <a:ln w="3175">
                  <a:solidFill>
                    <a:schemeClr val="bg1">
                      <a:lumMod val="85000"/>
                    </a:schemeClr>
                  </a:solidFill>
                </a:ln>
                <a:solidFill>
                  <a:schemeClr val="bg1"/>
                </a:solidFill>
                <a:latin typeface="Georgia" panose="02040502050405020303" pitchFamily="18" charset="0"/>
                <a:cs typeface="Microsoft Sans Serif" panose="020B0604020202020204" pitchFamily="34" charset="0"/>
              </a:rPr>
              <a:t>103 Palm Boulevard #2D</a:t>
            </a:r>
            <a:br>
              <a:rPr lang="en-US" sz="1800" b="1" dirty="0">
                <a:ln w="3175">
                  <a:solidFill>
                    <a:schemeClr val="bg1">
                      <a:lumMod val="85000"/>
                    </a:schemeClr>
                  </a:solidFill>
                </a:ln>
                <a:solidFill>
                  <a:schemeClr val="bg1"/>
                </a:solidFill>
                <a:latin typeface="Georgia" panose="02040502050405020303" pitchFamily="18" charset="0"/>
                <a:cs typeface="Microsoft Sans Serif" panose="020B0604020202020204" pitchFamily="34" charset="0"/>
              </a:rPr>
            </a:br>
            <a:r>
              <a:rPr lang="en-US" sz="1400" b="1" dirty="0">
                <a:ln w="3175">
                  <a:solidFill>
                    <a:schemeClr val="bg1">
                      <a:lumMod val="85000"/>
                    </a:schemeClr>
                  </a:solidFill>
                </a:ln>
                <a:solidFill>
                  <a:schemeClr val="bg1"/>
                </a:solidFill>
                <a:latin typeface="Georgia" panose="02040502050405020303" pitchFamily="18" charset="0"/>
                <a:cs typeface="Microsoft Sans Serif" panose="020B0604020202020204" pitchFamily="34" charset="0"/>
              </a:rPr>
              <a:t>Isle of Palms, SC 29451</a:t>
            </a:r>
            <a:br>
              <a:rPr lang="en-US" sz="1400" b="1" dirty="0">
                <a:ln w="3175">
                  <a:solidFill>
                    <a:schemeClr val="bg1">
                      <a:lumMod val="85000"/>
                    </a:schemeClr>
                  </a:solidFill>
                </a:ln>
                <a:solidFill>
                  <a:schemeClr val="bg1"/>
                </a:solidFill>
                <a:latin typeface="Georgia" panose="02040502050405020303" pitchFamily="18" charset="0"/>
                <a:cs typeface="Microsoft Sans Serif" panose="020B0604020202020204" pitchFamily="34" charset="0"/>
              </a:rPr>
            </a:br>
            <a:r>
              <a:rPr lang="en-US" sz="1400" b="1" dirty="0">
                <a:ln w="3175">
                  <a:solidFill>
                    <a:schemeClr val="bg1">
                      <a:lumMod val="85000"/>
                    </a:schemeClr>
                  </a:solidFill>
                </a:ln>
                <a:solidFill>
                  <a:schemeClr val="bg1"/>
                </a:solidFill>
                <a:latin typeface="Georgia" panose="02040502050405020303" pitchFamily="18" charset="0"/>
                <a:cs typeface="Microsoft Sans Serif" panose="020B0604020202020204" pitchFamily="34" charset="0"/>
              </a:rPr>
              <a:t>CMLS# 31000390 | $615,000</a:t>
            </a:r>
            <a:endParaRPr lang="en-US" sz="1400" dirty="0">
              <a:ln w="3175">
                <a:solidFill>
                  <a:schemeClr val="bg1">
                    <a:lumMod val="85000"/>
                  </a:schemeClr>
                </a:solidFill>
              </a:ln>
              <a:solidFill>
                <a:schemeClr val="bg1"/>
              </a:solidFill>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2" y="6629400"/>
            <a:ext cx="7315201" cy="1732000"/>
          </a:xfrm>
        </p:spPr>
        <p:txBody>
          <a:bodyPr anchor="ctr">
            <a:noAutofit/>
          </a:bodyPr>
          <a:lstStyle/>
          <a:p>
            <a:r>
              <a:rPr lang="en-US" sz="1300" dirty="0">
                <a:solidFill>
                  <a:schemeClr val="tx1">
                    <a:lumMod val="50000"/>
                    <a:lumOff val="50000"/>
                  </a:schemeClr>
                </a:solidFill>
                <a:latin typeface="Georgia" panose="02040502050405020303" pitchFamily="18" charset="0"/>
                <a:cs typeface="Microsoft Sans Serif" panose="020B0604020202020204" pitchFamily="34" charset="0"/>
              </a:rPr>
              <a:t>RARE OPPORTUNITY to own a fabulous waterfront office suite on the 2nd floor of The Carroll Building on Hamlin Creek. Great visibility on the main drag between IOP and Sullivan's Island and adjacent to The Boathouse Restaurant. The building was constructed in 1991. A central sprinkler system was added in 2002 when the third floor space was finished. The building has a total of 9216 </a:t>
            </a:r>
            <a:r>
              <a:rPr lang="en-US" sz="1300" dirty="0" err="1">
                <a:solidFill>
                  <a:schemeClr val="tx1">
                    <a:lumMod val="50000"/>
                    <a:lumOff val="50000"/>
                  </a:schemeClr>
                </a:solidFill>
                <a:latin typeface="Georgia" panose="02040502050405020303" pitchFamily="18" charset="0"/>
                <a:cs typeface="Microsoft Sans Serif" panose="020B0604020202020204" pitchFamily="34" charset="0"/>
              </a:rPr>
              <a:t>sqft</a:t>
            </a:r>
            <a:r>
              <a:rPr lang="en-US" sz="1300" dirty="0">
                <a:solidFill>
                  <a:schemeClr val="tx1">
                    <a:lumMod val="50000"/>
                    <a:lumOff val="50000"/>
                  </a:schemeClr>
                </a:solidFill>
                <a:latin typeface="Georgia" panose="02040502050405020303" pitchFamily="18" charset="0"/>
                <a:cs typeface="Microsoft Sans Serif" panose="020B0604020202020204" pitchFamily="34" charset="0"/>
              </a:rPr>
              <a:t> and includes 12 units. This unit (2D) has 512 </a:t>
            </a:r>
            <a:r>
              <a:rPr lang="en-US" sz="1300" dirty="0" err="1">
                <a:solidFill>
                  <a:schemeClr val="tx1">
                    <a:lumMod val="50000"/>
                    <a:lumOff val="50000"/>
                  </a:schemeClr>
                </a:solidFill>
                <a:latin typeface="Georgia" panose="02040502050405020303" pitchFamily="18" charset="0"/>
                <a:cs typeface="Microsoft Sans Serif" panose="020B0604020202020204" pitchFamily="34" charset="0"/>
              </a:rPr>
              <a:t>sqft</a:t>
            </a:r>
            <a:r>
              <a:rPr lang="en-US" sz="1300" dirty="0">
                <a:solidFill>
                  <a:schemeClr val="tx1">
                    <a:lumMod val="50000"/>
                    <a:lumOff val="50000"/>
                  </a:schemeClr>
                </a:solidFill>
                <a:latin typeface="Georgia" panose="02040502050405020303" pitchFamily="18" charset="0"/>
                <a:cs typeface="Microsoft Sans Serif" panose="020B0604020202020204" pitchFamily="34" charset="0"/>
              </a:rPr>
              <a:t> of heated space consisting of a main office area, conference room, bathroom, and small closet. A full-light door leads from the conference room to the back porch (common space) with gorgeous views of Hamlin Creek.</a:t>
            </a:r>
            <a:endParaRPr lang="en-US" sz="1300" u="sng" dirty="0">
              <a:solidFill>
                <a:schemeClr val="tx1">
                  <a:lumMod val="50000"/>
                  <a:lumOff val="50000"/>
                </a:schemeClr>
              </a:solidFill>
              <a:latin typeface="Georgia" panose="02040502050405020303" pitchFamily="18"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726160" y="8897779"/>
            <a:ext cx="5867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1400-G Palm Blvd | Isle Of Palms, SC 29451</a:t>
            </a:r>
          </a:p>
        </p:txBody>
      </p:sp>
      <p:sp>
        <p:nvSpPr>
          <p:cNvPr id="21" name="Rectangle 20"/>
          <p:cNvSpPr/>
          <p:nvPr/>
        </p:nvSpPr>
        <p:spPr>
          <a:xfrm>
            <a:off x="-2" y="8361401"/>
            <a:ext cx="7315201" cy="553998"/>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Andrea Rogers</a:t>
            </a:r>
          </a:p>
          <a:p>
            <a:pPr algn="ctr"/>
            <a:r>
              <a:rPr lang="en-US" sz="1400" dirty="0">
                <a:latin typeface="Georgia" panose="02040502050405020303" pitchFamily="18" charset="0"/>
              </a:rPr>
              <a:t>(843) 532-3010 | andrearogers1@gmail.com | www.andrearogersrealtor.com</a:t>
            </a:r>
            <a:endParaRPr lang="en-US" sz="1400" dirty="0">
              <a:latin typeface="Georgia" panose="02040502050405020303" pitchFamily="18" charset="0"/>
              <a:cs typeface="Microsoft Sans Serif" panose="020B0604020202020204" pitchFamily="34" charset="0"/>
            </a:endParaRP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7" name="Picture 6" descr="A picture containing building, indoor, porch, overlooking&#10;&#10;Description automatically generated">
            <a:extLst>
              <a:ext uri="{FF2B5EF4-FFF2-40B4-BE49-F238E27FC236}">
                <a16:creationId xmlns:a16="http://schemas.microsoft.com/office/drawing/2014/main" id="{47FCEB88-EAC6-7E4A-0BC6-B5FCDD8DA75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5410200"/>
            <a:ext cx="1838400" cy="1226399"/>
          </a:xfrm>
          <a:prstGeom prst="rect">
            <a:avLst/>
          </a:prstGeom>
          <a:ln w="12700">
            <a:solidFill>
              <a:schemeClr val="bg1"/>
            </a:solidFill>
          </a:ln>
        </p:spPr>
      </p:pic>
      <p:pic>
        <p:nvPicPr>
          <p:cNvPr id="11" name="Picture 10" descr="A picture containing indoor, floor, wall, ceiling&#10;&#10;Description automatically generated">
            <a:extLst>
              <a:ext uri="{FF2B5EF4-FFF2-40B4-BE49-F238E27FC236}">
                <a16:creationId xmlns:a16="http://schemas.microsoft.com/office/drawing/2014/main" id="{BCA42E15-D4BC-28C4-E9AD-CFD1847D771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825600" y="5410998"/>
            <a:ext cx="1838400" cy="1225600"/>
          </a:xfrm>
          <a:prstGeom prst="rect">
            <a:avLst/>
          </a:prstGeom>
          <a:ln w="12700">
            <a:solidFill>
              <a:schemeClr val="bg1"/>
            </a:solidFill>
          </a:ln>
        </p:spPr>
      </p:pic>
      <p:pic>
        <p:nvPicPr>
          <p:cNvPr id="13" name="Picture 12" descr="A room with a table and chairs&#10;&#10;Description automatically generated with medium confidence">
            <a:extLst>
              <a:ext uri="{FF2B5EF4-FFF2-40B4-BE49-F238E27FC236}">
                <a16:creationId xmlns:a16="http://schemas.microsoft.com/office/drawing/2014/main" id="{5F9915FE-ADB6-4EA6-7B26-DC67699FDB5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651200" y="5410200"/>
            <a:ext cx="1838400" cy="1226399"/>
          </a:xfrm>
          <a:prstGeom prst="rect">
            <a:avLst/>
          </a:prstGeom>
          <a:ln w="12700">
            <a:solidFill>
              <a:schemeClr val="bg1"/>
            </a:solidFill>
          </a:ln>
        </p:spPr>
      </p:pic>
      <p:pic>
        <p:nvPicPr>
          <p:cNvPr id="15" name="Picture 14" descr="A picture containing floor, indoor, wall, room&#10;&#10;Description automatically generated">
            <a:extLst>
              <a:ext uri="{FF2B5EF4-FFF2-40B4-BE49-F238E27FC236}">
                <a16:creationId xmlns:a16="http://schemas.microsoft.com/office/drawing/2014/main" id="{C93028B1-4D67-3C2C-5CB4-7A83E2D4E04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476800" y="5410998"/>
            <a:ext cx="1838400" cy="1225600"/>
          </a:xfrm>
          <a:prstGeom prst="rect">
            <a:avLst/>
          </a:prstGeom>
          <a:ln w="12700">
            <a:solidFill>
              <a:schemeClr val="bg1"/>
            </a:solidFill>
          </a:ln>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386</TotalTime>
  <Words>197</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Georgia</vt:lpstr>
      <vt:lpstr>Office Theme</vt:lpstr>
      <vt:lpstr>103 Palm Boulevard #2D Isle of Palms, SC 29451 CMLS# 31000390 | $615,000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58</cp:revision>
  <dcterms:created xsi:type="dcterms:W3CDTF">2006-08-16T00:00:00Z</dcterms:created>
  <dcterms:modified xsi:type="dcterms:W3CDTF">2023-04-27T18:28:56Z</dcterms:modified>
</cp:coreProperties>
</file>