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994" y="12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8/20/2025</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my.flexmls.com/MyPublicRealEstatePortal5433/search/shared_links/CfRvf/listings/20250716134214374160000000"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457200"/>
            <a:ext cx="4238244" cy="2825496"/>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7315200" cy="507831"/>
          </a:xfrm>
          <a:prstGeom prst="rect">
            <a:avLst/>
          </a:prstGeom>
        </p:spPr>
        <p:txBody>
          <a:bodyPr wrap="square" anchor="t">
            <a:spAutoFit/>
          </a:bodyPr>
          <a:lstStyle/>
          <a:p>
            <a:pPr algn="ctr"/>
            <a:r>
              <a:rPr lang="en-US" sz="2700" dirty="0">
                <a:latin typeface="Gabriola" panose="04040605051002020D02" pitchFamily="82" charset="0"/>
              </a:rPr>
              <a:t>Waterfront Office Suite For Sale…Now With An Optional Boat Slip!</a:t>
            </a:r>
          </a:p>
        </p:txBody>
      </p:sp>
      <p:sp>
        <p:nvSpPr>
          <p:cNvPr id="2" name="Title 1"/>
          <p:cNvSpPr>
            <a:spLocks noGrp="1"/>
          </p:cNvSpPr>
          <p:nvPr>
            <p:ph type="ctrTitle"/>
          </p:nvPr>
        </p:nvSpPr>
        <p:spPr>
          <a:xfrm>
            <a:off x="0" y="3315494"/>
            <a:ext cx="7315199" cy="1223708"/>
          </a:xfrm>
        </p:spPr>
        <p:txBody>
          <a:bodyPr anchor="ctr">
            <a:noAutofit/>
          </a:bodyPr>
          <a:lstStyle/>
          <a:p>
            <a:r>
              <a:rPr lang="en-US" sz="2000" b="1" dirty="0">
                <a:ln w="3175">
                  <a:noFill/>
                </a:ln>
                <a:solidFill>
                  <a:schemeClr val="tx1">
                    <a:lumMod val="75000"/>
                    <a:lumOff val="25000"/>
                  </a:schemeClr>
                </a:solidFill>
                <a:latin typeface="Georgia" panose="02040502050405020303" pitchFamily="18" charset="0"/>
                <a:cs typeface="Microsoft Sans Serif" panose="020B0604020202020204" pitchFamily="34" charset="0"/>
              </a:rPr>
              <a:t>103 Palm Boulevard #3C</a:t>
            </a:r>
            <a:br>
              <a:rPr lang="en-US" sz="2000" b="1" dirty="0">
                <a:ln w="3175">
                  <a:noFill/>
                </a:ln>
                <a:solidFill>
                  <a:schemeClr val="tx1">
                    <a:lumMod val="75000"/>
                    <a:lumOff val="25000"/>
                  </a:schemeClr>
                </a:solidFill>
                <a:latin typeface="Georgia" panose="02040502050405020303" pitchFamily="18" charset="0"/>
                <a:cs typeface="Microsoft Sans Serif" panose="020B0604020202020204" pitchFamily="34" charset="0"/>
              </a:rPr>
            </a:br>
            <a:r>
              <a:rPr lang="en-US" sz="1400" b="1" dirty="0">
                <a:ln w="3175">
                  <a:noFill/>
                </a:ln>
                <a:solidFill>
                  <a:schemeClr val="tx1">
                    <a:lumMod val="75000"/>
                    <a:lumOff val="25000"/>
                  </a:schemeClr>
                </a:solidFill>
                <a:latin typeface="Georgia" panose="02040502050405020303" pitchFamily="18" charset="0"/>
                <a:cs typeface="Microsoft Sans Serif" panose="020B0604020202020204" pitchFamily="34" charset="0"/>
              </a:rPr>
              <a:t>Isle of Palms, SC 29451 | CMLS# 31004601</a:t>
            </a:r>
            <a:br>
              <a:rPr lang="en-US" sz="1400" b="1" dirty="0">
                <a:ln w="3175">
                  <a:noFill/>
                </a:ln>
                <a:solidFill>
                  <a:schemeClr val="tx1">
                    <a:lumMod val="75000"/>
                    <a:lumOff val="25000"/>
                  </a:schemeClr>
                </a:solidFill>
                <a:latin typeface="Georgia" panose="02040502050405020303" pitchFamily="18" charset="0"/>
                <a:cs typeface="Microsoft Sans Serif" panose="020B0604020202020204" pitchFamily="34" charset="0"/>
              </a:rPr>
            </a:br>
            <a:r>
              <a:rPr lang="en-US" sz="1400" b="1" dirty="0">
                <a:ln w="3175">
                  <a:noFill/>
                </a:ln>
                <a:solidFill>
                  <a:schemeClr val="tx1">
                    <a:lumMod val="75000"/>
                    <a:lumOff val="25000"/>
                  </a:schemeClr>
                </a:solidFill>
                <a:latin typeface="Georgia" panose="02040502050405020303" pitchFamily="18" charset="0"/>
                <a:cs typeface="Microsoft Sans Serif" panose="020B0604020202020204" pitchFamily="34" charset="0"/>
              </a:rPr>
              <a:t>Office Only $779,000 | Office w/ Boat Slip $929,000  | Rental Only $3650/</a:t>
            </a:r>
            <a:r>
              <a:rPr lang="en-US" sz="1400" b="1" dirty="0" err="1">
                <a:ln w="3175">
                  <a:noFill/>
                </a:ln>
                <a:solidFill>
                  <a:schemeClr val="tx1">
                    <a:lumMod val="75000"/>
                    <a:lumOff val="25000"/>
                  </a:schemeClr>
                </a:solidFill>
                <a:latin typeface="Georgia" panose="02040502050405020303" pitchFamily="18" charset="0"/>
                <a:cs typeface="Microsoft Sans Serif" panose="020B0604020202020204" pitchFamily="34" charset="0"/>
              </a:rPr>
              <a:t>mo</a:t>
            </a:r>
            <a:endParaRPr lang="en-US" sz="1400" dirty="0">
              <a:ln w="3175">
                <a:noFill/>
              </a:ln>
              <a:solidFill>
                <a:schemeClr val="tx1">
                  <a:lumMod val="75000"/>
                  <a:lumOff val="25000"/>
                </a:schemeClr>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2" y="6065689"/>
            <a:ext cx="7315201" cy="2027722"/>
          </a:xfrm>
        </p:spPr>
        <p:txBody>
          <a:bodyPr anchor="ctr">
            <a:noAutofit/>
          </a:bodyPr>
          <a:lstStyle/>
          <a:p>
            <a:r>
              <a:rPr lang="en-US" sz="1200" dirty="0">
                <a:solidFill>
                  <a:srgbClr val="555555"/>
                </a:solidFill>
                <a:latin typeface="Georgia" panose="02040502050405020303" pitchFamily="18" charset="0"/>
              </a:rPr>
              <a:t>Fabulous waterfront office suite on the 3rd floor of The Carroll Building on Hamlin Creek! Great visibility on the main road between IOP and Sullivan's Island and adjacent to The Boathouse Restaurant. The building was constructed in 1991. A central sprinkler system was added in 2002 when the third floor space was finished. The building has a total of 9216 </a:t>
            </a:r>
            <a:r>
              <a:rPr lang="en-US" sz="1200" dirty="0" err="1">
                <a:solidFill>
                  <a:srgbClr val="555555"/>
                </a:solidFill>
                <a:latin typeface="Georgia" panose="02040502050405020303" pitchFamily="18" charset="0"/>
              </a:rPr>
              <a:t>sqft</a:t>
            </a:r>
            <a:r>
              <a:rPr lang="en-US" sz="1200" dirty="0">
                <a:solidFill>
                  <a:srgbClr val="555555"/>
                </a:solidFill>
                <a:latin typeface="Georgia" panose="02040502050405020303" pitchFamily="18" charset="0"/>
              </a:rPr>
              <a:t> and includes 12 units. This unit (3C) has 644 </a:t>
            </a:r>
            <a:r>
              <a:rPr lang="en-US" sz="1200" dirty="0" err="1">
                <a:solidFill>
                  <a:srgbClr val="555555"/>
                </a:solidFill>
                <a:latin typeface="Georgia" panose="02040502050405020303" pitchFamily="18" charset="0"/>
              </a:rPr>
              <a:t>sqft</a:t>
            </a:r>
            <a:r>
              <a:rPr lang="en-US" sz="1200" dirty="0">
                <a:solidFill>
                  <a:srgbClr val="555555"/>
                </a:solidFill>
                <a:latin typeface="Georgia" panose="02040502050405020303" pitchFamily="18" charset="0"/>
              </a:rPr>
              <a:t> of heated space that includes two large offices adjoined by a small hallway. One of the offices opens to a private balcony overlooking Hamlin Creek and is big enough for 2 separate desk/working spaces. The other side has a dividing wall which makes for 2 additional work spaces. Unit has access to a shared 3rd floor conference room and bathroom. An extraordinary place to work!</a:t>
            </a:r>
          </a:p>
          <a:p>
            <a:endParaRPr lang="en-US" sz="1200" dirty="0">
              <a:solidFill>
                <a:schemeClr val="tx1">
                  <a:lumMod val="50000"/>
                  <a:lumOff val="50000"/>
                </a:schemeClr>
              </a:solidFill>
              <a:latin typeface="Georgia" panose="02040502050405020303" pitchFamily="18" charset="0"/>
              <a:cs typeface="Microsoft Sans Serif" panose="020B0604020202020204" pitchFamily="34" charset="0"/>
            </a:endParaRPr>
          </a:p>
          <a:p>
            <a:r>
              <a:rPr lang="en-US" sz="1200" dirty="0">
                <a:solidFill>
                  <a:schemeClr val="tx1">
                    <a:lumMod val="50000"/>
                    <a:lumOff val="50000"/>
                  </a:schemeClr>
                </a:solidFill>
                <a:latin typeface="Georgia" panose="02040502050405020303" pitchFamily="18" charset="0"/>
                <a:cs typeface="Microsoft Sans Serif" panose="020B0604020202020204" pitchFamily="34" charset="0"/>
                <a:hlinkClick r:id="rId3"/>
              </a:rPr>
              <a:t>VIEW LISTING</a:t>
            </a:r>
            <a:endParaRPr lang="en-US" sz="1200" dirty="0">
              <a:solidFill>
                <a:schemeClr val="tx1">
                  <a:lumMod val="50000"/>
                  <a:lumOff val="50000"/>
                </a:schemeClr>
              </a:solidFill>
              <a:latin typeface="Georgia" panose="02040502050405020303" pitchFamily="18" charset="0"/>
              <a:cs typeface="Microsoft Sans Serif" panose="020B0604020202020204" pitchFamily="34" charset="0"/>
            </a:endParaRPr>
          </a:p>
        </p:txBody>
      </p:sp>
      <p:sp>
        <p:nvSpPr>
          <p:cNvPr id="10" name="Down Ribbon 9"/>
          <p:cNvSpPr/>
          <p:nvPr/>
        </p:nvSpPr>
        <p:spPr>
          <a:xfrm>
            <a:off x="-114301" y="-838200"/>
            <a:ext cx="7551419"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Darrell Creek Elevated Home With Elevator &amp; Salt Pool</a:t>
            </a:r>
          </a:p>
        </p:txBody>
      </p:sp>
      <p:sp>
        <p:nvSpPr>
          <p:cNvPr id="20" name="Rectangle 19"/>
          <p:cNvSpPr/>
          <p:nvPr/>
        </p:nvSpPr>
        <p:spPr>
          <a:xfrm>
            <a:off x="726160" y="8897779"/>
            <a:ext cx="5867400" cy="246221"/>
          </a:xfrm>
          <a:prstGeom prst="rect">
            <a:avLst/>
          </a:prstGeom>
        </p:spPr>
        <p:txBody>
          <a:bodyPr wrap="square">
            <a:spAutoFit/>
          </a:bodyPr>
          <a:lstStyle/>
          <a:p>
            <a:pPr algn="ctr"/>
            <a:r>
              <a:rPr lang="en-US" sz="1000" dirty="0" err="1">
                <a:latin typeface="Georgia" panose="02040502050405020303" pitchFamily="18" charset="0"/>
                <a:cs typeface="Microsoft Sans Serif" panose="020B0604020202020204" pitchFamily="34" charset="0"/>
              </a:rPr>
              <a:t>AgentOwned</a:t>
            </a:r>
            <a:r>
              <a:rPr lang="en-US" sz="1000" dirty="0">
                <a:latin typeface="Georgia" panose="02040502050405020303" pitchFamily="18" charset="0"/>
                <a:cs typeface="Microsoft Sans Serif" panose="020B0604020202020204" pitchFamily="34" charset="0"/>
              </a:rPr>
              <a:t> Realty Preferred Group | 1400-G Palm Blvd | Isle Of Palms, SC 29451</a:t>
            </a:r>
          </a:p>
        </p:txBody>
      </p:sp>
      <p:sp>
        <p:nvSpPr>
          <p:cNvPr id="21" name="Rectangle 20"/>
          <p:cNvSpPr/>
          <p:nvPr/>
        </p:nvSpPr>
        <p:spPr>
          <a:xfrm>
            <a:off x="-2" y="8361401"/>
            <a:ext cx="7315201" cy="553998"/>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Andrea Rogers</a:t>
            </a:r>
          </a:p>
          <a:p>
            <a:pPr algn="ctr"/>
            <a:r>
              <a:rPr lang="en-US" sz="1400" dirty="0">
                <a:latin typeface="Georgia" panose="02040502050405020303" pitchFamily="18" charset="0"/>
              </a:rPr>
              <a:t>(843) 532-3010 | andrearogers1@gmail.com | www.andrearogersrealtor.com</a:t>
            </a:r>
            <a:endParaRPr lang="en-US" sz="1400" dirty="0">
              <a:latin typeface="Georgia" panose="02040502050405020303" pitchFamily="18" charset="0"/>
              <a:cs typeface="Microsoft Sans Serif" panose="020B0604020202020204" pitchFamily="34" charset="0"/>
            </a:endParaRPr>
          </a:p>
        </p:txBody>
      </p:sp>
      <p:pic>
        <p:nvPicPr>
          <p:cNvPr id="7" name="Picture 6">
            <a:extLst>
              <a:ext uri="{FF2B5EF4-FFF2-40B4-BE49-F238E27FC236}">
                <a16:creationId xmlns:a16="http://schemas.microsoft.com/office/drawing/2014/main" id="{47FCEB88-EAC6-7E4A-0BC6-B5FCDD8DA75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5" y="4572000"/>
            <a:ext cx="1837950" cy="1225300"/>
          </a:xfrm>
          <a:prstGeom prst="rect">
            <a:avLst/>
          </a:prstGeom>
          <a:ln w="12700">
            <a:solidFill>
              <a:schemeClr val="bg1"/>
            </a:solidFill>
          </a:ln>
        </p:spPr>
      </p:pic>
      <p:pic>
        <p:nvPicPr>
          <p:cNvPr id="11" name="Picture 10">
            <a:extLst>
              <a:ext uri="{FF2B5EF4-FFF2-40B4-BE49-F238E27FC236}">
                <a16:creationId xmlns:a16="http://schemas.microsoft.com/office/drawing/2014/main" id="{BCA42E15-D4BC-28C4-E9AD-CFD1847D77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26423" y="4572399"/>
            <a:ext cx="1836753" cy="1225300"/>
          </a:xfrm>
          <a:prstGeom prst="rect">
            <a:avLst/>
          </a:prstGeom>
          <a:ln w="12700">
            <a:solidFill>
              <a:schemeClr val="bg1"/>
            </a:solidFill>
          </a:ln>
        </p:spPr>
      </p:pic>
      <p:pic>
        <p:nvPicPr>
          <p:cNvPr id="13" name="Picture 12">
            <a:extLst>
              <a:ext uri="{FF2B5EF4-FFF2-40B4-BE49-F238E27FC236}">
                <a16:creationId xmlns:a16="http://schemas.microsoft.com/office/drawing/2014/main" id="{5F9915FE-ADB6-4EA6-7B26-DC67699FDB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51425" y="4572000"/>
            <a:ext cx="1837950" cy="1225300"/>
          </a:xfrm>
          <a:prstGeom prst="rect">
            <a:avLst/>
          </a:prstGeom>
          <a:ln w="12700">
            <a:solidFill>
              <a:schemeClr val="bg1"/>
            </a:solidFill>
          </a:ln>
        </p:spPr>
      </p:pic>
      <p:pic>
        <p:nvPicPr>
          <p:cNvPr id="15" name="Picture 14">
            <a:extLst>
              <a:ext uri="{FF2B5EF4-FFF2-40B4-BE49-F238E27FC236}">
                <a16:creationId xmlns:a16="http://schemas.microsoft.com/office/drawing/2014/main" id="{C93028B1-4D67-3C2C-5CB4-7A83E2D4E04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478222" y="4572399"/>
            <a:ext cx="1835556" cy="1225300"/>
          </a:xfrm>
          <a:prstGeom prst="rect">
            <a:avLst/>
          </a:prstGeom>
          <a:ln w="12700">
            <a:solidFill>
              <a:schemeClr val="bg1"/>
            </a:solidFill>
          </a:ln>
        </p:spPr>
      </p:pic>
      <p:pic>
        <p:nvPicPr>
          <p:cNvPr id="9" name="Picture 2">
            <a:extLst>
              <a:ext uri="{FF2B5EF4-FFF2-40B4-BE49-F238E27FC236}">
                <a16:creationId xmlns:a16="http://schemas.microsoft.com/office/drawing/2014/main" id="{59104FD6-76CF-0BB9-56F3-D9576054E2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4620972" y="1447800"/>
            <a:ext cx="4126168" cy="309140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6" name="Picture 2">
            <a:extLst>
              <a:ext uri="{FF2B5EF4-FFF2-40B4-BE49-F238E27FC236}">
                <a16:creationId xmlns:a16="http://schemas.microsoft.com/office/drawing/2014/main" id="{723DB5DB-A18E-7ED5-06E9-68BE99978EF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657600" y="457200"/>
            <a:ext cx="3657600" cy="2824856"/>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243</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103 Palm Boulevard #3C Isle of Palms, SC 29451 | CMLS# 31004601 Office Only $779,000 | Office w/ Boat Slip $929,000  | Rental Only $3650/mo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71</cp:revision>
  <dcterms:created xsi:type="dcterms:W3CDTF">2006-08-16T00:00:00Z</dcterms:created>
  <dcterms:modified xsi:type="dcterms:W3CDTF">2025-08-20T18:57:49Z</dcterms:modified>
</cp:coreProperties>
</file>