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98" y="-39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6616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4213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324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3292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5B3F2-7F9D-49E6-AC56-04D3B8C00B00}"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3272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5B3F2-7F9D-49E6-AC56-04D3B8C00B00}"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9600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5B3F2-7F9D-49E6-AC56-04D3B8C00B00}" type="datetimeFigureOut">
              <a:rPr lang="en-US" smtClean="0"/>
              <a:t>2/19/2024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79682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5B3F2-7F9D-49E6-AC56-04D3B8C00B00}" type="datetimeFigureOut">
              <a:rPr lang="en-US" smtClean="0"/>
              <a:t>2/19/2024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44194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5B3F2-7F9D-49E6-AC56-04D3B8C00B00}" type="datetimeFigureOut">
              <a:rPr lang="en-US" smtClean="0"/>
              <a:t>2/19/2024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48693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58355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2982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B85B3F2-7F9D-49E6-AC56-04D3B8C00B00}" type="datetimeFigureOut">
              <a:rPr lang="en-US" smtClean="0"/>
              <a:t>2/19/2024</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D199C0E-218F-464F-920D-C4645A30ECD5}" type="slidenum">
              <a:rPr lang="en-US" smtClean="0"/>
              <a:t>‹#›</a:t>
            </a:fld>
            <a:endParaRPr lang="en-US"/>
          </a:p>
        </p:txBody>
      </p:sp>
    </p:spTree>
    <p:extLst>
      <p:ext uri="{BB962C8B-B14F-4D97-AF65-F5344CB8AC3E}">
        <p14:creationId xmlns:p14="http://schemas.microsoft.com/office/powerpoint/2010/main" val="22074403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560D189E-709A-453E-A362-3D676D486D34}"/>
              </a:ext>
            </a:extLst>
          </p:cNvPr>
          <p:cNvSpPr txBox="1">
            <a:spLocks noChangeArrowheads="1"/>
          </p:cNvSpPr>
          <p:nvPr/>
        </p:nvSpPr>
        <p:spPr bwMode="auto">
          <a:xfrm>
            <a:off x="0" y="5414680"/>
            <a:ext cx="8229600" cy="3656930"/>
          </a:xfrm>
          <a:prstGeom prst="rect">
            <a:avLst/>
          </a:prstGeom>
          <a:solidFill>
            <a:schemeClr val="bg1">
              <a:lumMod val="85000"/>
              <a:alpha val="50000"/>
            </a:schemeClr>
          </a:solidFill>
          <a:ln>
            <a:noFill/>
          </a:ln>
          <a:effec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200" dirty="0">
                <a:solidFill>
                  <a:schemeClr val="bg1">
                    <a:lumMod val="50000"/>
                  </a:schemeClr>
                </a:solidFill>
                <a:latin typeface="Malgun Gothic Semilight" panose="020B0502040204020203" pitchFamily="34" charset="-128"/>
              </a:rPr>
              <a:t>No Need to Wait Months for a New Build! Listed $20,000 under </a:t>
            </a:r>
            <a:r>
              <a:rPr lang="en-US" altLang="en-US" sz="1200" dirty="0" err="1">
                <a:solidFill>
                  <a:schemeClr val="bg1">
                    <a:lumMod val="50000"/>
                  </a:schemeClr>
                </a:solidFill>
                <a:latin typeface="Malgun Gothic Semilight" panose="020B0502040204020203" pitchFamily="34" charset="-128"/>
              </a:rPr>
              <a:t>Comparables</a:t>
            </a:r>
            <a:r>
              <a:rPr lang="en-US" altLang="en-US" sz="1200" dirty="0">
                <a:solidFill>
                  <a:schemeClr val="bg1">
                    <a:lumMod val="50000"/>
                  </a:schemeClr>
                </a:solidFill>
                <a:latin typeface="Malgun Gothic Semilight" panose="020B0502040204020203" pitchFamily="34" charset="-128"/>
              </a:rPr>
              <a:t>, this is your Opportunity to Own in the Gated, Active Adult Community of Nexton! This location is a short walking distance to the Clubhouse/Amenities Center as well as the Dog Park and Community Garden! Halls Chophouse, </a:t>
            </a:r>
            <a:r>
              <a:rPr lang="en-US" altLang="en-US" sz="1200" dirty="0" err="1">
                <a:solidFill>
                  <a:schemeClr val="bg1">
                    <a:lumMod val="50000"/>
                  </a:schemeClr>
                </a:solidFill>
                <a:latin typeface="Malgun Gothic Semilight" panose="020B0502040204020203" pitchFamily="34" charset="-128"/>
              </a:rPr>
              <a:t>Poogan's</a:t>
            </a:r>
            <a:r>
              <a:rPr lang="en-US" altLang="en-US" sz="1200" dirty="0">
                <a:solidFill>
                  <a:schemeClr val="bg1">
                    <a:lumMod val="50000"/>
                  </a:schemeClr>
                </a:solidFill>
                <a:latin typeface="Malgun Gothic Semilight" panose="020B0502040204020203" pitchFamily="34" charset="-128"/>
              </a:rPr>
              <a:t> Porch, 2 upcoming grocery stores, and a variety of other shops, stores, offices, and restaurants close by make this location perfect for the Active Adult looking for their forever home! Open spaces and modern wood flooring in gorgeous hues flow throughout the entrance into the family room</a:t>
            </a:r>
            <a:r>
              <a:rPr lang="en-US" altLang="en-US" sz="1200">
                <a:solidFill>
                  <a:schemeClr val="bg1">
                    <a:lumMod val="50000"/>
                  </a:schemeClr>
                </a:solidFill>
                <a:latin typeface="Malgun Gothic Semilight" panose="020B0502040204020203" pitchFamily="34" charset="-128"/>
              </a:rPr>
              <a:t>, the </a:t>
            </a:r>
            <a:r>
              <a:rPr lang="en-US" altLang="en-US" sz="1200" dirty="0">
                <a:solidFill>
                  <a:schemeClr val="bg1">
                    <a:lumMod val="50000"/>
                  </a:schemeClr>
                </a:solidFill>
                <a:latin typeface="Malgun Gothic Semilight" panose="020B0502040204020203" pitchFamily="34" charset="-128"/>
              </a:rPr>
              <a:t>open dining space, and into an extravagant chef's kitchen! Embellished with tall, white cabinetry, a massive island with cabinets &amp; shelving, and endless white quartz countertops, you'll love to play chef at home! Upgraded appliance package includes a gas cooktop oven w/separate hood, high end Jenn-Air dishwasher, SS French Door Fridge, Microwave, and the Washer &amp; Dryer stays!</a:t>
            </a:r>
          </a:p>
          <a:p>
            <a:pPr algn="ctr" defTabSz="914400" eaLnBrk="0" fontAlgn="base" hangingPunct="0">
              <a:spcBef>
                <a:spcPct val="0"/>
              </a:spcBef>
              <a:spcAft>
                <a:spcPct val="0"/>
              </a:spcAft>
            </a:pPr>
            <a:r>
              <a:rPr lang="en-US" altLang="en-US" sz="1200" dirty="0">
                <a:solidFill>
                  <a:schemeClr val="bg1">
                    <a:lumMod val="50000"/>
                  </a:schemeClr>
                </a:solidFill>
                <a:latin typeface="Malgun Gothic Semilight" panose="020B0502040204020203" pitchFamily="34" charset="-128"/>
              </a:rPr>
              <a:t>An abundance of windows throughout allow light to flow seamlessly through spaces with windows upgraded with plantation shutters and custom window treatments. A peaceful sunroom nestled next to the kitchen is the perfect retreat for morning coffee and afternoon relaxation! This home also features a front office/library with an additional closet! A large Master with ensuite bathroom features a beautiful white tiled shower, gorgeous cabinets, high top counters w/quartz, upgraded ceramic floors, and a large walk-in closet! Located separately and down the hall you'll find a private bedroom with a full bath for guests. Additional upgrades include an oversized 2 car garage w/4ft extension, and a finished walk-up attic with stairs located off the garage for extra storage! Finish it to make a lovely craft room/art room/sports room. Everything that you would want is in this floorplan! Schedule your private showing today!</a:t>
            </a:r>
            <a:endParaRPr lang="en-US" altLang="en-US" sz="1200" b="1" i="1" dirty="0">
              <a:solidFill>
                <a:schemeClr val="bg1">
                  <a:lumMod val="50000"/>
                </a:schemeClr>
              </a:solidFill>
              <a:latin typeface="Arial" panose="020B0604020202020204" pitchFamily="34" charset="0"/>
            </a:endParaRPr>
          </a:p>
        </p:txBody>
      </p:sp>
      <p:pic>
        <p:nvPicPr>
          <p:cNvPr id="1036" name="Picture 12">
            <a:extLst>
              <a:ext uri="{FF2B5EF4-FFF2-40B4-BE49-F238E27FC236}">
                <a16:creationId xmlns:a16="http://schemas.microsoft.com/office/drawing/2014/main" id="{6A16CFE4-893A-453B-8E60-F9D0D1AF5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46567" y="824304"/>
            <a:ext cx="6885565" cy="4590376"/>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6807BF84-8E9D-406D-AEA5-C7FF2B7C299B}"/>
              </a:ext>
            </a:extLst>
          </p:cNvPr>
          <p:cNvSpPr txBox="1">
            <a:spLocks noChangeArrowheads="1"/>
          </p:cNvSpPr>
          <p:nvPr/>
        </p:nvSpPr>
        <p:spPr bwMode="auto">
          <a:xfrm>
            <a:off x="50937" y="9137850"/>
            <a:ext cx="3627301"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dirty="0">
                <a:solidFill>
                  <a:srgbClr val="7F7F7F"/>
                </a:solidFill>
                <a:latin typeface="Malgun Gothic Semilight" panose="020B0502040204020203" pitchFamily="34" charset="-128"/>
              </a:rPr>
              <a:t>Megan Maarouf</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843-801-7777</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meganmaarouf@gmail.com</a:t>
            </a:r>
          </a:p>
          <a:p>
            <a:pPr defTabSz="914400" eaLnBrk="0" fontAlgn="base" hangingPunct="0">
              <a:spcBef>
                <a:spcPct val="0"/>
              </a:spcBef>
              <a:spcAft>
                <a:spcPct val="0"/>
              </a:spcAft>
            </a:pPr>
            <a:r>
              <a:rPr lang="en-US" altLang="en-US" sz="1000" dirty="0">
                <a:solidFill>
                  <a:srgbClr val="7F7F7F"/>
                </a:solidFill>
                <a:latin typeface="Malgun Gothic Semilight" panose="020B0502040204020203" pitchFamily="34" charset="-128"/>
              </a:rPr>
              <a:t>www.residerealestatellc.com</a:t>
            </a:r>
            <a:endParaRPr lang="en-US" altLang="en-US" sz="2000" dirty="0">
              <a:solidFill>
                <a:srgbClr val="7F7F7F"/>
              </a:solidFill>
              <a:latin typeface="Arial" panose="020B0604020202020204" pitchFamily="34" charset="0"/>
            </a:endParaRPr>
          </a:p>
        </p:txBody>
      </p:sp>
      <p:sp>
        <p:nvSpPr>
          <p:cNvPr id="7" name="Text Box 6">
            <a:extLst>
              <a:ext uri="{FF2B5EF4-FFF2-40B4-BE49-F238E27FC236}">
                <a16:creationId xmlns:a16="http://schemas.microsoft.com/office/drawing/2014/main" id="{6A9FB588-1183-4257-AB91-F68BD5F1A1F8}"/>
              </a:ext>
            </a:extLst>
          </p:cNvPr>
          <p:cNvSpPr txBox="1">
            <a:spLocks noChangeArrowheads="1"/>
          </p:cNvSpPr>
          <p:nvPr/>
        </p:nvSpPr>
        <p:spPr bwMode="auto">
          <a:xfrm>
            <a:off x="-1" y="3175"/>
            <a:ext cx="5433029" cy="820336"/>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5400" b="1" dirty="0">
                <a:solidFill>
                  <a:schemeClr val="bg1">
                    <a:lumMod val="50000"/>
                  </a:schemeClr>
                </a:solidFill>
                <a:latin typeface="Fave Script Bold Pro" pitchFamily="2" charset="0"/>
              </a:rPr>
              <a:t>Better Than New</a:t>
            </a:r>
          </a:p>
        </p:txBody>
      </p:sp>
      <p:sp>
        <p:nvSpPr>
          <p:cNvPr id="8" name="Text Box 14">
            <a:extLst>
              <a:ext uri="{FF2B5EF4-FFF2-40B4-BE49-F238E27FC236}">
                <a16:creationId xmlns:a16="http://schemas.microsoft.com/office/drawing/2014/main" id="{A636FAEC-285E-4943-9FA7-AE4B554B31B7}"/>
              </a:ext>
            </a:extLst>
          </p:cNvPr>
          <p:cNvSpPr txBox="1">
            <a:spLocks noChangeArrowheads="1"/>
          </p:cNvSpPr>
          <p:nvPr/>
        </p:nvSpPr>
        <p:spPr bwMode="auto">
          <a:xfrm>
            <a:off x="4551361" y="9137850"/>
            <a:ext cx="3627301"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Reside Real Estate LLC</a:t>
            </a:r>
          </a:p>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155 Wingo Way Unit 421</a:t>
            </a:r>
          </a:p>
          <a:p>
            <a:pPr algn="r" defTabSz="914400" eaLnBrk="0" fontAlgn="base" hangingPunct="0">
              <a:spcBef>
                <a:spcPct val="0"/>
              </a:spcBef>
              <a:spcAft>
                <a:spcPct val="0"/>
              </a:spcAft>
            </a:pPr>
            <a:r>
              <a:rPr lang="en-US" altLang="en-US" sz="1100" dirty="0">
                <a:solidFill>
                  <a:srgbClr val="7F7F7F"/>
                </a:solidFill>
                <a:latin typeface="Malgun Gothic Semilight" panose="020B0502040204020203" pitchFamily="34" charset="-128"/>
              </a:rPr>
              <a:t>Mt. Pleasant, SC 29464</a:t>
            </a:r>
            <a:endParaRPr lang="en-US" altLang="en-US" sz="2800" dirty="0">
              <a:solidFill>
                <a:srgbClr val="7F7F7F"/>
              </a:solidFill>
              <a:latin typeface="Arial" panose="020B0604020202020204" pitchFamily="34" charset="0"/>
            </a:endParaRPr>
          </a:p>
        </p:txBody>
      </p:sp>
      <p:pic>
        <p:nvPicPr>
          <p:cNvPr id="1039" name="Picture 15">
            <a:extLst>
              <a:ext uri="{FF2B5EF4-FFF2-40B4-BE49-F238E27FC236}">
                <a16:creationId xmlns:a16="http://schemas.microsoft.com/office/drawing/2014/main" id="{E4F66C82-89E1-46EE-9301-89EB31BD12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3678238" y="9122898"/>
            <a:ext cx="873125"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5" name="Picture 8">
            <a:extLst>
              <a:ext uri="{FF2B5EF4-FFF2-40B4-BE49-F238E27FC236}">
                <a16:creationId xmlns:a16="http://schemas.microsoft.com/office/drawing/2014/main" id="{87FE56F7-8A20-45D4-9E3E-D70B78346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5431037" y="18300"/>
            <a:ext cx="2798563" cy="1792200"/>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pic>
        <p:nvPicPr>
          <p:cNvPr id="23" name="Picture 8">
            <a:extLst>
              <a:ext uri="{FF2B5EF4-FFF2-40B4-BE49-F238E27FC236}">
                <a16:creationId xmlns:a16="http://schemas.microsoft.com/office/drawing/2014/main" id="{F91F6C34-9B32-47A0-9F44-A184A7F3C0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5434711" y="3585880"/>
            <a:ext cx="2793206" cy="1828800"/>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pic>
        <p:nvPicPr>
          <p:cNvPr id="2" name="Picture 8">
            <a:extLst>
              <a:ext uri="{FF2B5EF4-FFF2-40B4-BE49-F238E27FC236}">
                <a16:creationId xmlns:a16="http://schemas.microsoft.com/office/drawing/2014/main" id="{4A8FD1BE-B770-0A50-A2DF-1D715BE688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5431536" y="1784536"/>
            <a:ext cx="2798064" cy="1827307"/>
          </a:xfrm>
          <a:prstGeom prst="rect">
            <a:avLst/>
          </a:prstGeom>
          <a:ln w="12700" algn="ctr">
            <a:solidFill>
              <a:schemeClr val="bg1"/>
            </a:solidFill>
            <a:miter lim="800000"/>
            <a:headEnd/>
            <a:tailEnd/>
          </a:ln>
          <a:effectLst/>
          <a:extLst>
            <a:ext uri="{909E8E84-426E-40DD-AFC4-6F175D3DCCD1}">
              <a14:hiddenFill xmlns:a14="http://schemas.microsoft.com/office/drawing/2010/main">
                <a:solidFill>
                  <a:srgbClr val="FFFFFF"/>
                </a:solidFill>
              </a14:hiddenFill>
            </a:ext>
          </a:extLst>
        </p:spPr>
      </p:pic>
      <p:sp>
        <p:nvSpPr>
          <p:cNvPr id="4" name="Text Box 3">
            <a:extLst>
              <a:ext uri="{FF2B5EF4-FFF2-40B4-BE49-F238E27FC236}">
                <a16:creationId xmlns:a16="http://schemas.microsoft.com/office/drawing/2014/main" id="{94D81DE4-9428-4E09-8261-DFE71E19CDF6}"/>
              </a:ext>
            </a:extLst>
          </p:cNvPr>
          <p:cNvSpPr txBox="1">
            <a:spLocks noChangeArrowheads="1"/>
          </p:cNvSpPr>
          <p:nvPr/>
        </p:nvSpPr>
        <p:spPr bwMode="auto">
          <a:xfrm>
            <a:off x="0" y="824304"/>
            <a:ext cx="5433029" cy="8821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2000" b="1" dirty="0">
                <a:solidFill>
                  <a:schemeClr val="bg1"/>
                </a:solidFill>
                <a:latin typeface="Futura Lt BT" panose="020B0402020204020303" pitchFamily="34" charset="0"/>
              </a:rPr>
              <a:t>103 Cardinal Cove Lane</a:t>
            </a:r>
          </a:p>
          <a:p>
            <a:pPr algn="ctr" defTabSz="914400" eaLnBrk="0" fontAlgn="base" hangingPunct="0">
              <a:spcBef>
                <a:spcPct val="0"/>
              </a:spcBef>
              <a:spcAft>
                <a:spcPct val="0"/>
              </a:spcAft>
            </a:pPr>
            <a:r>
              <a:rPr lang="en-US" altLang="en-US" sz="1400" dirty="0">
                <a:solidFill>
                  <a:schemeClr val="bg1"/>
                </a:solidFill>
                <a:latin typeface="Futura Lt BT" panose="020B0402020204020303" pitchFamily="34" charset="0"/>
              </a:rPr>
              <a:t>Nexton | Summerville, SC 29486</a:t>
            </a:r>
          </a:p>
          <a:p>
            <a:pPr algn="ctr" defTabSz="914400" eaLnBrk="0" fontAlgn="base" hangingPunct="0">
              <a:spcBef>
                <a:spcPct val="0"/>
              </a:spcBef>
              <a:spcAft>
                <a:spcPct val="0"/>
              </a:spcAft>
            </a:pPr>
            <a:r>
              <a:rPr lang="en-US" altLang="en-US" sz="1400" dirty="0">
                <a:solidFill>
                  <a:schemeClr val="bg1"/>
                </a:solidFill>
                <a:latin typeface="Futura Lt BT" panose="020B0402020204020303" pitchFamily="34" charset="0"/>
              </a:rPr>
              <a:t>MLS# 24002522 | $479,900</a:t>
            </a:r>
          </a:p>
        </p:txBody>
      </p:sp>
      <p:pic>
        <p:nvPicPr>
          <p:cNvPr id="9" name="Picture 8" descr="A black and white logo with white text&#10;&#10;Description automatically generated">
            <a:extLst>
              <a:ext uri="{FF2B5EF4-FFF2-40B4-BE49-F238E27FC236}">
                <a16:creationId xmlns:a16="http://schemas.microsoft.com/office/drawing/2014/main" id="{5E83ED8D-1E91-9179-873B-624E954E91C1}"/>
              </a:ext>
            </a:extLst>
          </p:cNvPr>
          <p:cNvPicPr>
            <a:picLocks noChangeAspect="1"/>
          </p:cNvPicPr>
          <p:nvPr/>
        </p:nvPicPr>
        <p:blipFill>
          <a:blip r:embed="rId7">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8658325" y="9265363"/>
            <a:ext cx="1450875" cy="588193"/>
          </a:xfrm>
          <a:prstGeom prst="rect">
            <a:avLst/>
          </a:prstGeom>
        </p:spPr>
      </p:pic>
      <p:pic>
        <p:nvPicPr>
          <p:cNvPr id="3" name="Picture 2" descr="A black and white logo with white text&#10;&#10;Description automatically generated">
            <a:extLst>
              <a:ext uri="{FF2B5EF4-FFF2-40B4-BE49-F238E27FC236}">
                <a16:creationId xmlns:a16="http://schemas.microsoft.com/office/drawing/2014/main" id="{CEBDC4D0-F583-4ADB-1757-643D7216E45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937" y="4977792"/>
            <a:ext cx="914263" cy="370648"/>
          </a:xfrm>
          <a:prstGeom prst="rect">
            <a:avLst/>
          </a:prstGeom>
        </p:spPr>
      </p:pic>
    </p:spTree>
    <p:extLst>
      <p:ext uri="{BB962C8B-B14F-4D97-AF65-F5344CB8AC3E}">
        <p14:creationId xmlns:p14="http://schemas.microsoft.com/office/powerpoint/2010/main" val="3495601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399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Malgun Gothic Semilight</vt:lpstr>
      <vt:lpstr>Arial</vt:lpstr>
      <vt:lpstr>Calibri</vt:lpstr>
      <vt:lpstr>Calibri Light</vt:lpstr>
      <vt:lpstr>Fave Script Bold Pro</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2019-03-05T13:24:43Z</dcterms:created>
  <dcterms:modified xsi:type="dcterms:W3CDTF">2024-02-20T01:47:03Z</dcterms:modified>
</cp:coreProperties>
</file>