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69D"/>
    <a:srgbClr val="19479E"/>
    <a:srgbClr val="F5831F"/>
    <a:srgbClr val="1E326A"/>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2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6/5/2025</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vimeo.com/1090873631?share=copy" TargetMode="Externa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hyperlink" Target="https://video214.com/play/0EmAxUh13ESMDbirU17y2g"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229600" cy="608979"/>
          </a:xfrm>
        </p:spPr>
        <p:txBody>
          <a:bodyPr anchor="ctr">
            <a:noAutofit/>
          </a:bodyPr>
          <a:lstStyle/>
          <a:p>
            <a:r>
              <a:rPr lang="en-US" sz="2800" b="1" dirty="0">
                <a:solidFill>
                  <a:srgbClr val="1E326A"/>
                </a:solidFill>
                <a:latin typeface="Franklin Gothic ATF" panose="020B0503060602040204" pitchFamily="34" charset="0"/>
              </a:rPr>
              <a:t>New Listing!</a:t>
            </a:r>
          </a:p>
        </p:txBody>
      </p:sp>
      <p:sp>
        <p:nvSpPr>
          <p:cNvPr id="3" name="Subtitle 2"/>
          <p:cNvSpPr>
            <a:spLocks noGrp="1"/>
          </p:cNvSpPr>
          <p:nvPr>
            <p:ph type="subTitle" idx="1"/>
          </p:nvPr>
        </p:nvSpPr>
        <p:spPr>
          <a:xfrm>
            <a:off x="138586" y="4762594"/>
            <a:ext cx="7952428" cy="4056672"/>
          </a:xfrm>
        </p:spPr>
        <p:txBody>
          <a:bodyPr anchor="ctr">
            <a:noAutofit/>
          </a:bodyPr>
          <a:lstStyle/>
          <a:p>
            <a:pPr>
              <a:lnSpc>
                <a:spcPct val="100000"/>
              </a:lnSpc>
              <a:spcBef>
                <a:spcPts val="0"/>
              </a:spcBef>
              <a:spcAft>
                <a:spcPts val="600"/>
              </a:spcAft>
            </a:pPr>
            <a:r>
              <a:rPr lang="en-US" sz="1400" b="1" dirty="0">
                <a:solidFill>
                  <a:srgbClr val="19469D"/>
                </a:solidFill>
                <a:latin typeface="Franklin Gothic ATF" panose="020B0503060602040204" pitchFamily="34" charset="0"/>
              </a:rPr>
              <a:t>🏡 Just Listed in Crowfield Plantation – Don’t Miss This Opportunity!</a:t>
            </a:r>
          </a:p>
          <a:p>
            <a:pPr>
              <a:lnSpc>
                <a:spcPct val="100000"/>
              </a:lnSpc>
              <a:spcBef>
                <a:spcPts val="0"/>
              </a:spcBef>
              <a:spcAft>
                <a:spcPts val="600"/>
              </a:spcAft>
            </a:pPr>
            <a:r>
              <a:rPr lang="en-US" sz="1400" dirty="0">
                <a:solidFill>
                  <a:srgbClr val="19469D"/>
                </a:solidFill>
                <a:latin typeface="Franklin Gothic ATF" panose="020B0503060602040204" pitchFamily="34" charset="0"/>
              </a:rPr>
              <a:t>This is your chance to own a beautiful 4-bedroom, 2.5-bath home in the highly sought-after Crowfield Plantation, tucked away on a quiet cul-de-sac in the charming Than Place section.</a:t>
            </a:r>
          </a:p>
          <a:p>
            <a:pPr>
              <a:lnSpc>
                <a:spcPct val="100000"/>
              </a:lnSpc>
              <a:spcBef>
                <a:spcPts val="0"/>
              </a:spcBef>
              <a:spcAft>
                <a:spcPts val="600"/>
              </a:spcAft>
            </a:pPr>
            <a:r>
              <a:rPr lang="en-US" sz="1400" dirty="0">
                <a:solidFill>
                  <a:srgbClr val="19469D"/>
                </a:solidFill>
                <a:latin typeface="Franklin Gothic ATF" panose="020B0503060602040204" pitchFamily="34" charset="0"/>
              </a:rPr>
              <a:t>Inside, you’ll love the open-concept layout and the spacious kitchen filled with cabinetry and generous counter space—perfect for daily living and entertaining. Upstairs, all bedrooms offer great separation from the main floor. The primary suite is a true retreat, featuring vaulted ceilings, dual vanities, and a spa-like tiled shower room.</a:t>
            </a:r>
          </a:p>
          <a:p>
            <a:pPr>
              <a:lnSpc>
                <a:spcPct val="100000"/>
              </a:lnSpc>
              <a:spcBef>
                <a:spcPts val="0"/>
              </a:spcBef>
              <a:spcAft>
                <a:spcPts val="600"/>
              </a:spcAft>
            </a:pPr>
            <a:r>
              <a:rPr lang="en-US" sz="1400" dirty="0">
                <a:solidFill>
                  <a:srgbClr val="19469D"/>
                </a:solidFill>
                <a:latin typeface="Franklin Gothic ATF" panose="020B0503060602040204" pitchFamily="34" charset="0"/>
              </a:rPr>
              <a:t>Step outside and enjoy the oversized, fenced-in backyard complete with a pergola—perfect for weekend cookouts, playtime, or just unwinding outdoors. The versatile floor plan also offers space for a formal dining room, home office, or playroom to suit your needs.</a:t>
            </a:r>
          </a:p>
          <a:p>
            <a:pPr>
              <a:lnSpc>
                <a:spcPct val="100000"/>
              </a:lnSpc>
              <a:spcBef>
                <a:spcPts val="0"/>
              </a:spcBef>
              <a:spcAft>
                <a:spcPts val="600"/>
              </a:spcAft>
            </a:pPr>
            <a:r>
              <a:rPr lang="en-US" sz="1400" dirty="0">
                <a:solidFill>
                  <a:srgbClr val="19469D"/>
                </a:solidFill>
                <a:latin typeface="Franklin Gothic ATF" panose="020B0503060602040204" pitchFamily="34" charset="0"/>
              </a:rPr>
              <a:t>Living in Crowfield means more than just a great home—you’ll have access to lakes, scenic walking trails, pools, tennis courts, and optional golf memberships. Plus, this home is zoned for popular local schools and offers unmatched convenience.</a:t>
            </a:r>
          </a:p>
          <a:p>
            <a:pPr>
              <a:lnSpc>
                <a:spcPct val="100000"/>
              </a:lnSpc>
              <a:spcBef>
                <a:spcPts val="0"/>
              </a:spcBef>
              <a:spcAft>
                <a:spcPts val="600"/>
              </a:spcAft>
            </a:pPr>
            <a:r>
              <a:rPr lang="en-US" sz="1400" dirty="0">
                <a:solidFill>
                  <a:srgbClr val="19469D"/>
                </a:solidFill>
                <a:latin typeface="Franklin Gothic ATF" panose="020B0503060602040204" pitchFamily="34" charset="0"/>
              </a:rPr>
              <a:t>📅 Schedule your private tour today—homes in Than Place go fast!</a:t>
            </a:r>
            <a:endParaRPr lang="en-US" sz="1400" dirty="0">
              <a:solidFill>
                <a:srgbClr val="1E326A"/>
              </a:solidFill>
              <a:latin typeface="Franklin Gothic ATF" panose="020B0503060602040204" pitchFamily="34" charset="0"/>
              <a:hlinkClick r:id="rId2"/>
            </a:endParaRPr>
          </a:p>
          <a:p>
            <a:pPr>
              <a:lnSpc>
                <a:spcPct val="100000"/>
              </a:lnSpc>
              <a:spcBef>
                <a:spcPts val="0"/>
              </a:spcBef>
              <a:spcAft>
                <a:spcPts val="600"/>
              </a:spcAft>
            </a:pPr>
            <a:r>
              <a:rPr lang="en-US" sz="1400" dirty="0">
                <a:solidFill>
                  <a:srgbClr val="1E326A"/>
                </a:solidFill>
                <a:latin typeface="Franklin Gothic ATF" panose="020B0503060602040204" pitchFamily="34" charset="0"/>
                <a:hlinkClick r:id="rId3"/>
              </a:rPr>
              <a:t>Video Tour</a:t>
            </a:r>
            <a:r>
              <a:rPr lang="en-US" sz="1400" dirty="0">
                <a:solidFill>
                  <a:srgbClr val="1E326A"/>
                </a:solidFill>
                <a:latin typeface="Franklin Gothic ATF" panose="020B0503060602040204" pitchFamily="34" charset="0"/>
              </a:rPr>
              <a:t> </a:t>
            </a:r>
          </a:p>
        </p:txBody>
      </p:sp>
      <p:sp>
        <p:nvSpPr>
          <p:cNvPr id="15" name="Rectangle 14"/>
          <p:cNvSpPr/>
          <p:nvPr/>
        </p:nvSpPr>
        <p:spPr>
          <a:xfrm>
            <a:off x="2229158" y="3414509"/>
            <a:ext cx="3771284" cy="1231106"/>
          </a:xfrm>
          <a:prstGeom prst="rect">
            <a:avLst/>
          </a:prstGeom>
        </p:spPr>
        <p:txBody>
          <a:bodyPr wrap="square">
            <a:spAutoFit/>
          </a:bodyPr>
          <a:lstStyle/>
          <a:p>
            <a:pPr algn="ctr"/>
            <a:r>
              <a:rPr lang="pl-PL" sz="2000" b="1" dirty="0">
                <a:solidFill>
                  <a:srgbClr val="F5831F"/>
                </a:solidFill>
                <a:latin typeface="Franklin Gothic ATF" panose="020B0503060602040204" pitchFamily="34" charset="0"/>
              </a:rPr>
              <a:t>103 Trimley Court</a:t>
            </a:r>
          </a:p>
          <a:p>
            <a:pPr algn="ctr"/>
            <a:r>
              <a:rPr lang="en-US" dirty="0" err="1">
                <a:solidFill>
                  <a:srgbClr val="F5831F"/>
                </a:solidFill>
                <a:latin typeface="Franklin Gothic ATF" panose="020B0503060602040204" pitchFamily="34" charset="0"/>
              </a:rPr>
              <a:t>Adthan</a:t>
            </a:r>
            <a:r>
              <a:rPr lang="en-US" dirty="0">
                <a:solidFill>
                  <a:srgbClr val="F5831F"/>
                </a:solidFill>
                <a:latin typeface="Franklin Gothic ATF" panose="020B0503060602040204" pitchFamily="34" charset="0"/>
              </a:rPr>
              <a:t> Place</a:t>
            </a:r>
          </a:p>
          <a:p>
            <a:pPr algn="ctr"/>
            <a:r>
              <a:rPr lang="en-US" dirty="0">
                <a:solidFill>
                  <a:srgbClr val="F5831F"/>
                </a:solidFill>
                <a:latin typeface="Franklin Gothic ATF" panose="020B0503060602040204" pitchFamily="34" charset="0"/>
              </a:rPr>
              <a:t>Goose Creek, SC 29445</a:t>
            </a:r>
          </a:p>
          <a:p>
            <a:pPr algn="ctr"/>
            <a:r>
              <a:rPr lang="en-US" dirty="0">
                <a:solidFill>
                  <a:srgbClr val="F5831F"/>
                </a:solidFill>
                <a:latin typeface="Franklin Gothic ATF" panose="020B0503060602040204" pitchFamily="34" charset="0"/>
              </a:rPr>
              <a:t>MLS# 25015466 | $429,900</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p:blipFill>
        <p:spPr>
          <a:xfrm>
            <a:off x="2239265" y="654209"/>
            <a:ext cx="3751071" cy="2500977"/>
          </a:xfrm>
          <a:prstGeom prst="rect">
            <a:avLst/>
          </a:prstGeom>
        </p:spPr>
      </p:pic>
      <p:pic>
        <p:nvPicPr>
          <p:cNvPr id="1026" name="Picture 2">
            <a:extLst>
              <a:ext uri="{FF2B5EF4-FFF2-40B4-BE49-F238E27FC236}">
                <a16:creationId xmlns:a16="http://schemas.microsoft.com/office/drawing/2014/main" id="{26CF06C8-84EC-DAA5-7913-EE361CEB8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90438" y="9170203"/>
            <a:ext cx="1406527" cy="640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320245" y="2085338"/>
            <a:ext cx="1627632" cy="1069848"/>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320245" y="654209"/>
            <a:ext cx="1627632" cy="1069848"/>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6281724" y="654209"/>
            <a:ext cx="1627632" cy="1069848"/>
          </a:xfrm>
          <a:prstGeom prst="rect">
            <a:avLst/>
          </a:prstGeom>
          <a:ln>
            <a:noFill/>
          </a:ln>
          <a:effectLst/>
        </p:spPr>
      </p:pic>
      <p:grpSp>
        <p:nvGrpSpPr>
          <p:cNvPr id="9" name="Group 8">
            <a:extLst>
              <a:ext uri="{FF2B5EF4-FFF2-40B4-BE49-F238E27FC236}">
                <a16:creationId xmlns:a16="http://schemas.microsoft.com/office/drawing/2014/main" id="{9A35077D-D136-00FE-DA97-DA4139A8F1AE}"/>
              </a:ext>
            </a:extLst>
          </p:cNvPr>
          <p:cNvGrpSpPr/>
          <p:nvPr/>
        </p:nvGrpSpPr>
        <p:grpSpPr>
          <a:xfrm>
            <a:off x="6705824" y="3475849"/>
            <a:ext cx="779433" cy="1108426"/>
            <a:chOff x="6704477" y="3470276"/>
            <a:chExt cx="779433" cy="1108426"/>
          </a:xfrm>
        </p:grpSpPr>
        <p:sp>
          <p:nvSpPr>
            <p:cNvPr id="5" name="Rectangle 4">
              <a:extLst>
                <a:ext uri="{FF2B5EF4-FFF2-40B4-BE49-F238E27FC236}">
                  <a16:creationId xmlns:a16="http://schemas.microsoft.com/office/drawing/2014/main" id="{E7454892-5DFC-CD4D-F677-6F96DD608AA6}"/>
                </a:ext>
              </a:extLst>
            </p:cNvPr>
            <p:cNvSpPr/>
            <p:nvPr/>
          </p:nvSpPr>
          <p:spPr>
            <a:xfrm>
              <a:off x="6704477" y="3470276"/>
              <a:ext cx="779433" cy="415498"/>
            </a:xfrm>
            <a:prstGeom prst="rect">
              <a:avLst/>
            </a:prstGeom>
          </p:spPr>
          <p:txBody>
            <a:bodyPr wrap="square">
              <a:spAutoFit/>
            </a:bodyPr>
            <a:lstStyle/>
            <a:p>
              <a:pPr algn="ctr"/>
              <a:r>
                <a:rPr lang="en-US" sz="1050" i="1" dirty="0">
                  <a:latin typeface="Franklin Gothic ATF" panose="020B0503060602040204" pitchFamily="34" charset="0"/>
                </a:rPr>
                <a:t>Video Tour</a:t>
              </a:r>
            </a:p>
          </p:txBody>
        </p:sp>
        <p:pic>
          <p:nvPicPr>
            <p:cNvPr id="7" name="Picture 2">
              <a:extLst>
                <a:ext uri="{FF2B5EF4-FFF2-40B4-BE49-F238E27FC236}">
                  <a16:creationId xmlns:a16="http://schemas.microsoft.com/office/drawing/2014/main" id="{81FAB4B6-02CB-ADE0-494B-5BA4535436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6710145" y="3810606"/>
              <a:ext cx="768096" cy="76809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290EB890-3D61-6602-B7A1-B75D3062D6E0}"/>
              </a:ext>
            </a:extLst>
          </p:cNvPr>
          <p:cNvPicPr>
            <a:picLocks/>
          </p:cNvPicPr>
          <p:nvPr/>
        </p:nvPicPr>
        <p:blipFill>
          <a:blip r:embed="rId11">
            <a:extLst>
              <a:ext uri="{28A0092B-C50C-407E-A947-70E740481C1C}">
                <a14:useLocalDpi xmlns:a14="http://schemas.microsoft.com/office/drawing/2010/main" val="0"/>
              </a:ext>
            </a:extLst>
          </a:blip>
          <a:srcRect/>
          <a:stretch/>
        </p:blipFill>
        <p:spPr>
          <a:xfrm>
            <a:off x="320245" y="3514427"/>
            <a:ext cx="1627632" cy="1069848"/>
          </a:xfrm>
          <a:prstGeom prst="rect">
            <a:avLst/>
          </a:prstGeom>
          <a:ln>
            <a:noFill/>
          </a:ln>
          <a:effectLst/>
        </p:spPr>
      </p:pic>
      <p:pic>
        <p:nvPicPr>
          <p:cNvPr id="16" name="Picture 15">
            <a:extLst>
              <a:ext uri="{FF2B5EF4-FFF2-40B4-BE49-F238E27FC236}">
                <a16:creationId xmlns:a16="http://schemas.microsoft.com/office/drawing/2014/main" id="{B861E5D4-25DE-D0FD-768B-82CF95495A38}"/>
              </a:ext>
            </a:extLst>
          </p:cNvPr>
          <p:cNvPicPr>
            <a:picLocks/>
          </p:cNvPicPr>
          <p:nvPr/>
        </p:nvPicPr>
        <p:blipFill>
          <a:blip r:embed="rId12">
            <a:extLst>
              <a:ext uri="{28A0092B-C50C-407E-A947-70E740481C1C}">
                <a14:useLocalDpi xmlns:a14="http://schemas.microsoft.com/office/drawing/2010/main" val="0"/>
              </a:ext>
            </a:extLst>
          </a:blip>
          <a:srcRect/>
          <a:stretch/>
        </p:blipFill>
        <p:spPr>
          <a:xfrm>
            <a:off x="6281724" y="2085338"/>
            <a:ext cx="1627632" cy="1069848"/>
          </a:xfrm>
          <a:prstGeom prst="rect">
            <a:avLst/>
          </a:prstGeom>
          <a:ln>
            <a:noFill/>
          </a:ln>
          <a:effectLst/>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1991</TotalTime>
  <Words>257</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New Listing!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117</cp:revision>
  <dcterms:created xsi:type="dcterms:W3CDTF">2016-07-16T19:46:25Z</dcterms:created>
  <dcterms:modified xsi:type="dcterms:W3CDTF">2025-06-05T14:35:51Z</dcterms:modified>
</cp:coreProperties>
</file>