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68" y="8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D0A13C-4A7C-4BAD-98D9-46FA9693E12E}" type="datetimeFigureOut">
              <a:rPr lang="en-US" smtClean="0"/>
              <a:t>8/13/2018</a:t>
            </a:fld>
            <a:endParaRPr lang="en-US"/>
          </a:p>
        </p:txBody>
      </p:sp>
      <p:sp>
        <p:nvSpPr>
          <p:cNvPr id="4" name="Slide Image Placeholder 3"/>
          <p:cNvSpPr>
            <a:spLocks noGrp="1" noRot="1" noChangeAspect="1"/>
          </p:cNvSpPr>
          <p:nvPr>
            <p:ph type="sldImg" idx="2"/>
          </p:nvPr>
        </p:nvSpPr>
        <p:spPr>
          <a:xfrm>
            <a:off x="2306638" y="1143000"/>
            <a:ext cx="22447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9A07E7-BDA8-4D41-AF48-FDB135CE8B52}" type="slidenum">
              <a:rPr lang="en-US" smtClean="0"/>
              <a:t>‹#›</a:t>
            </a:fld>
            <a:endParaRPr lang="en-US"/>
          </a:p>
        </p:txBody>
      </p:sp>
    </p:spTree>
    <p:extLst>
      <p:ext uri="{BB962C8B-B14F-4D97-AF65-F5344CB8AC3E}">
        <p14:creationId xmlns:p14="http://schemas.microsoft.com/office/powerpoint/2010/main" val="27295882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9A07E7-BDA8-4D41-AF48-FDB135CE8B52}" type="slidenum">
              <a:rPr lang="en-US" smtClean="0"/>
              <a:t>1</a:t>
            </a:fld>
            <a:endParaRPr lang="en-US"/>
          </a:p>
        </p:txBody>
      </p:sp>
    </p:spTree>
    <p:extLst>
      <p:ext uri="{BB962C8B-B14F-4D97-AF65-F5344CB8AC3E}">
        <p14:creationId xmlns:p14="http://schemas.microsoft.com/office/powerpoint/2010/main" val="31536917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8/13/2018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8/13/2018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525" y="81280"/>
            <a:ext cx="7172150" cy="4031182"/>
          </a:xfrm>
          <a:prstGeom prst="rect">
            <a:avLst/>
          </a:prstGeom>
          <a:ln w="28575">
            <a:noFill/>
          </a:ln>
        </p:spPr>
      </p:pic>
      <p:sp>
        <p:nvSpPr>
          <p:cNvPr id="2" name="Title 1"/>
          <p:cNvSpPr>
            <a:spLocks noGrp="1"/>
          </p:cNvSpPr>
          <p:nvPr>
            <p:ph type="ctrTitle"/>
          </p:nvPr>
        </p:nvSpPr>
        <p:spPr>
          <a:xfrm>
            <a:off x="66688" y="3190663"/>
            <a:ext cx="7172150" cy="921799"/>
          </a:xfrm>
        </p:spPr>
        <p:txBody>
          <a:bodyPr anchor="ctr">
            <a:noAutofit/>
            <a:scene3d>
              <a:camera prst="orthographicFront"/>
              <a:lightRig rig="soft" dir="t">
                <a:rot lat="0" lon="0" rev="17220000"/>
              </a:lightRig>
            </a:scene3d>
            <a:sp3d prstMaterial="softEdge"/>
          </a:bodyPr>
          <a:lstStyle/>
          <a:p>
            <a:pPr algn="r"/>
            <a:r>
              <a:rPr lang="en-US" sz="2400" cap="none" dirty="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104 Grazing Meadow Court</a:t>
            </a:r>
            <a:br>
              <a:rPr lang="en-US" sz="2400" cap="none" dirty="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br>
            <a:r>
              <a:rPr lang="en-US" sz="1800" cap="none" dirty="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Summerville, SC 29483</a:t>
            </a:r>
            <a:br>
              <a:rPr lang="en-US" sz="1800" cap="none" dirty="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br>
            <a:r>
              <a:rPr lang="en-US" sz="1800" cap="none" dirty="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MLS# 18020438 ~ $435,000</a:t>
            </a:r>
          </a:p>
        </p:txBody>
      </p:sp>
      <p:sp>
        <p:nvSpPr>
          <p:cNvPr id="3" name="Subtitle 2"/>
          <p:cNvSpPr>
            <a:spLocks noGrp="1"/>
          </p:cNvSpPr>
          <p:nvPr>
            <p:ph type="subTitle" idx="1"/>
          </p:nvPr>
        </p:nvSpPr>
        <p:spPr>
          <a:xfrm>
            <a:off x="1668516" y="4193742"/>
            <a:ext cx="3978168" cy="4554180"/>
          </a:xfrm>
        </p:spPr>
        <p:txBody>
          <a:bodyPr anchor="ctr">
            <a:noAutofit/>
          </a:bodyPr>
          <a:lstStyle/>
          <a:p>
            <a:r>
              <a:rPr lang="en-US" sz="1500" dirty="0">
                <a:effectLst>
                  <a:outerShdw blurRad="38100" dist="38100" dir="2700000" algn="tl">
                    <a:srgbClr val="000000">
                      <a:alpha val="43137"/>
                    </a:srgbClr>
                  </a:outerShdw>
                </a:effectLst>
                <a:latin typeface="Trebuchet MS" panose="020B0603020202020204" pitchFamily="34" charset="0"/>
              </a:rPr>
              <a:t>Here is a RARE opportunity to own a custom built low country home with a front porch most only dream of! This custom neighborhood is tucked away off Butternut in an area of horse farms. As you pull into this cul-de-sac you will be amazed at the lot sizes! 1/2 acre. This yard will rival most parks and the owners have put a lot of time and love into this place. The breeze is most always on the Southern porch! Enjoy! As you approach the custom wood entry you will find attention to detail in every minute part of this home! Rarely will a builders model show this well. Large living area, Gorgeous wood floors, upper end kitchen, Massive master suite down has dual closets and a breath taking master bath! There is a second master up that is handicap ready.</a:t>
            </a:r>
          </a:p>
        </p:txBody>
      </p:sp>
      <p:sp>
        <p:nvSpPr>
          <p:cNvPr id="17" name="Rectangle 16"/>
          <p:cNvSpPr/>
          <p:nvPr/>
        </p:nvSpPr>
        <p:spPr>
          <a:xfrm>
            <a:off x="2089785" y="8859411"/>
            <a:ext cx="3137694" cy="1077218"/>
          </a:xfrm>
          <a:prstGeom prst="rect">
            <a:avLst/>
          </a:prstGeom>
        </p:spPr>
        <p:txBody>
          <a:bodyPr wrap="square">
            <a:spAutoFit/>
          </a:bodyPr>
          <a:lstStyle/>
          <a:p>
            <a:pPr algn="ctr"/>
            <a:r>
              <a:rPr lang="en-US" dirty="0">
                <a:latin typeface="Trebuchet MS" panose="020B0603020202020204" pitchFamily="34" charset="0"/>
              </a:rPr>
              <a:t>Christopher McCormick</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Office - 843-871-9133</a:t>
            </a:r>
          </a:p>
          <a:p>
            <a:pPr algn="ctr"/>
            <a:r>
              <a:rPr lang="en-US" sz="1100" dirty="0">
                <a:latin typeface="Trebuchet MS" panose="020B0603020202020204" pitchFamily="34" charset="0"/>
              </a:rPr>
              <a:t>Cell - 843-224-3204</a:t>
            </a:r>
          </a:p>
          <a:p>
            <a:pPr algn="ctr"/>
            <a:r>
              <a:rPr lang="en-US" sz="1100" dirty="0">
                <a:latin typeface="Trebuchet MS" panose="020B0603020202020204" pitchFamily="34" charset="0"/>
              </a:rPr>
              <a:t>cj.mccormick@agentownedrealty.com</a:t>
            </a:r>
          </a:p>
        </p:txBody>
      </p:sp>
      <p:pic>
        <p:nvPicPr>
          <p:cNvPr id="16" name="Picture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5791" y="9049677"/>
            <a:ext cx="1140900" cy="522412"/>
          </a:xfrm>
          <a:prstGeom prst="rect">
            <a:avLst/>
          </a:prstGeom>
        </p:spPr>
      </p:pic>
      <p:sp>
        <p:nvSpPr>
          <p:cNvPr id="18" name="Rectangle 17"/>
          <p:cNvSpPr/>
          <p:nvPr/>
        </p:nvSpPr>
        <p:spPr>
          <a:xfrm>
            <a:off x="140882" y="9567297"/>
            <a:ext cx="1230718" cy="369332"/>
          </a:xfrm>
          <a:prstGeom prst="rect">
            <a:avLst/>
          </a:prstGeom>
        </p:spPr>
        <p:txBody>
          <a:bodyPr wrap="square">
            <a:spAutoFit/>
          </a:bodyPr>
          <a:lstStyle/>
          <a:p>
            <a:pPr algn="ctr"/>
            <a:r>
              <a:rPr lang="en-US" sz="600" dirty="0">
                <a:latin typeface="Trebuchet MS" panose="020B0603020202020204" pitchFamily="34" charset="0"/>
              </a:rPr>
              <a:t>AgentOwned Premiere Group</a:t>
            </a:r>
          </a:p>
          <a:p>
            <a:pPr algn="ctr"/>
            <a:r>
              <a:rPr lang="en-US" sz="600" dirty="0">
                <a:latin typeface="Trebuchet MS" panose="020B0603020202020204" pitchFamily="34" charset="0"/>
              </a:rPr>
              <a:t>1800 Trolley Rd</a:t>
            </a:r>
          </a:p>
          <a:p>
            <a:pPr algn="ctr"/>
            <a:r>
              <a:rPr lang="en-US" sz="600" dirty="0">
                <a:latin typeface="Trebuchet MS" panose="020B0603020202020204" pitchFamily="34" charset="0"/>
              </a:rPr>
              <a:t>Summerville, SC 29485</a:t>
            </a:r>
          </a:p>
        </p:txBody>
      </p:sp>
      <p:sp>
        <p:nvSpPr>
          <p:cNvPr id="21" name="Rectangle 20"/>
          <p:cNvSpPr/>
          <p:nvPr/>
        </p:nvSpPr>
        <p:spPr>
          <a:xfrm>
            <a:off x="1" y="0"/>
            <a:ext cx="7315199" cy="738664"/>
          </a:xfrm>
          <a:prstGeom prst="rect">
            <a:avLst/>
          </a:prstGeom>
          <a:gradFill>
            <a:gsLst>
              <a:gs pos="0">
                <a:srgbClr val="002060"/>
              </a:gs>
              <a:gs pos="100000">
                <a:schemeClr val="accent1">
                  <a:shade val="100000"/>
                  <a:satMod val="115000"/>
                  <a:alpha val="0"/>
                </a:schemeClr>
              </a:gs>
            </a:gsLst>
            <a:lin ang="5400000" scaled="0"/>
          </a:gradFill>
        </p:spPr>
        <p:txBody>
          <a:bodyPr wrap="square">
            <a:spAutoFit/>
          </a:bodyPr>
          <a:lstStyle/>
          <a:p>
            <a:pPr algn="ctr"/>
            <a:r>
              <a:rPr lang="en-US" sz="2400" b="1" dirty="0">
                <a:effectLst>
                  <a:outerShdw blurRad="38100" dist="38100" dir="2700000" algn="tl">
                    <a:srgbClr val="000000">
                      <a:alpha val="43137"/>
                    </a:srgbClr>
                  </a:outerShdw>
                </a:effectLst>
                <a:latin typeface="Trajan Pro" pitchFamily="18" charset="0"/>
              </a:rPr>
              <a:t>Motivated seller says come &amp; tour!</a:t>
            </a:r>
            <a:br>
              <a:rPr lang="en-US" sz="2400" b="1" dirty="0">
                <a:effectLst>
                  <a:outerShdw blurRad="38100" dist="38100" dir="2700000" algn="tl">
                    <a:srgbClr val="000000">
                      <a:alpha val="43137"/>
                    </a:srgbClr>
                  </a:outerShdw>
                </a:effectLst>
                <a:latin typeface="Trajan Pro" pitchFamily="18" charset="0"/>
              </a:rPr>
            </a:br>
            <a:r>
              <a:rPr lang="en-US" sz="1800" b="1" i="1" dirty="0">
                <a:effectLst>
                  <a:outerShdw blurRad="38100" dist="38100" dir="2700000" algn="tl">
                    <a:srgbClr val="000000">
                      <a:alpha val="43137"/>
                    </a:srgbClr>
                  </a:outerShdw>
                </a:effectLst>
                <a:latin typeface="Trajan Pro" pitchFamily="18" charset="0"/>
              </a:rPr>
              <a:t>~ Welcome Home to High Meadow Farms ~</a:t>
            </a:r>
            <a:endParaRPr lang="en-US" b="1" i="1" dirty="0">
              <a:effectLst>
                <a:outerShdw blurRad="38100" dist="38100" dir="2700000" algn="tl">
                  <a:srgbClr val="000000">
                    <a:alpha val="43137"/>
                  </a:srgbClr>
                </a:outerShdw>
              </a:effectLst>
              <a:latin typeface="Trajan Pro" pitchFamily="18" charset="0"/>
            </a:endParaRPr>
          </a:p>
        </p:txBody>
      </p:sp>
      <p:pic>
        <p:nvPicPr>
          <p:cNvPr id="10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218839" y="9049677"/>
            <a:ext cx="768335" cy="768335"/>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525" y="5365532"/>
            <a:ext cx="1596990" cy="1064660"/>
          </a:xfrm>
          <a:prstGeom prst="rect">
            <a:avLst/>
          </a:prstGeom>
          <a:ln>
            <a:noFill/>
          </a:ln>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46684" y="4206667"/>
            <a:ext cx="1596990" cy="1064660"/>
          </a:xfrm>
          <a:prstGeom prst="rect">
            <a:avLst/>
          </a:prstGeom>
          <a:ln>
            <a:noFill/>
          </a:ln>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1525" y="4206667"/>
            <a:ext cx="1596990" cy="1064660"/>
          </a:xfrm>
          <a:prstGeom prst="rect">
            <a:avLst/>
          </a:prstGeom>
          <a:ln>
            <a:noFill/>
          </a:ln>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1525" y="6524397"/>
            <a:ext cx="1596990" cy="1064660"/>
          </a:xfrm>
          <a:prstGeom prst="rect">
            <a:avLst/>
          </a:prstGeom>
          <a:ln>
            <a:noFill/>
          </a:ln>
        </p:spPr>
      </p:pic>
      <p:pic>
        <p:nvPicPr>
          <p:cNvPr id="28" name="Picture 2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1525" y="7683262"/>
            <a:ext cx="1596990" cy="1064660"/>
          </a:xfrm>
          <a:prstGeom prst="rect">
            <a:avLst/>
          </a:prstGeom>
          <a:ln>
            <a:noFill/>
          </a:ln>
        </p:spPr>
      </p:pic>
      <p:pic>
        <p:nvPicPr>
          <p:cNvPr id="29" name="Picture 2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646684" y="7683262"/>
            <a:ext cx="1596990" cy="1064660"/>
          </a:xfrm>
          <a:prstGeom prst="rect">
            <a:avLst/>
          </a:prstGeom>
          <a:ln>
            <a:noFill/>
          </a:ln>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85791" y="2826123"/>
            <a:ext cx="2066820" cy="1161678"/>
          </a:xfrm>
          <a:prstGeom prst="rect">
            <a:avLst/>
          </a:prstGeom>
          <a:ln>
            <a:noFill/>
          </a:ln>
          <a:effectLst>
            <a:outerShdw blurRad="292100" dist="139700" dir="2700000" algn="tl" rotWithShape="0">
              <a:srgbClr val="333333">
                <a:alpha val="65000"/>
              </a:srgbClr>
            </a:outerShdw>
          </a:effectLst>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646685" y="5365532"/>
            <a:ext cx="1596990" cy="1064660"/>
          </a:xfrm>
          <a:prstGeom prst="rect">
            <a:avLst/>
          </a:prstGeom>
          <a:ln>
            <a:noFill/>
          </a:ln>
        </p:spPr>
      </p:pic>
      <p:pic>
        <p:nvPicPr>
          <p:cNvPr id="27" name="Picture 2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646685" y="6525135"/>
            <a:ext cx="1596990" cy="1063183"/>
          </a:xfrm>
          <a:prstGeom prst="rect">
            <a:avLst/>
          </a:prstGeom>
          <a:ln>
            <a:no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210</TotalTime>
  <Words>192</Words>
  <Application>Microsoft Office PowerPoint</Application>
  <PresentationFormat>Custom</PresentationFormat>
  <Paragraphs>12</Paragraphs>
  <Slides>1</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Book Antiqua</vt:lpstr>
      <vt:lpstr>Calibri</vt:lpstr>
      <vt:lpstr>Lucida Sans</vt:lpstr>
      <vt:lpstr>Trajan Pro</vt:lpstr>
      <vt:lpstr>Trebuchet MS</vt:lpstr>
      <vt:lpstr>Wingdings</vt:lpstr>
      <vt:lpstr>Wingdings 2</vt:lpstr>
      <vt:lpstr>Wingdings 3</vt:lpstr>
      <vt:lpstr>Apex</vt:lpstr>
      <vt:lpstr>104 Grazing Meadow Court Summerville, SC 29483 MLS# 18020438 ~ $435,000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31</cp:revision>
  <dcterms:created xsi:type="dcterms:W3CDTF">2006-08-16T00:00:00Z</dcterms:created>
  <dcterms:modified xsi:type="dcterms:W3CDTF">2018-08-13T10:41:28Z</dcterms:modified>
</cp:coreProperties>
</file>