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7/25/2017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7/25/2017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7/25/2017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7/25/2017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g"/><Relationship Id="rId10" Type="http://schemas.openxmlformats.org/officeDocument/2006/relationships/image" Target="../media/image9.jpeg"/><Relationship Id="rId4" Type="http://schemas.openxmlformats.org/officeDocument/2006/relationships/image" Target="../media/image3.gif"/><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tile tx="0" ty="0" sx="100000" sy="100000" flip="none" algn="tl"/>
        </a:blipFill>
        <a:effectLst/>
      </p:bgPr>
    </p:bg>
    <p:spTree>
      <p:nvGrpSpPr>
        <p:cNvPr id="1" name=""/>
        <p:cNvGrpSpPr/>
        <p:nvPr/>
      </p:nvGrpSpPr>
      <p:grpSpPr>
        <a:xfrm>
          <a:off x="0" y="0"/>
          <a:ext cx="0" cy="0"/>
          <a:chOff x="0" y="0"/>
          <a:chExt cx="0" cy="0"/>
        </a:xfrm>
      </p:grpSpPr>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382" y="0"/>
            <a:ext cx="7772400" cy="2209800"/>
          </a:xfrm>
          <a:prstGeom prst="rect">
            <a:avLst/>
          </a:prstGeom>
        </p:spPr>
      </p:pic>
      <p:sp>
        <p:nvSpPr>
          <p:cNvPr id="2" name="Title 1"/>
          <p:cNvSpPr>
            <a:spLocks noGrp="1"/>
          </p:cNvSpPr>
          <p:nvPr>
            <p:ph type="ctrTitle"/>
          </p:nvPr>
        </p:nvSpPr>
        <p:spPr>
          <a:xfrm>
            <a:off x="-4762" y="-1"/>
            <a:ext cx="3886197" cy="844037"/>
          </a:xfrm>
        </p:spPr>
        <p:txBody>
          <a:bodyPr anchor="t">
            <a:noAutofit/>
          </a:bodyPr>
          <a:lstStyle/>
          <a:p>
            <a:pPr algn="l"/>
            <a:r>
              <a:rPr lang="en-US" sz="2800" b="1" dirty="0">
                <a:solidFill>
                  <a:schemeClr val="bg2">
                    <a:lumMod val="50000"/>
                  </a:schemeClr>
                </a:solidFill>
                <a:effectLst>
                  <a:innerShdw blurRad="63500" dist="50800" dir="18900000">
                    <a:prstClr val="black">
                      <a:alpha val="50000"/>
                    </a:prstClr>
                  </a:innerShdw>
                </a:effectLst>
                <a:latin typeface="Freestyle Script" panose="030804020302050B0404" pitchFamily="66" charset="0"/>
              </a:rPr>
              <a:t>Tea Farm on the Golf Course!</a:t>
            </a:r>
            <a:endParaRPr lang="en-US" sz="2400" b="1" dirty="0">
              <a:solidFill>
                <a:srgbClr val="FF0000"/>
              </a:solidFill>
              <a:effectLst>
                <a:innerShdw blurRad="63500" dist="50800" dir="18900000">
                  <a:prstClr val="black">
                    <a:alpha val="50000"/>
                  </a:prstClr>
                </a:innerShdw>
              </a:effectLst>
              <a:latin typeface="eurofurence" panose="020F0402020203080204" pitchFamily="34" charset="0"/>
            </a:endParaRPr>
          </a:p>
        </p:txBody>
      </p:sp>
      <p:sp>
        <p:nvSpPr>
          <p:cNvPr id="3" name="Subtitle 2"/>
          <p:cNvSpPr>
            <a:spLocks noGrp="1"/>
          </p:cNvSpPr>
          <p:nvPr>
            <p:ph type="subTitle" idx="1"/>
          </p:nvPr>
        </p:nvSpPr>
        <p:spPr>
          <a:xfrm>
            <a:off x="82383" y="4755133"/>
            <a:ext cx="7602871" cy="2955538"/>
          </a:xfrm>
        </p:spPr>
        <p:txBody>
          <a:bodyPr anchor="ctr">
            <a:noAutofit/>
          </a:bodyPr>
          <a:lstStyle/>
          <a:p>
            <a:r>
              <a:rPr lang="en-US" sz="1500" dirty="0">
                <a:solidFill>
                  <a:schemeClr val="bg2">
                    <a:lumMod val="50000"/>
                  </a:schemeClr>
                </a:solidFill>
                <a:latin typeface="Lucida Sans" panose="020B0602030504020204" pitchFamily="34" charset="0"/>
              </a:rPr>
              <a:t>Rare opportunity to live in Tea Farm on the golf course! Stately brick home on beautiful lot filled with flowering shrubs and mature trees overlooking the golf course in one of Summerville's best kept secrets. This well maintained home features a traditional floor plan with downstairs master suite, large dining, living and family rooms with wood burning fireplace and hardwood floors, up-dated kitchen with quartz counters and stainless appliances and a lovely sunporch overlooking the third hole of the Summerville Country Club. Upstairs you will find a second master suite, two more generous sized bedrooms, a large bonus room with a separate staircase , a hall bath, an old school dark room and more storage space than you can possibly fill! A two car garage with a work area round out this great home.</a:t>
            </a:r>
            <a:endParaRPr lang="en-US" sz="1500" b="1" i="1" dirty="0">
              <a:solidFill>
                <a:schemeClr val="bg2">
                  <a:lumMod val="50000"/>
                </a:schemeClr>
              </a:solidFill>
              <a:latin typeface="Lucida Sans" panose="020B0602030504020204" pitchFamily="34" charset="0"/>
            </a:endParaRPr>
          </a:p>
        </p:txBody>
      </p:sp>
      <p:sp>
        <p:nvSpPr>
          <p:cNvPr id="4" name="Rectangle 3"/>
          <p:cNvSpPr/>
          <p:nvPr/>
        </p:nvSpPr>
        <p:spPr>
          <a:xfrm>
            <a:off x="3881434" y="0"/>
            <a:ext cx="3886199" cy="692497"/>
          </a:xfrm>
          <a:prstGeom prst="rect">
            <a:avLst/>
          </a:prstGeom>
        </p:spPr>
        <p:txBody>
          <a:bodyPr wrap="square">
            <a:spAutoFit/>
          </a:bodyPr>
          <a:lstStyle/>
          <a:p>
            <a:pPr algn="r"/>
            <a:r>
              <a:rPr lang="en-US" sz="1700" dirty="0">
                <a:solidFill>
                  <a:schemeClr val="bg2">
                    <a:lumMod val="25000"/>
                  </a:schemeClr>
                </a:solidFill>
                <a:effectLst>
                  <a:innerShdw blurRad="63500" dist="50800" dir="13500000">
                    <a:schemeClr val="bg1">
                      <a:lumMod val="50000"/>
                      <a:alpha val="50000"/>
                    </a:schemeClr>
                  </a:innerShdw>
                </a:effectLst>
                <a:latin typeface="Lucida Sans" panose="020B0602030504020204" pitchFamily="34" charset="0"/>
              </a:rPr>
              <a:t>104 W Shepard Lane</a:t>
            </a:r>
          </a:p>
          <a:p>
            <a:pPr algn="r"/>
            <a:r>
              <a:rPr lang="en-US" sz="1100" dirty="0">
                <a:solidFill>
                  <a:schemeClr val="bg2">
                    <a:lumMod val="25000"/>
                  </a:schemeClr>
                </a:solidFill>
                <a:effectLst>
                  <a:innerShdw blurRad="63500" dist="50800" dir="13500000">
                    <a:schemeClr val="bg1">
                      <a:lumMod val="50000"/>
                      <a:alpha val="50000"/>
                    </a:schemeClr>
                  </a:innerShdw>
                </a:effectLst>
                <a:latin typeface="Lucida Sans" panose="020B0602030504020204" pitchFamily="34" charset="0"/>
              </a:rPr>
              <a:t>Summerville, SC 29483</a:t>
            </a:r>
          </a:p>
          <a:p>
            <a:pPr algn="r"/>
            <a:r>
              <a:rPr lang="en-US" sz="1100" dirty="0">
                <a:solidFill>
                  <a:schemeClr val="bg2">
                    <a:lumMod val="25000"/>
                  </a:schemeClr>
                </a:solidFill>
                <a:effectLst>
                  <a:innerShdw blurRad="63500" dist="50800" dir="13500000">
                    <a:schemeClr val="bg1">
                      <a:lumMod val="50000"/>
                      <a:alpha val="50000"/>
                    </a:schemeClr>
                  </a:innerShdw>
                </a:effectLst>
                <a:latin typeface="Lucida Sans" panose="020B0602030504020204" pitchFamily="34" charset="0"/>
              </a:rPr>
              <a:t>MLS# 17016030 | $525,000</a:t>
            </a:r>
          </a:p>
        </p:txBody>
      </p:sp>
      <p:grpSp>
        <p:nvGrpSpPr>
          <p:cNvPr id="8" name="Group 7"/>
          <p:cNvGrpSpPr/>
          <p:nvPr/>
        </p:nvGrpSpPr>
        <p:grpSpPr>
          <a:xfrm>
            <a:off x="-2380" y="8992671"/>
            <a:ext cx="7772397" cy="978932"/>
            <a:chOff x="-4762" y="9067800"/>
            <a:chExt cx="7772397" cy="978932"/>
          </a:xfrm>
        </p:grpSpPr>
        <p:sp>
          <p:nvSpPr>
            <p:cNvPr id="6" name="Rectangle 5"/>
            <p:cNvSpPr/>
            <p:nvPr/>
          </p:nvSpPr>
          <p:spPr>
            <a:xfrm>
              <a:off x="-4762" y="9067800"/>
              <a:ext cx="7772397" cy="646331"/>
            </a:xfrm>
            <a:prstGeom prst="rect">
              <a:avLst/>
            </a:prstGeom>
          </p:spPr>
          <p:txBody>
            <a:bodyPr wrap="square">
              <a:spAutoFit/>
            </a:bodyPr>
            <a:lstStyle/>
            <a:p>
              <a:pPr algn="ctr"/>
              <a:r>
                <a:rPr lang="en-US" sz="1400" dirty="0">
                  <a:latin typeface="Lucida Sans" panose="020B0602030504020204" pitchFamily="34" charset="0"/>
                </a:rPr>
                <a:t>Lori Claussen</a:t>
              </a:r>
              <a:br>
                <a:rPr lang="en-US" sz="1400" dirty="0">
                  <a:latin typeface="Lucida Sans" panose="020B0602030504020204" pitchFamily="34" charset="0"/>
                </a:rPr>
              </a:br>
              <a:r>
                <a:rPr lang="en-US" sz="1100" dirty="0">
                  <a:latin typeface="Lucida Sans" panose="020B0602030504020204" pitchFamily="34" charset="0"/>
                </a:rPr>
                <a:t>loric@goldenbearrealty.com</a:t>
              </a:r>
            </a:p>
            <a:p>
              <a:pPr algn="ctr"/>
              <a:r>
                <a:rPr lang="en-US" sz="1100" dirty="0">
                  <a:latin typeface="Lucida Sans" panose="020B0602030504020204" pitchFamily="34" charset="0"/>
                </a:rPr>
                <a:t>www.GoldenBearRealty.com </a:t>
              </a:r>
              <a:endParaRPr lang="en-US" sz="1050" dirty="0">
                <a:latin typeface="Lucida Sans" panose="020B0602030504020204" pitchFamily="34" charset="0"/>
              </a:endParaRPr>
            </a:p>
          </p:txBody>
        </p:sp>
        <p:sp>
          <p:nvSpPr>
            <p:cNvPr id="7" name="Rectangle 6"/>
            <p:cNvSpPr/>
            <p:nvPr/>
          </p:nvSpPr>
          <p:spPr>
            <a:xfrm>
              <a:off x="-4762" y="9677400"/>
              <a:ext cx="7772396" cy="369332"/>
            </a:xfrm>
            <a:prstGeom prst="rect">
              <a:avLst/>
            </a:prstGeom>
          </p:spPr>
          <p:txBody>
            <a:bodyPr wrap="square" anchor="b">
              <a:spAutoFit/>
            </a:bodyPr>
            <a:lstStyle/>
            <a:p>
              <a:pPr algn="ctr"/>
              <a:r>
                <a:rPr lang="en-US" sz="900" dirty="0">
                  <a:latin typeface="Lucida Sans" panose="020B0602030504020204" pitchFamily="34" charset="0"/>
                </a:rPr>
                <a:t>Golden Bear Realty | 654 Coleman Blvd, Suite 100 | Mt Pleasant , SC 29464</a:t>
              </a:r>
            </a:p>
            <a:p>
              <a:pPr algn="ctr"/>
              <a:r>
                <a:rPr lang="en-US" sz="900" dirty="0">
                  <a:latin typeface="Lucida Sans" panose="020B0602030504020204" pitchFamily="34" charset="0"/>
                </a:rPr>
                <a:t>Cell (843) 224-8506 | Office (855) 352-9088 | Fax (561) 721-3311</a:t>
              </a:r>
            </a:p>
          </p:txBody>
        </p:sp>
      </p:grpSp>
      <p:pic>
        <p:nvPicPr>
          <p:cNvPr id="1029" name="Picture 5"/>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67692" y="9258500"/>
            <a:ext cx="1145648" cy="4677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603658" y="416214"/>
            <a:ext cx="2560320" cy="1045356"/>
          </a:xfrm>
          <a:prstGeom prst="rect">
            <a:avLst/>
          </a:prstGeom>
          <a:effectLst/>
        </p:spPr>
      </p:pic>
      <p:pic>
        <p:nvPicPr>
          <p:cNvPr id="9" name="Picture 8"/>
          <p:cNvPicPr>
            <a:picLocks noChangeAspect="1"/>
          </p:cNvPicPr>
          <p:nvPr/>
        </p:nvPicPr>
        <p:blipFill rotWithShape="1">
          <a:blip r:embed="rId5" cstate="print">
            <a:extLst>
              <a:ext uri="{28A0092B-C50C-407E-A947-70E740481C1C}">
                <a14:useLocalDpi xmlns:a14="http://schemas.microsoft.com/office/drawing/2010/main" val="0"/>
              </a:ext>
            </a:extLst>
          </a:blip>
          <a:srcRect b="22388"/>
          <a:stretch/>
        </p:blipFill>
        <p:spPr>
          <a:xfrm>
            <a:off x="6727143" y="9016484"/>
            <a:ext cx="981075" cy="951789"/>
          </a:xfrm>
          <a:prstGeom prst="rect">
            <a:avLst/>
          </a:prstGeom>
        </p:spPr>
      </p:pic>
      <p:pic>
        <p:nvPicPr>
          <p:cNvPr id="24" name="Picture 4"/>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65310" y="3575559"/>
            <a:ext cx="1766906" cy="11795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4" name="Picture 4"/>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978715" y="7761883"/>
            <a:ext cx="1766906" cy="11795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8" name="Picture 2"/>
          <p:cNvPicPr>
            <a:picLocks noChangeAspect="1" noChangeArrowheads="1"/>
          </p:cNvPicPr>
          <p:nvPr/>
        </p:nvPicPr>
        <p:blipFill>
          <a:blip r:embed="rId8">
            <a:extLst>
              <a:ext uri="{28A0092B-C50C-407E-A947-70E740481C1C}">
                <a14:useLocalDpi xmlns:a14="http://schemas.microsoft.com/office/drawing/2010/main" val="0"/>
              </a:ext>
            </a:extLst>
          </a:blip>
          <a:stretch>
            <a:fillRect/>
          </a:stretch>
        </p:blipFill>
        <p:spPr bwMode="auto">
          <a:xfrm>
            <a:off x="1977465" y="2209796"/>
            <a:ext cx="3812705" cy="2545339"/>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3" name="Picture 4"/>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5935419" y="7761883"/>
            <a:ext cx="1766906" cy="11795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5" name="Picture 4"/>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5935419" y="2209796"/>
            <a:ext cx="1766906" cy="11795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8" name="Picture 4"/>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65310" y="7761883"/>
            <a:ext cx="1766905" cy="11795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9" name="Picture 4"/>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2022013" y="7761883"/>
            <a:ext cx="1766905" cy="11795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 name="Picture 4"/>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5935420" y="3575559"/>
            <a:ext cx="1766905" cy="11795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1" name="Picture 4"/>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65310" y="2209796"/>
            <a:ext cx="1766905" cy="11795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2" name="Rectangle 11"/>
          <p:cNvSpPr/>
          <p:nvPr/>
        </p:nvSpPr>
        <p:spPr>
          <a:xfrm>
            <a:off x="7780020" y="513544"/>
            <a:ext cx="2364751" cy="461665"/>
          </a:xfrm>
          <a:prstGeom prst="rect">
            <a:avLst/>
          </a:prstGeom>
        </p:spPr>
        <p:txBody>
          <a:bodyPr wrap="none">
            <a:spAutoFit/>
          </a:bodyPr>
          <a:lstStyle/>
          <a:p>
            <a:pPr algn="r"/>
            <a:r>
              <a:rPr lang="en-US" sz="2400" b="1" dirty="0">
                <a:solidFill>
                  <a:srgbClr val="FF0000"/>
                </a:solidFill>
                <a:effectLst>
                  <a:innerShdw blurRad="63500" dist="50800" dir="13500000">
                    <a:schemeClr val="bg1">
                      <a:alpha val="72000"/>
                    </a:schemeClr>
                  </a:innerShdw>
                </a:effectLst>
                <a:latin typeface="Freestyle Script" panose="030804020302050B0404" pitchFamily="66" charset="0"/>
              </a:rPr>
              <a:t>Just Reduced to $365,000</a:t>
            </a:r>
            <a:endParaRPr lang="en-US" sz="2400" dirty="0">
              <a:solidFill>
                <a:srgbClr val="FF0000"/>
              </a:solidFill>
              <a:effectLst>
                <a:innerShdw blurRad="63500" dist="50800" dir="13500000">
                  <a:schemeClr val="bg1">
                    <a:alpha val="72000"/>
                  </a:schemeClr>
                </a:innerShdw>
              </a:effectLst>
            </a:endParaRPr>
          </a:p>
        </p:txBody>
      </p:sp>
    </p:spTree>
    <p:extLst>
      <p:ext uri="{BB962C8B-B14F-4D97-AF65-F5344CB8AC3E}">
        <p14:creationId xmlns:p14="http://schemas.microsoft.com/office/powerpoint/2010/main" val="34314114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184</TotalTime>
  <Words>206</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eurofurence</vt:lpstr>
      <vt:lpstr>Freestyle Script</vt:lpstr>
      <vt:lpstr>Lucida Sans</vt:lpstr>
      <vt:lpstr>Office Theme</vt:lpstr>
      <vt:lpstr>Tea Farm on the Golf Course!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31</cp:revision>
  <dcterms:created xsi:type="dcterms:W3CDTF">2006-08-16T00:00:00Z</dcterms:created>
  <dcterms:modified xsi:type="dcterms:W3CDTF">2017-07-25T20:57:25Z</dcterms:modified>
</cp:coreProperties>
</file>