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9144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5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A4DB5-D16D-4883-A7DF-D4765BF534F2}" type="datetimeFigureOut">
              <a:rPr lang="en-US" smtClean="0"/>
              <a:t>10/3/2024</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690D-4033-4DCF-AA67-D69EA47676C7}" type="slidenum">
              <a:rPr lang="en-US" smtClean="0"/>
              <a:t>‹#›</a:t>
            </a:fld>
            <a:endParaRPr lang="en-US"/>
          </a:p>
        </p:txBody>
      </p:sp>
    </p:spTree>
    <p:extLst>
      <p:ext uri="{BB962C8B-B14F-4D97-AF65-F5344CB8AC3E}">
        <p14:creationId xmlns:p14="http://schemas.microsoft.com/office/powerpoint/2010/main" val="181513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CC690D-4033-4DCF-AA67-D69EA47676C7}" type="slidenum">
              <a:rPr lang="en-US" smtClean="0"/>
              <a:t>1</a:t>
            </a:fld>
            <a:endParaRPr lang="en-US"/>
          </a:p>
        </p:txBody>
      </p:sp>
    </p:spTree>
    <p:extLst>
      <p:ext uri="{BB962C8B-B14F-4D97-AF65-F5344CB8AC3E}">
        <p14:creationId xmlns:p14="http://schemas.microsoft.com/office/powerpoint/2010/main" val="363798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6484"/>
            <a:ext cx="7772400" cy="318346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802717"/>
            <a:ext cx="68580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64EC7B-2034-4158-8745-E7AE2FB7DBDB}"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57812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4EC7B-2034-4158-8745-E7AE2FB7DBDB}"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47677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486834"/>
            <a:ext cx="1971675"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86834"/>
            <a:ext cx="5800725"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4EC7B-2034-4158-8745-E7AE2FB7DBDB}"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6621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4EC7B-2034-4158-8745-E7AE2FB7DBDB}"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47244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279653"/>
            <a:ext cx="7886700" cy="3803649"/>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6119286"/>
            <a:ext cx="7886700" cy="20002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64EC7B-2034-4158-8745-E7AE2FB7DBDB}"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161368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434167"/>
            <a:ext cx="38862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434167"/>
            <a:ext cx="38862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64EC7B-2034-4158-8745-E7AE2FB7DBDB}"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64598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486836"/>
            <a:ext cx="78867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241551"/>
            <a:ext cx="3868340"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340100"/>
            <a:ext cx="386834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2241551"/>
            <a:ext cx="3887391"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3340100"/>
            <a:ext cx="38873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64EC7B-2034-4158-8745-E7AE2FB7DBDB}" type="datetimeFigureOut">
              <a:rPr lang="en-US" smtClean="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301547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64EC7B-2034-4158-8745-E7AE2FB7DBDB}" type="datetimeFigureOut">
              <a:rPr lang="en-US" smtClean="0"/>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412114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4EC7B-2034-4158-8745-E7AE2FB7DBDB}" type="datetimeFigureOut">
              <a:rPr lang="en-US" smtClean="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229389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609600"/>
            <a:ext cx="2949178" cy="21336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316569"/>
            <a:ext cx="4629150"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743200"/>
            <a:ext cx="2949178"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4EC7B-2034-4158-8745-E7AE2FB7DBDB}"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197452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609600"/>
            <a:ext cx="2949178" cy="21336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316569"/>
            <a:ext cx="4629150" cy="649816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743200"/>
            <a:ext cx="2949178"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4EC7B-2034-4158-8745-E7AE2FB7DBDB}"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8E9D-1FAA-4E96-8C88-48D4E198CE91}" type="slidenum">
              <a:rPr lang="en-US" smtClean="0"/>
              <a:t>‹#›</a:t>
            </a:fld>
            <a:endParaRPr lang="en-US"/>
          </a:p>
        </p:txBody>
      </p:sp>
    </p:spTree>
    <p:extLst>
      <p:ext uri="{BB962C8B-B14F-4D97-AF65-F5344CB8AC3E}">
        <p14:creationId xmlns:p14="http://schemas.microsoft.com/office/powerpoint/2010/main" val="413085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86836"/>
            <a:ext cx="78867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434167"/>
            <a:ext cx="78867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8475136"/>
            <a:ext cx="20574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264EC7B-2034-4158-8745-E7AE2FB7DBDB}" type="datetimeFigureOut">
              <a:rPr lang="en-US" smtClean="0"/>
              <a:t>10/3/2024</a:t>
            </a:fld>
            <a:endParaRPr lang="en-US"/>
          </a:p>
        </p:txBody>
      </p:sp>
      <p:sp>
        <p:nvSpPr>
          <p:cNvPr id="5" name="Footer Placeholder 4"/>
          <p:cNvSpPr>
            <a:spLocks noGrp="1"/>
          </p:cNvSpPr>
          <p:nvPr>
            <p:ph type="ftr" sz="quarter" idx="3"/>
          </p:nvPr>
        </p:nvSpPr>
        <p:spPr>
          <a:xfrm>
            <a:off x="3028950" y="8475136"/>
            <a:ext cx="30861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8475136"/>
            <a:ext cx="20574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02C8E9D-1FAA-4E96-8C88-48D4E198CE91}" type="slidenum">
              <a:rPr lang="en-US" smtClean="0"/>
              <a:t>‹#›</a:t>
            </a:fld>
            <a:endParaRPr lang="en-US"/>
          </a:p>
        </p:txBody>
      </p:sp>
    </p:spTree>
    <p:extLst>
      <p:ext uri="{BB962C8B-B14F-4D97-AF65-F5344CB8AC3E}">
        <p14:creationId xmlns:p14="http://schemas.microsoft.com/office/powerpoint/2010/main" val="62530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jpg"/><Relationship Id="rId3" Type="http://schemas.openxmlformats.org/officeDocument/2006/relationships/hyperlink" Target="https://www.zillow.com/view-imx/53962fa8-5403-4ed8-8b5c-399b4ca83a7f?setAttribution=mls&amp;wl=true&amp;initialViewType=pano&amp;utm_source=dashboard" TargetMode="External"/><Relationship Id="rId7" Type="http://schemas.openxmlformats.org/officeDocument/2006/relationships/image" Target="../media/image4.png"/><Relationship Id="rId12" Type="http://schemas.openxmlformats.org/officeDocument/2006/relationships/image" Target="../media/image9.jpg"/><Relationship Id="rId2" Type="http://schemas.openxmlformats.org/officeDocument/2006/relationships/notesSlide" Target="../notesSlides/notesSlide1.xml"/><Relationship Id="rId16"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8.jpg"/><Relationship Id="rId5" Type="http://schemas.openxmlformats.org/officeDocument/2006/relationships/image" Target="../media/image2.png"/><Relationship Id="rId15" Type="http://schemas.openxmlformats.org/officeDocument/2006/relationships/image" Target="../media/image12.jpg"/><Relationship Id="rId10" Type="http://schemas.openxmlformats.org/officeDocument/2006/relationships/image" Target="../media/image7.sv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74D330-B1AC-5901-A005-237246BD343C}"/>
              </a:ext>
            </a:extLst>
          </p:cNvPr>
          <p:cNvSpPr>
            <a:spLocks noGrp="1"/>
          </p:cNvSpPr>
          <p:nvPr>
            <p:ph type="subTitle" idx="1"/>
          </p:nvPr>
        </p:nvSpPr>
        <p:spPr>
          <a:xfrm>
            <a:off x="128025" y="3525759"/>
            <a:ext cx="8864200" cy="2789474"/>
          </a:xfrm>
          <a:solidFill>
            <a:srgbClr val="FFFFFF">
              <a:alpha val="65000"/>
            </a:srgbClr>
          </a:solidFill>
        </p:spPr>
        <p:txBody>
          <a:bodyPr anchor="ctr">
            <a:noAutofit/>
          </a:bodyPr>
          <a:lstStyle/>
          <a:p>
            <a:pPr>
              <a:lnSpc>
                <a:spcPct val="110000"/>
              </a:lnSpc>
              <a:spcBef>
                <a:spcPts val="0"/>
              </a:spcBef>
            </a:pPr>
            <a:r>
              <a:rPr lang="en-US" sz="1200" dirty="0">
                <a:latin typeface="Arial" panose="020B0604020202020204" pitchFamily="34" charset="0"/>
                <a:cs typeface="Arial" panose="020B0604020202020204" pitchFamily="34" charset="0"/>
              </a:rPr>
              <a:t>Welcome to 104 Pelican Lane, a beautifully renovated 4-bedroom home in Tranquil Estates, located within the desirable DD2 school zone. This charming property, set on a corner lot, features an open floor plan with thoughtful modern upgrades throughout. Step inside to discover a spacious living area that flows into the converted den and laundry room. New </a:t>
            </a:r>
            <a:r>
              <a:rPr lang="en-US" sz="1200" dirty="0" err="1">
                <a:latin typeface="Arial" panose="020B0604020202020204" pitchFamily="34" charset="0"/>
                <a:cs typeface="Arial" panose="020B0604020202020204" pitchFamily="34" charset="0"/>
              </a:rPr>
              <a:t>HardiePlank</a:t>
            </a:r>
            <a:r>
              <a:rPr lang="en-US" sz="1200" dirty="0">
                <a:latin typeface="Arial" panose="020B0604020202020204" pitchFamily="34" charset="0"/>
                <a:cs typeface="Arial" panose="020B0604020202020204" pitchFamily="34" charset="0"/>
              </a:rPr>
              <a:t> siding and brand-new HVAC system!! The kitchen is a chef's dream, complete with new cabinets, countertops, and stainless steel appliances, including a wine fridge. Whether you love hosting or simply enjoy cooking, this space is designed for both style and functionality. All four bedrooms are generously sized, with the upstairs rooms offering easy access to large carpeted storage areas. The fully renovated bathrooms feature new plumbing, fixtures, and finishes, giving them a fresh, modern feel. Outside, the fenced-in backyard provides privacy and security, perfect for relaxing or entertaining. The corner lot offers plenty of space to enjoy outdoor activities, and the neighborhood's quiet, peaceful setting makes it a perfect place to call home. With all-new floors, windows, appliances, and more, 104 Pelican Lane is move-in ready and tastefully redone. Located in the highly sought-after DD2 school zone, this home offers everything your family needs for comfortable, modern living.</a:t>
            </a:r>
          </a:p>
          <a:p>
            <a:pPr>
              <a:lnSpc>
                <a:spcPct val="110000"/>
              </a:lnSpc>
              <a:spcBef>
                <a:spcPts val="0"/>
              </a:spcBef>
            </a:pPr>
            <a:endParaRPr lang="en-US" sz="1200" dirty="0">
              <a:latin typeface="Arial" panose="020B0604020202020204" pitchFamily="34" charset="0"/>
              <a:cs typeface="Arial" panose="020B0604020202020204" pitchFamily="34" charset="0"/>
              <a:hlinkClick r:id="rId3"/>
            </a:endParaRPr>
          </a:p>
          <a:p>
            <a:pPr>
              <a:lnSpc>
                <a:spcPct val="110000"/>
              </a:lnSpc>
              <a:spcBef>
                <a:spcPts val="0"/>
              </a:spcBef>
            </a:pPr>
            <a:r>
              <a:rPr lang="en-US" sz="1200" dirty="0">
                <a:latin typeface="Arial" panose="020B0604020202020204" pitchFamily="34" charset="0"/>
                <a:cs typeface="Arial" panose="020B0604020202020204" pitchFamily="34" charset="0"/>
                <a:hlinkClick r:id="rId3"/>
              </a:rPr>
              <a:t>TAKE A VIRTUAL TOUR</a:t>
            </a:r>
            <a:endParaRPr lang="en-US" sz="12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032F6FE-CF14-ECDB-6C65-D0668513678F}"/>
              </a:ext>
            </a:extLst>
          </p:cNvPr>
          <p:cNvSpPr/>
          <p:nvPr/>
        </p:nvSpPr>
        <p:spPr>
          <a:xfrm>
            <a:off x="128025" y="135772"/>
            <a:ext cx="8887950" cy="7936115"/>
          </a:xfrm>
          <a:prstGeom prst="rect">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TextBox 15">
            <a:extLst>
              <a:ext uri="{FF2B5EF4-FFF2-40B4-BE49-F238E27FC236}">
                <a16:creationId xmlns:a16="http://schemas.microsoft.com/office/drawing/2014/main" id="{077C24FE-4E1E-7106-30E2-C818BF120679}"/>
              </a:ext>
            </a:extLst>
          </p:cNvPr>
          <p:cNvSpPr txBox="1"/>
          <p:nvPr/>
        </p:nvSpPr>
        <p:spPr>
          <a:xfrm>
            <a:off x="128025" y="269866"/>
            <a:ext cx="4888912" cy="830997"/>
          </a:xfrm>
          <a:prstGeom prst="rect">
            <a:avLst/>
          </a:prstGeom>
          <a:noFill/>
        </p:spPr>
        <p:txBody>
          <a:bodyPr wrap="square" rtlCol="0">
            <a:spAutoFit/>
          </a:bodyPr>
          <a:lstStyle/>
          <a:p>
            <a:r>
              <a:rPr lang="en-US" sz="2400" b="1" dirty="0">
                <a:solidFill>
                  <a:sysClr val="windowText" lastClr="000000"/>
                </a:solidFill>
                <a:latin typeface="Arial" panose="020B0604020202020204" pitchFamily="34" charset="0"/>
                <a:cs typeface="Arial" panose="020B0604020202020204" pitchFamily="34" charset="0"/>
              </a:rPr>
              <a:t>UPDATED 4 BEDROOM LADSON HOME IN DD2!</a:t>
            </a:r>
          </a:p>
        </p:txBody>
      </p:sp>
      <p:sp>
        <p:nvSpPr>
          <p:cNvPr id="18" name="TextBox 17">
            <a:extLst>
              <a:ext uri="{FF2B5EF4-FFF2-40B4-BE49-F238E27FC236}">
                <a16:creationId xmlns:a16="http://schemas.microsoft.com/office/drawing/2014/main" id="{81EA9801-4806-0E7E-90FB-E0BF83C95E16}"/>
              </a:ext>
            </a:extLst>
          </p:cNvPr>
          <p:cNvSpPr txBox="1"/>
          <p:nvPr/>
        </p:nvSpPr>
        <p:spPr>
          <a:xfrm>
            <a:off x="4828867" y="177533"/>
            <a:ext cx="4187108" cy="1015663"/>
          </a:xfrm>
          <a:prstGeom prst="rect">
            <a:avLst/>
          </a:prstGeom>
          <a:noFill/>
        </p:spPr>
        <p:txBody>
          <a:bodyPr wrap="square" rtlCol="0">
            <a:spAutoFit/>
          </a:bodyPr>
          <a:lstStyle/>
          <a:p>
            <a:pPr algn="r"/>
            <a:r>
              <a:rPr lang="en-US" sz="2400" b="1" dirty="0">
                <a:solidFill>
                  <a:sysClr val="windowText" lastClr="000000"/>
                </a:solidFill>
                <a:latin typeface="Arial" panose="020B0604020202020204" pitchFamily="34" charset="0"/>
                <a:cs typeface="Arial" panose="020B0604020202020204" pitchFamily="34" charset="0"/>
              </a:rPr>
              <a:t>104 Pelican Street</a:t>
            </a:r>
          </a:p>
          <a:p>
            <a:pPr algn="r"/>
            <a:r>
              <a:rPr lang="fr-FR" dirty="0" err="1">
                <a:solidFill>
                  <a:sysClr val="windowText" lastClr="000000"/>
                </a:solidFill>
                <a:latin typeface="Arial" panose="020B0604020202020204" pitchFamily="34" charset="0"/>
                <a:cs typeface="Arial" panose="020B0604020202020204" pitchFamily="34" charset="0"/>
              </a:rPr>
              <a:t>Tranquil</a:t>
            </a:r>
            <a:r>
              <a:rPr lang="fr-FR" dirty="0">
                <a:solidFill>
                  <a:sysClr val="windowText" lastClr="000000"/>
                </a:solidFill>
                <a:latin typeface="Arial" panose="020B0604020202020204" pitchFamily="34" charset="0"/>
                <a:cs typeface="Arial" panose="020B0604020202020204" pitchFamily="34" charset="0"/>
              </a:rPr>
              <a:t> </a:t>
            </a:r>
            <a:r>
              <a:rPr lang="fr-FR" dirty="0" err="1">
                <a:solidFill>
                  <a:sysClr val="windowText" lastClr="000000"/>
                </a:solidFill>
                <a:latin typeface="Arial" panose="020B0604020202020204" pitchFamily="34" charset="0"/>
                <a:cs typeface="Arial" panose="020B0604020202020204" pitchFamily="34" charset="0"/>
              </a:rPr>
              <a:t>Estates</a:t>
            </a:r>
            <a:r>
              <a:rPr lang="fr-FR" dirty="0">
                <a:solidFill>
                  <a:sysClr val="windowText" lastClr="000000"/>
                </a:solidFill>
                <a:latin typeface="Arial" panose="020B0604020202020204" pitchFamily="34" charset="0"/>
                <a:cs typeface="Arial" panose="020B0604020202020204" pitchFamily="34" charset="0"/>
              </a:rPr>
              <a:t> | </a:t>
            </a:r>
            <a:r>
              <a:rPr lang="fr-FR" dirty="0" err="1">
                <a:solidFill>
                  <a:sysClr val="windowText" lastClr="000000"/>
                </a:solidFill>
                <a:latin typeface="Arial" panose="020B0604020202020204" pitchFamily="34" charset="0"/>
                <a:cs typeface="Arial" panose="020B0604020202020204" pitchFamily="34" charset="0"/>
              </a:rPr>
              <a:t>Ladson</a:t>
            </a:r>
            <a:endParaRPr lang="fr-FR" dirty="0">
              <a:solidFill>
                <a:sysClr val="windowText" lastClr="000000"/>
              </a:solidFill>
              <a:latin typeface="Arial" panose="020B0604020202020204" pitchFamily="34" charset="0"/>
              <a:cs typeface="Arial" panose="020B0604020202020204" pitchFamily="34" charset="0"/>
            </a:endParaRPr>
          </a:p>
          <a:p>
            <a:pPr algn="r"/>
            <a:r>
              <a:rPr lang="fr-FR" dirty="0">
                <a:solidFill>
                  <a:sysClr val="windowText" lastClr="000000"/>
                </a:solidFill>
                <a:latin typeface="Arial" panose="020B0604020202020204" pitchFamily="34" charset="0"/>
                <a:cs typeface="Arial" panose="020B0604020202020204" pitchFamily="34" charset="0"/>
              </a:rPr>
              <a:t>MLS# 24023498 | $339,950</a:t>
            </a:r>
          </a:p>
        </p:txBody>
      </p:sp>
      <p:pic>
        <p:nvPicPr>
          <p:cNvPr id="17" name="Picture 16">
            <a:extLst>
              <a:ext uri="{FF2B5EF4-FFF2-40B4-BE49-F238E27FC236}">
                <a16:creationId xmlns:a16="http://schemas.microsoft.com/office/drawing/2014/main" id="{B254DF66-CDDA-6C01-10CF-F8684E99B0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37677" y="8147264"/>
            <a:ext cx="1893456" cy="860154"/>
          </a:xfrm>
          <a:prstGeom prst="rect">
            <a:avLst/>
          </a:prstGeom>
        </p:spPr>
      </p:pic>
      <p:sp>
        <p:nvSpPr>
          <p:cNvPr id="30" name="TextBox 29">
            <a:extLst>
              <a:ext uri="{FF2B5EF4-FFF2-40B4-BE49-F238E27FC236}">
                <a16:creationId xmlns:a16="http://schemas.microsoft.com/office/drawing/2014/main" id="{819E9C20-1525-E3A0-F9D8-0B555C05A2CC}"/>
              </a:ext>
            </a:extLst>
          </p:cNvPr>
          <p:cNvSpPr txBox="1"/>
          <p:nvPr/>
        </p:nvSpPr>
        <p:spPr>
          <a:xfrm>
            <a:off x="223666" y="8146454"/>
            <a:ext cx="2736990" cy="861774"/>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Peter Stanley</a:t>
            </a:r>
          </a:p>
          <a:p>
            <a:r>
              <a:rPr lang="en-US" sz="1400" dirty="0">
                <a:latin typeface="Arial" panose="020B0604020202020204" pitchFamily="34" charset="0"/>
                <a:cs typeface="Arial" panose="020B0604020202020204" pitchFamily="34" charset="0"/>
              </a:rPr>
              <a:t>843-300-8251</a:t>
            </a:r>
          </a:p>
          <a:p>
            <a:r>
              <a:rPr lang="en-US" sz="1400" dirty="0">
                <a:latin typeface="Arial" panose="020B0604020202020204" pitchFamily="34" charset="0"/>
                <a:cs typeface="Arial" panose="020B0604020202020204" pitchFamily="34" charset="0"/>
              </a:rPr>
              <a:t>petermstanleyjr@gmail.com</a:t>
            </a:r>
          </a:p>
        </p:txBody>
      </p:sp>
      <p:grpSp>
        <p:nvGrpSpPr>
          <p:cNvPr id="28" name="Group 27">
            <a:extLst>
              <a:ext uri="{FF2B5EF4-FFF2-40B4-BE49-F238E27FC236}">
                <a16:creationId xmlns:a16="http://schemas.microsoft.com/office/drawing/2014/main" id="{1BA63211-62AA-823A-482D-C50C9213C041}"/>
              </a:ext>
            </a:extLst>
          </p:cNvPr>
          <p:cNvGrpSpPr/>
          <p:nvPr/>
        </p:nvGrpSpPr>
        <p:grpSpPr>
          <a:xfrm>
            <a:off x="3269198" y="8174383"/>
            <a:ext cx="2662139" cy="805917"/>
            <a:chOff x="4724399" y="3688314"/>
            <a:chExt cx="2662139" cy="805917"/>
          </a:xfrm>
        </p:grpSpPr>
        <p:pic>
          <p:nvPicPr>
            <p:cNvPr id="20" name="Graphic 19" descr="Bathtub outline">
              <a:extLst>
                <a:ext uri="{FF2B5EF4-FFF2-40B4-BE49-F238E27FC236}">
                  <a16:creationId xmlns:a16="http://schemas.microsoft.com/office/drawing/2014/main" id="{27E6D3C6-6D31-896D-54BA-892695102A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0738" y="3688314"/>
              <a:ext cx="457200" cy="457200"/>
            </a:xfrm>
            <a:prstGeom prst="rect">
              <a:avLst/>
            </a:prstGeom>
          </p:spPr>
        </p:pic>
        <p:pic>
          <p:nvPicPr>
            <p:cNvPr id="22" name="Graphic 21" descr="House outline">
              <a:extLst>
                <a:ext uri="{FF2B5EF4-FFF2-40B4-BE49-F238E27FC236}">
                  <a16:creationId xmlns:a16="http://schemas.microsoft.com/office/drawing/2014/main" id="{BD7E5150-2DB8-1072-A63D-D191D3724A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52999" y="3688314"/>
              <a:ext cx="457200" cy="457200"/>
            </a:xfrm>
            <a:prstGeom prst="rect">
              <a:avLst/>
            </a:prstGeom>
          </p:spPr>
        </p:pic>
        <p:pic>
          <p:nvPicPr>
            <p:cNvPr id="24" name="Graphic 23" descr="Bed outline">
              <a:extLst>
                <a:ext uri="{FF2B5EF4-FFF2-40B4-BE49-F238E27FC236}">
                  <a16:creationId xmlns:a16="http://schemas.microsoft.com/office/drawing/2014/main" id="{FD6FD87E-0B90-367A-FBE1-75EE352E38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26868" y="3688314"/>
              <a:ext cx="457200" cy="457200"/>
            </a:xfrm>
            <a:prstGeom prst="rect">
              <a:avLst/>
            </a:prstGeom>
          </p:spPr>
        </p:pic>
        <p:sp>
          <p:nvSpPr>
            <p:cNvPr id="25" name="TextBox 24">
              <a:extLst>
                <a:ext uri="{FF2B5EF4-FFF2-40B4-BE49-F238E27FC236}">
                  <a16:creationId xmlns:a16="http://schemas.microsoft.com/office/drawing/2014/main" id="{3F51A5C3-4FD1-F285-AE5E-E2DFEDB99448}"/>
                </a:ext>
              </a:extLst>
            </p:cNvPr>
            <p:cNvSpPr txBox="1"/>
            <p:nvPr/>
          </p:nvSpPr>
          <p:spPr>
            <a:xfrm>
              <a:off x="4724399" y="4248010"/>
              <a:ext cx="914400" cy="246221"/>
            </a:xfrm>
            <a:prstGeom prst="rect">
              <a:avLst/>
            </a:prstGeom>
            <a:noFill/>
            <a:ln>
              <a:noFill/>
            </a:ln>
          </p:spPr>
          <p:txBody>
            <a:bodyPr wrap="square" rtlCol="0">
              <a:spAutoFit/>
            </a:bodyPr>
            <a:lstStyle/>
            <a:p>
              <a:pPr algn="ctr"/>
              <a:r>
                <a:rPr lang="en-US" sz="1000" dirty="0">
                  <a:latin typeface="Avenir Next LT Pro Light" panose="020B0304020202020204" pitchFamily="34" charset="0"/>
                </a:rPr>
                <a:t>1,437 SF</a:t>
              </a:r>
            </a:p>
          </p:txBody>
        </p:sp>
        <p:sp>
          <p:nvSpPr>
            <p:cNvPr id="26" name="TextBox 25">
              <a:extLst>
                <a:ext uri="{FF2B5EF4-FFF2-40B4-BE49-F238E27FC236}">
                  <a16:creationId xmlns:a16="http://schemas.microsoft.com/office/drawing/2014/main" id="{8A277AD1-E4CD-2B98-5E83-21C14101D2FC}"/>
                </a:ext>
              </a:extLst>
            </p:cNvPr>
            <p:cNvSpPr txBox="1"/>
            <p:nvPr/>
          </p:nvSpPr>
          <p:spPr>
            <a:xfrm>
              <a:off x="5598269" y="4248010"/>
              <a:ext cx="914400" cy="246221"/>
            </a:xfrm>
            <a:prstGeom prst="rect">
              <a:avLst/>
            </a:prstGeom>
            <a:noFill/>
            <a:ln>
              <a:noFill/>
            </a:ln>
          </p:spPr>
          <p:txBody>
            <a:bodyPr wrap="square" rtlCol="0">
              <a:spAutoFit/>
            </a:bodyPr>
            <a:lstStyle/>
            <a:p>
              <a:pPr algn="ctr"/>
              <a:r>
                <a:rPr lang="en-US" sz="1000" dirty="0">
                  <a:latin typeface="Avenir Next LT Pro Light" panose="020B0304020202020204" pitchFamily="34" charset="0"/>
                </a:rPr>
                <a:t>4 BEDS</a:t>
              </a:r>
            </a:p>
          </p:txBody>
        </p:sp>
        <p:sp>
          <p:nvSpPr>
            <p:cNvPr id="27" name="TextBox 26">
              <a:extLst>
                <a:ext uri="{FF2B5EF4-FFF2-40B4-BE49-F238E27FC236}">
                  <a16:creationId xmlns:a16="http://schemas.microsoft.com/office/drawing/2014/main" id="{F6C49783-08DF-7C37-46B2-DD3491FE7FD2}"/>
                </a:ext>
              </a:extLst>
            </p:cNvPr>
            <p:cNvSpPr txBox="1"/>
            <p:nvPr/>
          </p:nvSpPr>
          <p:spPr>
            <a:xfrm>
              <a:off x="6472138" y="4248010"/>
              <a:ext cx="914400" cy="246221"/>
            </a:xfrm>
            <a:prstGeom prst="rect">
              <a:avLst/>
            </a:prstGeom>
            <a:noFill/>
            <a:ln>
              <a:noFill/>
            </a:ln>
          </p:spPr>
          <p:txBody>
            <a:bodyPr wrap="square" rtlCol="0">
              <a:spAutoFit/>
            </a:bodyPr>
            <a:lstStyle/>
            <a:p>
              <a:pPr algn="ctr"/>
              <a:r>
                <a:rPr lang="en-US" sz="1000" dirty="0">
                  <a:latin typeface="Avenir Next LT Pro Light" panose="020B0304020202020204" pitchFamily="34" charset="0"/>
                </a:rPr>
                <a:t>2 BATH</a:t>
              </a:r>
            </a:p>
          </p:txBody>
        </p:sp>
      </p:grpSp>
      <p:pic>
        <p:nvPicPr>
          <p:cNvPr id="4" name="Picture 3">
            <a:extLst>
              <a:ext uri="{FF2B5EF4-FFF2-40B4-BE49-F238E27FC236}">
                <a16:creationId xmlns:a16="http://schemas.microsoft.com/office/drawing/2014/main" id="{A4F87533-6C61-E9E5-2903-C82B3D893859}"/>
              </a:ext>
            </a:extLst>
          </p:cNvPr>
          <p:cNvPicPr>
            <a:picLocks noChangeAspect="1"/>
          </p:cNvPicPr>
          <p:nvPr/>
        </p:nvPicPr>
        <p:blipFill>
          <a:blip r:embed="rId11">
            <a:extLst>
              <a:ext uri="{28A0092B-C50C-407E-A947-70E740481C1C}">
                <a14:useLocalDpi xmlns:a14="http://schemas.microsoft.com/office/drawing/2010/main" val="0"/>
              </a:ext>
            </a:extLst>
          </a:blip>
          <a:stretch/>
        </p:blipFill>
        <p:spPr>
          <a:xfrm>
            <a:off x="-3750068" y="1935226"/>
            <a:ext cx="2021788" cy="134523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F5A52B7-4487-7345-5BD5-593E5A8A7F57}"/>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223666" y="1365569"/>
            <a:ext cx="2872333" cy="1914888"/>
          </a:xfrm>
          <a:prstGeom prst="rect">
            <a:avLst/>
          </a:prstGeom>
          <a:ln>
            <a:noFill/>
          </a:ln>
          <a:effectLst/>
        </p:spPr>
      </p:pic>
      <p:pic>
        <p:nvPicPr>
          <p:cNvPr id="8" name="Picture 7">
            <a:extLst>
              <a:ext uri="{FF2B5EF4-FFF2-40B4-BE49-F238E27FC236}">
                <a16:creationId xmlns:a16="http://schemas.microsoft.com/office/drawing/2014/main" id="{8FD88501-9ABC-801A-0C0A-4381C82FF28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132227" y="1365569"/>
            <a:ext cx="2872333" cy="1914888"/>
          </a:xfrm>
          <a:prstGeom prst="rect">
            <a:avLst/>
          </a:prstGeom>
          <a:ln>
            <a:noFill/>
          </a:ln>
          <a:effectLst/>
        </p:spPr>
      </p:pic>
      <p:pic>
        <p:nvPicPr>
          <p:cNvPr id="2" name="Picture 1">
            <a:extLst>
              <a:ext uri="{FF2B5EF4-FFF2-40B4-BE49-F238E27FC236}">
                <a16:creationId xmlns:a16="http://schemas.microsoft.com/office/drawing/2014/main" id="{2E5A6AA3-55BF-7837-3AED-2779D14B7B93}"/>
              </a:ext>
            </a:extLst>
          </p:cNvPr>
          <p:cNvPicPr>
            <a:picLocks noChangeAspect="1"/>
          </p:cNvPicPr>
          <p:nvPr/>
        </p:nvPicPr>
        <p:blipFill>
          <a:blip r:embed="rId14">
            <a:extLst>
              <a:ext uri="{28A0092B-C50C-407E-A947-70E740481C1C}">
                <a14:useLocalDpi xmlns:a14="http://schemas.microsoft.com/office/drawing/2010/main" val="0"/>
              </a:ext>
            </a:extLst>
          </a:blip>
          <a:srcRect t="811" b="811"/>
          <a:stretch/>
        </p:blipFill>
        <p:spPr>
          <a:xfrm>
            <a:off x="4960618" y="6560534"/>
            <a:ext cx="2124112" cy="1409735"/>
          </a:xfrm>
          <a:prstGeom prst="rect">
            <a:avLst/>
          </a:prstGeom>
          <a:ln>
            <a:noFill/>
          </a:ln>
          <a:effectLst/>
        </p:spPr>
      </p:pic>
      <p:pic>
        <p:nvPicPr>
          <p:cNvPr id="5" name="Picture 4">
            <a:extLst>
              <a:ext uri="{FF2B5EF4-FFF2-40B4-BE49-F238E27FC236}">
                <a16:creationId xmlns:a16="http://schemas.microsoft.com/office/drawing/2014/main" id="{8EB17333-58DB-14FA-5DE1-91924075C392}"/>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2056811" y="6560534"/>
            <a:ext cx="2114603" cy="1409735"/>
          </a:xfrm>
          <a:prstGeom prst="rect">
            <a:avLst/>
          </a:prstGeom>
          <a:ln>
            <a:noFill/>
          </a:ln>
          <a:effectLst/>
        </p:spPr>
      </p:pic>
      <p:pic>
        <p:nvPicPr>
          <p:cNvPr id="11" name="Picture 10">
            <a:extLst>
              <a:ext uri="{FF2B5EF4-FFF2-40B4-BE49-F238E27FC236}">
                <a16:creationId xmlns:a16="http://schemas.microsoft.com/office/drawing/2014/main" id="{1E45F05D-D262-9698-A41E-AAF39D3523E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6040788" y="1365569"/>
            <a:ext cx="2872331" cy="1914888"/>
          </a:xfrm>
          <a:prstGeom prst="rect">
            <a:avLst/>
          </a:prstGeom>
          <a:ln>
            <a:noFill/>
          </a:ln>
          <a:effectLst/>
        </p:spPr>
      </p:pic>
    </p:spTree>
    <p:extLst>
      <p:ext uri="{BB962C8B-B14F-4D97-AF65-F5344CB8AC3E}">
        <p14:creationId xmlns:p14="http://schemas.microsoft.com/office/powerpoint/2010/main" val="23966259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142</TotalTime>
  <Words>281</Words>
  <Application>Microsoft Office PowerPoint</Application>
  <PresentationFormat>Custom</PresentationFormat>
  <Paragraphs>14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Next LT Pro Light</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23</cp:revision>
  <dcterms:created xsi:type="dcterms:W3CDTF">2023-08-15T13:30:33Z</dcterms:created>
  <dcterms:modified xsi:type="dcterms:W3CDTF">2024-10-03T11:54:24Z</dcterms:modified>
</cp:coreProperties>
</file>