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236" y="7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3/29/2018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3/29/2018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gif"/><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3000" r="-5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4864" y="1162719"/>
            <a:ext cx="3505473" cy="2336981"/>
          </a:xfrm>
          <a:prstGeom prst="rect">
            <a:avLst/>
          </a:prstGeom>
          <a:ln>
            <a:noFill/>
          </a:ln>
          <a:effectLst>
            <a:outerShdw blurRad="50800" dist="38100" dir="2700000" algn="tl" rotWithShape="0">
              <a:prstClr val="black">
                <a:alpha val="40000"/>
              </a:prstClr>
            </a:outerShdw>
          </a:effectLst>
        </p:spPr>
      </p:pic>
      <p:sp>
        <p:nvSpPr>
          <p:cNvPr id="21" name="Rectangle 20"/>
          <p:cNvSpPr/>
          <p:nvPr/>
        </p:nvSpPr>
        <p:spPr>
          <a:xfrm>
            <a:off x="1" y="8686800"/>
            <a:ext cx="7315198" cy="137798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3399" y="4550176"/>
            <a:ext cx="7148402" cy="3433302"/>
          </a:xfrm>
        </p:spPr>
        <p:txBody>
          <a:bodyPr anchor="ctr">
            <a:noAutofit/>
          </a:bodyPr>
          <a:lstStyle/>
          <a:p>
            <a:r>
              <a:rPr lang="en-US" sz="1400" dirty="0">
                <a:solidFill>
                  <a:sysClr val="windowText" lastClr="000000"/>
                </a:solidFill>
                <a:latin typeface="Trebuchet MS" panose="020B0603020202020204" pitchFamily="34" charset="0"/>
              </a:rPr>
              <a:t>Paradise Found! Incredible opportunity to own a turnkey luxury condo for your beach and golf getaways in the heart of the prestigious Wild Dunes Resort. Boasting all the high end finishes you would expect: gleaming hardwood floors, spa-like bath, fully equipped kitchen with stainless steel appliances and granite countertops, flat screen TV’s, and outdoor balcony. Average gross rental income exceeded $45k/</a:t>
            </a:r>
            <a:r>
              <a:rPr lang="en-US" sz="1400" dirty="0" err="1">
                <a:solidFill>
                  <a:sysClr val="windowText" lastClr="000000"/>
                </a:solidFill>
                <a:latin typeface="Trebuchet MS" panose="020B0603020202020204" pitchFamily="34" charset="0"/>
              </a:rPr>
              <a:t>yr</a:t>
            </a:r>
            <a:r>
              <a:rPr lang="en-US" sz="1400" dirty="0">
                <a:solidFill>
                  <a:sysClr val="windowText" lastClr="000000"/>
                </a:solidFill>
                <a:latin typeface="Trebuchet MS" panose="020B0603020202020204" pitchFamily="34" charset="0"/>
              </a:rPr>
              <a:t> past 3yrs! Sold completely furnished, just bring your suitcase! Ideally located in the center of the resorts world class amenities, owners are steps away from oceanfront golf, pristine beaches, tennis, indoor and outdoor pools, restaurants, shops, salon, spa and fitness center, fishing, miles of biking and walking trails, and much more all behind a 24hr security gate. All this AND under 30 min to historic Charleston, voted #1 Destination City in the World in 2016 by Travel &amp; Leisure magazine. Monthly regime fee includes use of the Grand Pavilion, Swim Center Pool, Palm Cove Pool &amp; Fitness centers, Internet (Wi-Fi), Cable TV, local phone, water/sewer, baggage, concierge, and valet services, covered parking, exterior building maintenance, building insurances, reserve fund, refuse disposal fees, common area housekeeping, and landscaping. Don't miss the virtual tour!</a:t>
            </a:r>
          </a:p>
        </p:txBody>
      </p:sp>
      <p:sp>
        <p:nvSpPr>
          <p:cNvPr id="17" name="Rectangle 16"/>
          <p:cNvSpPr/>
          <p:nvPr/>
        </p:nvSpPr>
        <p:spPr>
          <a:xfrm>
            <a:off x="0" y="9244508"/>
            <a:ext cx="7315200" cy="584775"/>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Bonnie </a:t>
            </a:r>
            <a:r>
              <a:rPr lang="en-US" sz="1800" dirty="0" err="1">
                <a:solidFill>
                  <a:schemeClr val="bg1"/>
                </a:solidFill>
                <a:effectLst>
                  <a:outerShdw blurRad="38100" dist="38100" dir="2700000" algn="tl">
                    <a:srgbClr val="000000">
                      <a:alpha val="43137"/>
                    </a:srgbClr>
                  </a:outerShdw>
                </a:effectLst>
                <a:latin typeface="Trebuchet MS" panose="020B0603020202020204" pitchFamily="34" charset="0"/>
              </a:rPr>
              <a:t>Sitsis</a:t>
            </a:r>
            <a:endParaRPr lang="en-US" sz="18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(843) 973-0062 | bonnie.sitsis@gmail.com</a:t>
            </a:r>
            <a:endParaRPr lang="en-US" sz="1000" dirty="0">
              <a:solidFill>
                <a:schemeClr val="bg1"/>
              </a:solidFill>
              <a:latin typeface="Trebuchet MS" panose="020B0603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816" y="9331651"/>
            <a:ext cx="896470" cy="410488"/>
          </a:xfrm>
          <a:prstGeom prst="rect">
            <a:avLst/>
          </a:prstGeom>
          <a:effectLst>
            <a:outerShdw blurRad="50800" dist="38100" dir="2700000" algn="tl" rotWithShape="0">
              <a:prstClr val="black">
                <a:alpha val="40000"/>
              </a:prstClr>
            </a:outerShdw>
          </a:effectLst>
        </p:spPr>
      </p:pic>
      <p:sp>
        <p:nvSpPr>
          <p:cNvPr id="18" name="Rectangle 17"/>
          <p:cNvSpPr/>
          <p:nvPr/>
        </p:nvSpPr>
        <p:spPr>
          <a:xfrm>
            <a:off x="1144" y="9858345"/>
            <a:ext cx="7312912" cy="200055"/>
          </a:xfrm>
          <a:prstGeom prst="rect">
            <a:avLst/>
          </a:prstGeom>
        </p:spPr>
        <p:txBody>
          <a:bodyPr wrap="square">
            <a:spAutoFit/>
          </a:bodyPr>
          <a:lstStyle/>
          <a:p>
            <a:pPr algn="ctr"/>
            <a:r>
              <a:rPr lang="en-US" sz="700" dirty="0">
                <a:solidFill>
                  <a:schemeClr val="bg1"/>
                </a:solidFill>
                <a:latin typeface="Trebuchet MS" panose="020B0603020202020204" pitchFamily="34" charset="0"/>
              </a:rPr>
              <a:t>AgentOwned Preferred Group | 1400-G Palm Blvd. | Isle Of Palms, SC 29451</a:t>
            </a:r>
          </a:p>
        </p:txBody>
      </p:sp>
      <p:sp>
        <p:nvSpPr>
          <p:cNvPr id="20" name="Rectangle 19"/>
          <p:cNvSpPr/>
          <p:nvPr/>
        </p:nvSpPr>
        <p:spPr>
          <a:xfrm>
            <a:off x="1" y="-10944"/>
            <a:ext cx="7315198" cy="1035520"/>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76200"/>
            <a:ext cx="7315200" cy="1015663"/>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effectLst>
                <a:latin typeface="Trebuchet MS" panose="020B0603020202020204" pitchFamily="34" charset="0"/>
              </a:rPr>
              <a:t>105 B Village At Wild Dunes</a:t>
            </a:r>
          </a:p>
          <a:p>
            <a:pPr algn="ctr"/>
            <a:r>
              <a:rPr lang="en-US" sz="1800" dirty="0">
                <a:solidFill>
                  <a:schemeClr val="bg1"/>
                </a:solidFill>
                <a:effectLst>
                  <a:outerShdw blurRad="50800" dist="38100" dir="5400000" algn="t" rotWithShape="0">
                    <a:prstClr val="black">
                      <a:alpha val="40000"/>
                    </a:prstClr>
                  </a:outerShdw>
                </a:effectLst>
                <a:latin typeface="Trebuchet MS" panose="020B0603020202020204" pitchFamily="34" charset="0"/>
              </a:rPr>
              <a:t>Isle of Palms, SC 29451 | MLS# 17028338 | Reduced to $349,300</a:t>
            </a:r>
          </a:p>
          <a:p>
            <a:pPr algn="ctr"/>
            <a:r>
              <a:rPr lang="en-US" sz="1600" i="1" dirty="0">
                <a:solidFill>
                  <a:schemeClr val="bg1"/>
                </a:solidFill>
                <a:effectLst>
                  <a:outerShdw blurRad="50800" dist="38100" dir="5400000" algn="t" rotWithShape="0">
                    <a:prstClr val="black">
                      <a:alpha val="40000"/>
                    </a:prstClr>
                  </a:outerShdw>
                </a:effectLst>
                <a:latin typeface="Trebuchet MS" panose="020B0603020202020204" pitchFamily="34" charset="0"/>
              </a:rPr>
              <a:t>1 Bed ~ 1 Bath</a:t>
            </a:r>
          </a:p>
        </p:txBody>
      </p:sp>
      <p:grpSp>
        <p:nvGrpSpPr>
          <p:cNvPr id="2" name="Group 1"/>
          <p:cNvGrpSpPr/>
          <p:nvPr/>
        </p:nvGrpSpPr>
        <p:grpSpPr>
          <a:xfrm>
            <a:off x="231800" y="3637843"/>
            <a:ext cx="6851600" cy="774190"/>
            <a:chOff x="232771" y="3342661"/>
            <a:chExt cx="6851600" cy="774190"/>
          </a:xfrm>
        </p:grpSpPr>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771" y="3342661"/>
              <a:ext cx="1161286" cy="774190"/>
            </a:xfrm>
            <a:prstGeom prst="rect">
              <a:avLst/>
            </a:prstGeom>
            <a:ln w="3175">
              <a:noFill/>
            </a:ln>
            <a:effectLst>
              <a:outerShdw blurRad="50800" dist="38100" dir="2700000" algn="tl" rotWithShape="0">
                <a:prstClr val="black">
                  <a:alpha val="40000"/>
                </a:prstClr>
              </a:outerShdw>
            </a:effectLst>
          </p:spPr>
        </p:pic>
        <p:pic>
          <p:nvPicPr>
            <p:cNvPr id="27" name="Picture 2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04389" y="3342661"/>
              <a:ext cx="1157402" cy="771601"/>
            </a:xfrm>
            <a:prstGeom prst="rect">
              <a:avLst/>
            </a:prstGeom>
            <a:ln w="3175">
              <a:noFill/>
            </a:ln>
            <a:effectLst>
              <a:outerShdw blurRad="50800" dist="38100" dir="2700000" algn="tl" rotWithShape="0">
                <a:prstClr val="black">
                  <a:alpha val="40000"/>
                </a:prstClr>
              </a:outerShdw>
            </a:effectLst>
          </p:spPr>
        </p:pic>
        <p:pic>
          <p:nvPicPr>
            <p:cNvPr id="28" name="Picture 2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081811" y="3342661"/>
              <a:ext cx="1157402" cy="771601"/>
            </a:xfrm>
            <a:prstGeom prst="rect">
              <a:avLst/>
            </a:prstGeom>
            <a:ln w="3175">
              <a:noFill/>
            </a:ln>
            <a:effectLst>
              <a:outerShdw blurRad="50800" dist="38100" dir="2700000" algn="tl" rotWithShape="0">
                <a:prstClr val="black">
                  <a:alpha val="40000"/>
                </a:prstClr>
              </a:outerShdw>
            </a:effectLst>
          </p:spPr>
        </p:pic>
        <p:pic>
          <p:nvPicPr>
            <p:cNvPr id="29" name="Picture 28"/>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926969" y="3342661"/>
              <a:ext cx="1157402" cy="771601"/>
            </a:xfrm>
            <a:prstGeom prst="rect">
              <a:avLst/>
            </a:prstGeom>
            <a:ln w="3175">
              <a:noFill/>
            </a:ln>
            <a:effectLst>
              <a:outerShdw blurRad="50800" dist="38100" dir="2700000" algn="tl" rotWithShape="0">
                <a:prstClr val="black">
                  <a:alpha val="40000"/>
                </a:prstClr>
              </a:outerShdw>
            </a:effectLst>
          </p:spPr>
        </p:pic>
        <p:pic>
          <p:nvPicPr>
            <p:cNvPr id="22" name="Picture 21"/>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659233" y="3342661"/>
              <a:ext cx="1157402" cy="771601"/>
            </a:xfrm>
            <a:prstGeom prst="rect">
              <a:avLst/>
            </a:prstGeom>
            <a:ln w="3175">
              <a:noFill/>
            </a:ln>
            <a:effectLst>
              <a:outerShdw blurRad="50800" dist="38100" dir="2700000" algn="tl" rotWithShape="0">
                <a:prstClr val="black">
                  <a:alpha val="40000"/>
                </a:prstClr>
              </a:outerShdw>
            </a:effectLst>
          </p:spPr>
        </p:pic>
      </p:gr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0943" y="9167790"/>
            <a:ext cx="551260" cy="738210"/>
          </a:xfrm>
          <a:prstGeom prst="rect">
            <a:avLst/>
          </a:prstGeom>
          <a:effectLst>
            <a:outerShdw blurRad="50800" dist="38100" dir="2700000" algn="tl" rotWithShape="0">
              <a:prstClr val="black">
                <a:alpha val="40000"/>
              </a:prstClr>
            </a:outerShdw>
          </a:effectLst>
        </p:spPr>
      </p:pic>
      <p:sp>
        <p:nvSpPr>
          <p:cNvPr id="24" name="Rectangle 23"/>
          <p:cNvSpPr/>
          <p:nvPr/>
        </p:nvSpPr>
        <p:spPr>
          <a:xfrm>
            <a:off x="572" y="2962275"/>
            <a:ext cx="7314056" cy="461665"/>
          </a:xfrm>
          <a:prstGeom prst="rect">
            <a:avLst/>
          </a:prstGeom>
        </p:spPr>
        <p:txBody>
          <a:bodyPr wrap="square">
            <a:spAutoFit/>
          </a:bodyPr>
          <a:lstStyle/>
          <a:p>
            <a:pPr algn="ctr"/>
            <a:r>
              <a:rPr lang="en-US" sz="2400" b="1" i="1" spc="300" dirty="0">
                <a:ln>
                  <a:solidFill>
                    <a:schemeClr val="tx1"/>
                  </a:solidFill>
                </a:ln>
                <a:solidFill>
                  <a:srgbClr val="FFFF00"/>
                </a:solidFill>
                <a:effectLst>
                  <a:reflection blurRad="6350" stA="60000" endA="900" endPos="60000" dist="29997" dir="5400000" sy="-100000" algn="bl" rotWithShape="0"/>
                </a:effectLst>
                <a:latin typeface="Century Gothic" panose="020B0502020202020204" pitchFamily="34" charset="0"/>
              </a:rPr>
              <a:t>Bring All Offers!</a:t>
            </a:r>
          </a:p>
        </p:txBody>
      </p:sp>
      <p:sp>
        <p:nvSpPr>
          <p:cNvPr id="12" name="Rectangle 11"/>
          <p:cNvSpPr/>
          <p:nvPr/>
        </p:nvSpPr>
        <p:spPr>
          <a:xfrm>
            <a:off x="87180" y="76200"/>
            <a:ext cx="7140840" cy="8939190"/>
          </a:xfrm>
          <a:prstGeom prst="rect">
            <a:avLst/>
          </a:prstGeom>
          <a:noFill/>
          <a:ln w="38100" cmpd="tri">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31800" y="8121621"/>
            <a:ext cx="6851600" cy="774190"/>
            <a:chOff x="232771" y="8121621"/>
            <a:chExt cx="6851600" cy="774190"/>
          </a:xfrm>
        </p:grpSpPr>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771" y="8121621"/>
              <a:ext cx="1161286" cy="774190"/>
            </a:xfrm>
            <a:prstGeom prst="rect">
              <a:avLst/>
            </a:prstGeom>
            <a:ln w="3175">
              <a:noFill/>
            </a:ln>
            <a:effectLst>
              <a:outerShdw blurRad="50800" dist="38100" dir="2700000" algn="tl" rotWithShape="0">
                <a:prstClr val="black">
                  <a:alpha val="40000"/>
                </a:prstClr>
              </a:outerShdw>
            </a:effectLst>
          </p:spPr>
        </p:pic>
        <p:pic>
          <p:nvPicPr>
            <p:cNvPr id="30" name="Picture 29"/>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4504389" y="8121621"/>
              <a:ext cx="1157402" cy="771601"/>
            </a:xfrm>
            <a:prstGeom prst="rect">
              <a:avLst/>
            </a:prstGeom>
            <a:ln w="3175">
              <a:noFill/>
            </a:ln>
            <a:effectLst>
              <a:outerShdw blurRad="50800" dist="38100" dir="2700000" algn="tl" rotWithShape="0">
                <a:prstClr val="black">
                  <a:alpha val="40000"/>
                </a:prstClr>
              </a:outerShdw>
            </a:effectLst>
          </p:spPr>
        </p:pic>
        <p:pic>
          <p:nvPicPr>
            <p:cNvPr id="31" name="Picture 30"/>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3081811" y="8121621"/>
              <a:ext cx="1157402" cy="771601"/>
            </a:xfrm>
            <a:prstGeom prst="rect">
              <a:avLst/>
            </a:prstGeom>
            <a:ln w="3175">
              <a:noFill/>
            </a:ln>
            <a:effectLst>
              <a:outerShdw blurRad="50800" dist="38100" dir="2700000" algn="tl" rotWithShape="0">
                <a:prstClr val="black">
                  <a:alpha val="40000"/>
                </a:prstClr>
              </a:outerShdw>
            </a:effectLst>
          </p:spPr>
        </p:pic>
        <p:pic>
          <p:nvPicPr>
            <p:cNvPr id="32" name="Picture 31"/>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5926969" y="8121621"/>
              <a:ext cx="1157402" cy="771601"/>
            </a:xfrm>
            <a:prstGeom prst="rect">
              <a:avLst/>
            </a:prstGeom>
            <a:ln w="3175">
              <a:noFill/>
            </a:ln>
            <a:effectLst>
              <a:outerShdw blurRad="50800" dist="38100" dir="2700000" algn="tl" rotWithShape="0">
                <a:prstClr val="black">
                  <a:alpha val="40000"/>
                </a:prstClr>
              </a:outerShdw>
            </a:effectLst>
          </p:spPr>
        </p:pic>
        <p:pic>
          <p:nvPicPr>
            <p:cNvPr id="33" name="Picture 32"/>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659233" y="8121621"/>
              <a:ext cx="1157402" cy="771601"/>
            </a:xfrm>
            <a:prstGeom prst="rect">
              <a:avLst/>
            </a:prstGeom>
            <a:ln w="3175">
              <a:noFill/>
            </a:ln>
            <a:effectLst>
              <a:outerShdw blurRad="50800" dist="38100" dir="2700000" algn="tl" rotWithShape="0">
                <a:prstClr val="black">
                  <a:alpha val="40000"/>
                </a:prstClr>
              </a:outerShdw>
            </a:effectLst>
          </p:spPr>
        </p:pic>
      </p:grpSp>
      <p:pic>
        <p:nvPicPr>
          <p:cNvPr id="34" name="Picture 3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00648" y="3342124"/>
            <a:ext cx="2172539" cy="1450374"/>
          </a:xfrm>
          <a:prstGeom prst="rect">
            <a:avLst/>
          </a:prstGeom>
          <a:ln>
            <a:noFill/>
          </a:ln>
          <a:effectLst>
            <a:outerShdw blurRad="292100" dist="139700" dir="2700000" algn="tl" rotWithShape="0">
              <a:srgbClr val="333333">
                <a:alpha val="65000"/>
              </a:srgbClr>
            </a:outerShdw>
          </a:effectLst>
        </p:spPr>
      </p:pic>
      <p:sp>
        <p:nvSpPr>
          <p:cNvPr id="35" name="Rectangle 34">
            <a:extLst>
              <a:ext uri="{FF2B5EF4-FFF2-40B4-BE49-F238E27FC236}">
                <a16:creationId xmlns:a16="http://schemas.microsoft.com/office/drawing/2014/main" id="{F9CA3EC3-F3E3-4541-9009-A8AC9241277A}"/>
              </a:ext>
            </a:extLst>
          </p:cNvPr>
          <p:cNvSpPr/>
          <p:nvPr/>
        </p:nvSpPr>
        <p:spPr>
          <a:xfrm>
            <a:off x="-1958544" y="566529"/>
            <a:ext cx="1899939" cy="369332"/>
          </a:xfrm>
          <a:prstGeom prst="rect">
            <a:avLst/>
          </a:prstGeom>
        </p:spPr>
        <p:txBody>
          <a:bodyPr wrap="square">
            <a:spAutoFit/>
          </a:bodyPr>
          <a:lstStyle/>
          <a:p>
            <a:pPr algn="ctr"/>
            <a:r>
              <a:rPr lang="en-US" sz="1800" dirty="0">
                <a:solidFill>
                  <a:schemeClr val="tx2"/>
                </a:solidFill>
                <a:effectLst>
                  <a:outerShdw blurRad="38100" dist="38100" dir="2700000" algn="tl">
                    <a:srgbClr val="000000">
                      <a:alpha val="43137"/>
                    </a:srgbClr>
                  </a:outerShdw>
                </a:effectLst>
                <a:latin typeface="Century Gothic" panose="020B0502020202020204" pitchFamily="34" charset="0"/>
              </a:rPr>
              <a:t>1 Bed ~ 1 Bath</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267</TotalTime>
  <Words>307</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Lucida Sans</vt:lpstr>
      <vt:lpstr>Trebuchet MS</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50</cp:revision>
  <dcterms:created xsi:type="dcterms:W3CDTF">2006-08-16T00:00:00Z</dcterms:created>
  <dcterms:modified xsi:type="dcterms:W3CDTF">2018-03-29T15:12:55Z</dcterms:modified>
</cp:coreProperties>
</file>