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a:srgbClr val="C7AA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46" y="-1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7/29/2024</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7/29/2024</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7/29/2024</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7/29/2024</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7/29/2024</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7/29/2024</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7/29/2024</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7/29/2024</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7/29/2024</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7/29/2024</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7/29/2024</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7/29/2024</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5.jpg"/><Relationship Id="rId12" Type="http://schemas.openxmlformats.org/officeDocument/2006/relationships/image" Target="../media/image10.sv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https://youtube.com/shorts/gfcaNTf87_I?si=NyAb_OuJ4fcMLWzU" TargetMode="External"/><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3.jpg"/><Relationship Id="rId9" Type="http://schemas.openxmlformats.org/officeDocument/2006/relationships/image" Target="../media/image7.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0" y="-1121923"/>
            <a:ext cx="7315200" cy="5483722"/>
          </a:xfrm>
          <a:prstGeom prst="rect">
            <a:avLst/>
          </a:prstGeom>
        </p:spPr>
      </p:pic>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60021" y="45395"/>
            <a:ext cx="6995159" cy="394192"/>
          </a:xfrm>
          <a:noFill/>
          <a:ln>
            <a:noFill/>
          </a:ln>
        </p:spPr>
        <p:txBody>
          <a:bodyPr anchor="ctr">
            <a:noAutofit/>
          </a:bodyPr>
          <a:lstStyle/>
          <a:p>
            <a:r>
              <a:rPr lang="en-US" sz="2800" b="1" dirty="0">
                <a:ln w="3175">
                  <a:solidFill>
                    <a:srgbClr val="C7AA5F"/>
                  </a:solidFill>
                </a:ln>
                <a:latin typeface="Trajan Pro" panose="02020502050506020301" pitchFamily="18" charset="0"/>
              </a:rPr>
              <a:t>NEW HOME UNDER $300,000</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369979"/>
            <a:ext cx="1828800" cy="1219200"/>
          </a:xfrm>
          <a:prstGeom prst="rect">
            <a:avLst/>
          </a:prstGeom>
          <a:ln>
            <a:solidFill>
              <a:schemeClr val="tx1"/>
            </a:solidFill>
          </a:ln>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28800" y="4369979"/>
            <a:ext cx="1828800" cy="1219199"/>
          </a:xfrm>
          <a:prstGeom prst="rect">
            <a:avLst/>
          </a:prstGeom>
          <a:ln>
            <a:solidFill>
              <a:schemeClr val="tx1"/>
            </a:solidFill>
          </a:ln>
        </p:spPr>
      </p:pic>
      <p:sp>
        <p:nvSpPr>
          <p:cNvPr id="42" name="TextBox 41">
            <a:extLst>
              <a:ext uri="{FF2B5EF4-FFF2-40B4-BE49-F238E27FC236}">
                <a16:creationId xmlns:a16="http://schemas.microsoft.com/office/drawing/2014/main" id="{0961B75F-0215-7D19-DFEE-6BDF08056B9C}"/>
              </a:ext>
            </a:extLst>
          </p:cNvPr>
          <p:cNvSpPr txBox="1"/>
          <p:nvPr/>
        </p:nvSpPr>
        <p:spPr>
          <a:xfrm>
            <a:off x="158144" y="8350160"/>
            <a:ext cx="2181695" cy="646331"/>
          </a:xfrm>
          <a:prstGeom prst="rect">
            <a:avLst/>
          </a:prstGeom>
          <a:noFill/>
        </p:spPr>
        <p:txBody>
          <a:bodyPr wrap="square" rtlCol="0">
            <a:spAutoFit/>
          </a:bodyPr>
          <a:lstStyle/>
          <a:p>
            <a:r>
              <a:rPr lang="en-US" sz="1600" i="0" dirty="0">
                <a:solidFill>
                  <a:srgbClr val="C7AA5F"/>
                </a:solidFill>
                <a:effectLst/>
                <a:latin typeface="Avenir Next LT Pro" panose="020B0504020202020204" pitchFamily="34" charset="0"/>
                <a:ea typeface="Ebrima" panose="02000000000000000000" pitchFamily="2" charset="0"/>
                <a:cs typeface="Ebrima" panose="02000000000000000000" pitchFamily="2" charset="0"/>
              </a:rPr>
              <a:t>Telecia Bilton</a:t>
            </a:r>
            <a:br>
              <a:rPr lang="en-US" sz="1600" dirty="0">
                <a:solidFill>
                  <a:srgbClr val="C7AA5F"/>
                </a:solidFill>
                <a:latin typeface="Avenir Next LT Pro" panose="020B0504020202020204" pitchFamily="34" charset="0"/>
                <a:ea typeface="Ebrima" panose="02000000000000000000" pitchFamily="2" charset="0"/>
                <a:cs typeface="Ebrima" panose="02000000000000000000" pitchFamily="2" charset="0"/>
              </a:rPr>
            </a:br>
            <a:r>
              <a:rPr lang="en-US" sz="1000" b="0" i="0" dirty="0">
                <a:solidFill>
                  <a:srgbClr val="C7AA5F"/>
                </a:solidFill>
                <a:effectLst/>
                <a:latin typeface="Avenir Next LT Pro" panose="020B0504020202020204" pitchFamily="34" charset="0"/>
                <a:ea typeface="Ebrima" panose="02000000000000000000" pitchFamily="2" charset="0"/>
                <a:cs typeface="Ebrima" panose="02000000000000000000" pitchFamily="2" charset="0"/>
              </a:rPr>
              <a:t>843-412-3586</a:t>
            </a:r>
          </a:p>
          <a:p>
            <a:r>
              <a:rPr lang="en-US" sz="1000" b="0" i="0" dirty="0">
                <a:solidFill>
                  <a:srgbClr val="C7AA5F"/>
                </a:solidFill>
                <a:effectLst/>
                <a:latin typeface="Avenir Next LT Pro" panose="020B0504020202020204" pitchFamily="34" charset="0"/>
                <a:ea typeface="Ebrima" panose="02000000000000000000" pitchFamily="2" charset="0"/>
                <a:cs typeface="Ebrima" panose="02000000000000000000" pitchFamily="2" charset="0"/>
              </a:rPr>
              <a:t>tmbilton@rogcoastal.com</a:t>
            </a:r>
            <a:endParaRPr lang="en-US" sz="1000" dirty="0">
              <a:solidFill>
                <a:srgbClr val="C7AA5F"/>
              </a:solidFill>
              <a:latin typeface="Avenir Next LT Pro" panose="020B0504020202020204" pitchFamily="34" charset="0"/>
              <a:ea typeface="Ebrima" panose="02000000000000000000" pitchFamily="2" charset="0"/>
              <a:cs typeface="Ebrima" panose="02000000000000000000" pitchFamily="2" charset="0"/>
            </a:endParaRPr>
          </a:p>
        </p:txBody>
      </p:sp>
      <p:sp>
        <p:nvSpPr>
          <p:cNvPr id="4" name="Rectangle 3">
            <a:extLst>
              <a:ext uri="{FF2B5EF4-FFF2-40B4-BE49-F238E27FC236}">
                <a16:creationId xmlns:a16="http://schemas.microsoft.com/office/drawing/2014/main" id="{A54FB912-2516-3BF6-30BB-49954A19454B}"/>
              </a:ext>
            </a:extLst>
          </p:cNvPr>
          <p:cNvSpPr/>
          <p:nvPr/>
        </p:nvSpPr>
        <p:spPr>
          <a:xfrm>
            <a:off x="160020" y="6277708"/>
            <a:ext cx="6995160" cy="1858049"/>
          </a:xfrm>
          <a:prstGeom prst="rect">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0B6364-BBA5-DD85-ACE9-4C6DA6EE40DC}"/>
              </a:ext>
            </a:extLst>
          </p:cNvPr>
          <p:cNvSpPr txBox="1"/>
          <p:nvPr/>
        </p:nvSpPr>
        <p:spPr>
          <a:xfrm>
            <a:off x="284474" y="6406513"/>
            <a:ext cx="6746252" cy="1615827"/>
          </a:xfrm>
          <a:prstGeom prst="rect">
            <a:avLst/>
          </a:prstGeom>
          <a:noFill/>
        </p:spPr>
        <p:txBody>
          <a:bodyPr wrap="square" rtlCol="0">
            <a:spAutoFit/>
          </a:bodyPr>
          <a:lstStyle/>
          <a:p>
            <a:pPr algn="ctr"/>
            <a:r>
              <a:rPr lang="en-US" sz="1100" dirty="0">
                <a:solidFill>
                  <a:srgbClr val="C7AA5F"/>
                </a:solidFill>
                <a:latin typeface="Avenir Next LT Pro" panose="020B0504020202020204" pitchFamily="34" charset="0"/>
                <a:ea typeface="Ebrima" panose="02000000000000000000" pitchFamily="2" charset="0"/>
                <a:cs typeface="Ebrima" panose="02000000000000000000" pitchFamily="2" charset="0"/>
              </a:rPr>
              <a:t>NEW CONSTRUCTION located in the town limits of </a:t>
            </a:r>
            <a:r>
              <a:rPr lang="en-US" sz="1100" dirty="0" err="1">
                <a:solidFill>
                  <a:srgbClr val="C7AA5F"/>
                </a:solidFill>
                <a:latin typeface="Avenir Next LT Pro" panose="020B0504020202020204" pitchFamily="34" charset="0"/>
                <a:ea typeface="Ebrima" panose="02000000000000000000" pitchFamily="2" charset="0"/>
                <a:cs typeface="Ebrima" panose="02000000000000000000" pitchFamily="2" charset="0"/>
              </a:rPr>
              <a:t>Harleyville</a:t>
            </a:r>
            <a:r>
              <a:rPr lang="en-US" sz="1100" dirty="0">
                <a:solidFill>
                  <a:srgbClr val="C7AA5F"/>
                </a:solidFill>
                <a:latin typeface="Avenir Next LT Pro" panose="020B0504020202020204" pitchFamily="34" charset="0"/>
                <a:ea typeface="Ebrima" panose="02000000000000000000" pitchFamily="2" charset="0"/>
                <a:cs typeface="Ebrima" panose="02000000000000000000" pitchFamily="2" charset="0"/>
              </a:rPr>
              <a:t> on a half acre lot with no HOA! 2 miles off I-26 &amp; easy commute to I-95, Summerville, St George, Holly Hill and Volvo. This lovely home is a modern 3 bedroom 2 bath open kitchen and living area floor plan with a welcoming front porch and a deck for those barbecues and entertaining. The large kitchen has all stainless steel Energy Star appliances, craftsmen style cabinets, and a centrally located island for friends and family to enjoy. An adjacent dining area and living room coupled with the 9' ceilings and crown molding. Bedrooms are carpeted and LVP flooring throughout. This home is turnkey and ready to move in! </a:t>
            </a:r>
          </a:p>
          <a:p>
            <a:pPr algn="ctr"/>
            <a:endParaRPr lang="en-US" sz="1100" dirty="0">
              <a:solidFill>
                <a:srgbClr val="C7AA5F"/>
              </a:solidFill>
              <a:latin typeface="Avenir Next LT Pro" panose="020B0504020202020204" pitchFamily="34" charset="0"/>
              <a:ea typeface="Ebrima" panose="02000000000000000000" pitchFamily="2" charset="0"/>
              <a:cs typeface="Ebrima" panose="02000000000000000000" pitchFamily="2" charset="0"/>
            </a:endParaRPr>
          </a:p>
          <a:p>
            <a:pPr algn="ctr"/>
            <a:r>
              <a:rPr lang="en-US" sz="1100" dirty="0">
                <a:solidFill>
                  <a:srgbClr val="C7AA5F"/>
                </a:solidFill>
                <a:latin typeface="Avenir Next LT Pro" panose="020B0504020202020204" pitchFamily="34" charset="0"/>
                <a:ea typeface="Ebrima" panose="02000000000000000000" pitchFamily="2" charset="0"/>
                <a:cs typeface="Ebrima" panose="02000000000000000000" pitchFamily="2" charset="0"/>
                <a:hlinkClick r:id="rId5"/>
              </a:rPr>
              <a:t>VIDEO TOUR</a:t>
            </a:r>
            <a:endParaRPr lang="en-US" sz="1100" dirty="0">
              <a:solidFill>
                <a:srgbClr val="C7AA5F"/>
              </a:solidFill>
              <a:latin typeface="Avenir Next LT Pro" panose="020B0504020202020204" pitchFamily="34" charset="0"/>
              <a:ea typeface="Ebrima" panose="02000000000000000000" pitchFamily="2" charset="0"/>
              <a:cs typeface="Ebrima" panose="02000000000000000000" pitchFamily="2" charset="0"/>
            </a:endParaRPr>
          </a:p>
        </p:txBody>
      </p:sp>
      <p:sp>
        <p:nvSpPr>
          <p:cNvPr id="21" name="TextBox 20">
            <a:extLst>
              <a:ext uri="{FF2B5EF4-FFF2-40B4-BE49-F238E27FC236}">
                <a16:creationId xmlns:a16="http://schemas.microsoft.com/office/drawing/2014/main" id="{F813D680-6ECD-005C-3077-9E6D2DED5F90}"/>
              </a:ext>
            </a:extLst>
          </p:cNvPr>
          <p:cNvSpPr txBox="1"/>
          <p:nvPr/>
        </p:nvSpPr>
        <p:spPr>
          <a:xfrm>
            <a:off x="4811949" y="8373243"/>
            <a:ext cx="2335796" cy="600164"/>
          </a:xfrm>
          <a:prstGeom prst="rect">
            <a:avLst/>
          </a:prstGeom>
          <a:noFill/>
        </p:spPr>
        <p:txBody>
          <a:bodyPr wrap="square" rtlCol="0">
            <a:spAutoFit/>
          </a:bodyPr>
          <a:lstStyle/>
          <a:p>
            <a:pPr algn="r"/>
            <a:r>
              <a:rPr lang="en-US" sz="1100" i="0" dirty="0">
                <a:solidFill>
                  <a:srgbClr val="C7AA5F"/>
                </a:solidFill>
                <a:effectLst/>
                <a:latin typeface="Avenir Next LT Pro" panose="020B0504020202020204" pitchFamily="34" charset="0"/>
                <a:ea typeface="Ebrima" panose="02000000000000000000" pitchFamily="2" charset="0"/>
                <a:cs typeface="Aharoni" panose="02010803020104030203" pitchFamily="2" charset="-79"/>
              </a:rPr>
              <a:t>Realty ONE Group Coastal</a:t>
            </a:r>
          </a:p>
          <a:p>
            <a:pPr algn="r"/>
            <a:r>
              <a:rPr lang="en-US" sz="1100" i="0" dirty="0">
                <a:solidFill>
                  <a:srgbClr val="C7AA5F"/>
                </a:solidFill>
                <a:effectLst/>
                <a:latin typeface="Avenir Next LT Pro" panose="020B0504020202020204" pitchFamily="34" charset="0"/>
                <a:ea typeface="Ebrima" panose="02000000000000000000" pitchFamily="2" charset="0"/>
                <a:cs typeface="Aharoni" panose="02010803020104030203" pitchFamily="2" charset="-79"/>
              </a:rPr>
              <a:t>1510 Trolley Rd</a:t>
            </a:r>
          </a:p>
          <a:p>
            <a:pPr algn="r"/>
            <a:r>
              <a:rPr lang="en-US" sz="1100" i="0" dirty="0">
                <a:solidFill>
                  <a:srgbClr val="C7AA5F"/>
                </a:solidFill>
                <a:effectLst/>
                <a:latin typeface="Avenir Next LT Pro" panose="020B0504020202020204" pitchFamily="34" charset="0"/>
                <a:ea typeface="Ebrima" panose="02000000000000000000" pitchFamily="2" charset="0"/>
                <a:cs typeface="Aharoni" panose="02010803020104030203" pitchFamily="2" charset="-79"/>
              </a:rPr>
              <a:t>Summerville, SC 29485</a:t>
            </a:r>
            <a:endParaRPr lang="en-US" sz="1100" dirty="0">
              <a:solidFill>
                <a:srgbClr val="C7AA5F"/>
              </a:solidFill>
              <a:latin typeface="Avenir Next LT Pro" panose="020B0504020202020204" pitchFamily="34" charset="0"/>
              <a:ea typeface="Ebrima" panose="02000000000000000000" pitchFamily="2" charset="0"/>
              <a:cs typeface="Aharoni" panose="02010803020104030203" pitchFamily="2" charset="-79"/>
            </a:endParaRPr>
          </a:p>
        </p:txBody>
      </p:sp>
      <p:pic>
        <p:nvPicPr>
          <p:cNvPr id="24" name="Picture 23">
            <a:extLst>
              <a:ext uri="{FF2B5EF4-FFF2-40B4-BE49-F238E27FC236}">
                <a16:creationId xmlns:a16="http://schemas.microsoft.com/office/drawing/2014/main" id="{A25A9857-E104-996A-7274-ADA92DF79A9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38517" y="8350085"/>
            <a:ext cx="2038166" cy="646481"/>
          </a:xfrm>
          <a:prstGeom prst="rect">
            <a:avLst/>
          </a:prstGeom>
        </p:spPr>
      </p:pic>
      <p:sp>
        <p:nvSpPr>
          <p:cNvPr id="22" name="TextBox 21">
            <a:extLst>
              <a:ext uri="{FF2B5EF4-FFF2-40B4-BE49-F238E27FC236}">
                <a16:creationId xmlns:a16="http://schemas.microsoft.com/office/drawing/2014/main" id="{943C5723-1E51-E3E7-4483-39E2455CD01B}"/>
              </a:ext>
            </a:extLst>
          </p:cNvPr>
          <p:cNvSpPr txBox="1"/>
          <p:nvPr/>
        </p:nvSpPr>
        <p:spPr>
          <a:xfrm>
            <a:off x="153846" y="5660109"/>
            <a:ext cx="7007509" cy="584775"/>
          </a:xfrm>
          <a:prstGeom prst="rect">
            <a:avLst/>
          </a:prstGeom>
          <a:noFill/>
        </p:spPr>
        <p:txBody>
          <a:bodyPr wrap="square" rtlCol="0">
            <a:spAutoFit/>
          </a:bodyPr>
          <a:lstStyle/>
          <a:p>
            <a:pPr algn="ctr"/>
            <a:r>
              <a:rPr lang="en-US" b="1" dirty="0">
                <a:ln w="3175">
                  <a:solidFill>
                    <a:sysClr val="windowText" lastClr="000000"/>
                  </a:solidFill>
                </a:ln>
                <a:solidFill>
                  <a:schemeClr val="bg1"/>
                </a:solidFill>
                <a:latin typeface="Avenir Next LT Pro" panose="020B0504020202020204" pitchFamily="34" charset="0"/>
              </a:rPr>
              <a:t>105 Dotson Street</a:t>
            </a:r>
          </a:p>
          <a:p>
            <a:pPr algn="ctr"/>
            <a:r>
              <a:rPr lang="en-US" sz="1400" b="1" dirty="0" err="1">
                <a:ln w="3175">
                  <a:solidFill>
                    <a:sysClr val="windowText" lastClr="000000"/>
                  </a:solidFill>
                </a:ln>
                <a:solidFill>
                  <a:schemeClr val="bg1"/>
                </a:solidFill>
                <a:latin typeface="Avenir Next LT Pro" panose="020B0504020202020204" pitchFamily="34" charset="0"/>
              </a:rPr>
              <a:t>Harleyville</a:t>
            </a:r>
            <a:r>
              <a:rPr lang="en-US" sz="1400" b="1" dirty="0">
                <a:ln w="3175">
                  <a:solidFill>
                    <a:sysClr val="windowText" lastClr="000000"/>
                  </a:solidFill>
                </a:ln>
                <a:solidFill>
                  <a:schemeClr val="bg1"/>
                </a:solidFill>
                <a:latin typeface="Avenir Next LT Pro" panose="020B0504020202020204" pitchFamily="34" charset="0"/>
              </a:rPr>
              <a:t>, SC 29448 | MLS# 24019193 | $299,000</a:t>
            </a:r>
          </a:p>
        </p:txBody>
      </p:sp>
      <p:pic>
        <p:nvPicPr>
          <p:cNvPr id="11" name="Picture 10">
            <a:extLst>
              <a:ext uri="{FF2B5EF4-FFF2-40B4-BE49-F238E27FC236}">
                <a16:creationId xmlns:a16="http://schemas.microsoft.com/office/drawing/2014/main" id="{787C0585-B189-6C59-B260-7650F2D836B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57600" y="4369979"/>
            <a:ext cx="1828800" cy="1219200"/>
          </a:xfrm>
          <a:prstGeom prst="rect">
            <a:avLst/>
          </a:prstGeom>
          <a:ln>
            <a:solidFill>
              <a:schemeClr val="tx1"/>
            </a:solidFill>
          </a:ln>
        </p:spPr>
      </p:pic>
      <p:pic>
        <p:nvPicPr>
          <p:cNvPr id="12" name="Picture 11">
            <a:extLst>
              <a:ext uri="{FF2B5EF4-FFF2-40B4-BE49-F238E27FC236}">
                <a16:creationId xmlns:a16="http://schemas.microsoft.com/office/drawing/2014/main" id="{B2D163DD-8168-02E7-4EBD-556B9ECA6DB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486400" y="4369979"/>
            <a:ext cx="1828800" cy="1219200"/>
          </a:xfrm>
          <a:prstGeom prst="rect">
            <a:avLst/>
          </a:prstGeom>
          <a:ln>
            <a:solidFill>
              <a:schemeClr val="tx1"/>
            </a:solidFill>
          </a:ln>
        </p:spPr>
      </p:pic>
      <p:pic>
        <p:nvPicPr>
          <p:cNvPr id="16" name="Graphic 15" descr="Arrow: Counter-clockwise curve outline">
            <a:extLst>
              <a:ext uri="{FF2B5EF4-FFF2-40B4-BE49-F238E27FC236}">
                <a16:creationId xmlns:a16="http://schemas.microsoft.com/office/drawing/2014/main" id="{AF0D9178-BE4D-CDE5-5254-1E1CB001C5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8562688">
            <a:off x="8570068" y="1365115"/>
            <a:ext cx="914400" cy="914400"/>
          </a:xfrm>
          <a:prstGeom prst="rect">
            <a:avLst/>
          </a:prstGeom>
        </p:spPr>
      </p:pic>
      <p:pic>
        <p:nvPicPr>
          <p:cNvPr id="18" name="Graphic 17" descr="Arrow: Clockwise curve with solid fill">
            <a:extLst>
              <a:ext uri="{FF2B5EF4-FFF2-40B4-BE49-F238E27FC236}">
                <a16:creationId xmlns:a16="http://schemas.microsoft.com/office/drawing/2014/main" id="{B1517684-F0EA-E171-E7A9-F104E59C65B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7842848">
            <a:off x="2477137" y="1693222"/>
            <a:ext cx="914400" cy="1366604"/>
          </a:xfrm>
          <a:prstGeom prst="rect">
            <a:avLst/>
          </a:prstGeom>
          <a:effectLst>
            <a:outerShdw blurRad="76200" dist="63500" sx="102000" sy="102000" algn="ctr" rotWithShape="0">
              <a:prstClr val="black">
                <a:alpha val="82000"/>
              </a:prstClr>
            </a:outerShdw>
          </a:effectLst>
        </p:spPr>
      </p:pic>
      <p:pic>
        <p:nvPicPr>
          <p:cNvPr id="20" name="Graphic 19" descr="Arrow: Rotate left outline">
            <a:extLst>
              <a:ext uri="{FF2B5EF4-FFF2-40B4-BE49-F238E27FC236}">
                <a16:creationId xmlns:a16="http://schemas.microsoft.com/office/drawing/2014/main" id="{0DB5DAE9-1C6D-25BC-69E2-F1D4FFADC70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29600" y="543192"/>
            <a:ext cx="914400" cy="914400"/>
          </a:xfrm>
          <a:prstGeom prst="rect">
            <a:avLst/>
          </a:prstGeom>
        </p:spPr>
      </p:pic>
      <p:pic>
        <p:nvPicPr>
          <p:cNvPr id="25" name="Graphic 24" descr="Arrow: Rotate right with solid fill">
            <a:extLst>
              <a:ext uri="{FF2B5EF4-FFF2-40B4-BE49-F238E27FC236}">
                <a16:creationId xmlns:a16="http://schemas.microsoft.com/office/drawing/2014/main" id="{4A423E6B-7C0F-27AE-CA81-B9C320CDE92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86800" y="4169208"/>
            <a:ext cx="914400" cy="914400"/>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172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Calibri Light</vt:lpstr>
      <vt:lpstr>Trajan Pro</vt:lpstr>
      <vt:lpstr>Office Theme</vt:lpstr>
      <vt:lpstr>NEW HOME UNDER $300,000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35</cp:revision>
  <dcterms:created xsi:type="dcterms:W3CDTF">2022-10-19T11:58:47Z</dcterms:created>
  <dcterms:modified xsi:type="dcterms:W3CDTF">2024-07-29T10:57:53Z</dcterms:modified>
</cp:coreProperties>
</file>