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574" autoAdjust="0"/>
    <p:restoredTop sz="94660"/>
  </p:normalViewPr>
  <p:slideViewPr>
    <p:cSldViewPr>
      <p:cViewPr>
        <p:scale>
          <a:sx n="100" d="100"/>
          <a:sy n="100" d="100"/>
        </p:scale>
        <p:origin x="1464" y="-2880"/>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7"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9/25/2023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4"/>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5"/>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2"/>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2"/>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0" y="2251499"/>
            <a:ext cx="363616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2" y="2251499"/>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0" y="3464562"/>
            <a:ext cx="363616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2" y="3464562"/>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9/25/2023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3"/>
            <a:ext cx="2707481"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1" y="2235202"/>
            <a:ext cx="2707481"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5" y="400474"/>
            <a:ext cx="4600575"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5"/>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9/25/2023</a:t>
            </a:fld>
            <a:endParaRPr lang="en-US"/>
          </a:p>
        </p:txBody>
      </p:sp>
      <p:sp>
        <p:nvSpPr>
          <p:cNvPr id="3" name="Footer Placeholder 2"/>
          <p:cNvSpPr>
            <a:spLocks noGrp="1"/>
          </p:cNvSpPr>
          <p:nvPr>
            <p:ph type="ftr" sz="quarter" idx="3"/>
          </p:nvPr>
        </p:nvSpPr>
        <p:spPr>
          <a:xfrm>
            <a:off x="2811780" y="9411125"/>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5"/>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903" r="511"/>
          <a:stretch/>
        </p:blipFill>
        <p:spPr>
          <a:xfrm>
            <a:off x="1457447" y="-19399"/>
            <a:ext cx="6772154" cy="4926891"/>
          </a:xfrm>
          <a:prstGeom prst="rect">
            <a:avLst/>
          </a:prstGeom>
          <a:ln>
            <a:noFill/>
          </a:ln>
          <a:effectLst/>
        </p:spPr>
      </p:pic>
      <p:sp>
        <p:nvSpPr>
          <p:cNvPr id="2" name="Title 1"/>
          <p:cNvSpPr>
            <a:spLocks noGrp="1"/>
          </p:cNvSpPr>
          <p:nvPr>
            <p:ph type="ctrTitle"/>
          </p:nvPr>
        </p:nvSpPr>
        <p:spPr>
          <a:xfrm>
            <a:off x="1457447" y="4890384"/>
            <a:ext cx="6772153" cy="966659"/>
          </a:xfrm>
        </p:spPr>
        <p:txBody>
          <a:bodyPr anchor="ctr">
            <a:noAutofit/>
            <a:scene3d>
              <a:camera prst="orthographicFront"/>
              <a:lightRig rig="soft" dir="t">
                <a:rot lat="0" lon="0" rev="17220000"/>
              </a:lightRig>
            </a:scene3d>
            <a:sp3d prstMaterial="softEdge"/>
          </a:bodyPr>
          <a:lstStyle/>
          <a:p>
            <a:r>
              <a:rPr lang="en-US" sz="2400" cap="none" dirty="0">
                <a:ln w="10541" cmpd="sng">
                  <a:noFill/>
                  <a:prstDash val="solid"/>
                </a:ln>
                <a:solidFill>
                  <a:schemeClr val="tx1"/>
                </a:solidFill>
                <a:effectLst/>
                <a:latin typeface="Trebuchet MS" panose="020B0603020202020204" pitchFamily="34" charset="0"/>
              </a:rPr>
              <a:t>105 </a:t>
            </a:r>
            <a:r>
              <a:rPr lang="en-US" sz="2400" cap="none" dirty="0" err="1">
                <a:ln w="10541" cmpd="sng">
                  <a:noFill/>
                  <a:prstDash val="solid"/>
                </a:ln>
                <a:solidFill>
                  <a:schemeClr val="tx1"/>
                </a:solidFill>
                <a:effectLst/>
                <a:latin typeface="Trebuchet MS" panose="020B0603020202020204" pitchFamily="34" charset="0"/>
              </a:rPr>
              <a:t>Macfarren</a:t>
            </a:r>
            <a:r>
              <a:rPr lang="en-US" sz="2400" cap="none" dirty="0">
                <a:ln w="10541" cmpd="sng">
                  <a:noFill/>
                  <a:prstDash val="solid"/>
                </a:ln>
                <a:solidFill>
                  <a:schemeClr val="tx1"/>
                </a:solidFill>
                <a:effectLst/>
                <a:latin typeface="Trebuchet MS" panose="020B0603020202020204" pitchFamily="34" charset="0"/>
              </a:rPr>
              <a:t> Lane</a:t>
            </a:r>
            <a:br>
              <a:rPr lang="en-US" sz="2400" cap="none" dirty="0">
                <a:ln w="10541" cmpd="sng">
                  <a:noFill/>
                  <a:prstDash val="solid"/>
                </a:ln>
                <a:solidFill>
                  <a:schemeClr val="tx1"/>
                </a:solidFill>
                <a:effectLst/>
                <a:latin typeface="Trebuchet MS" panose="020B0603020202020204" pitchFamily="34" charset="0"/>
              </a:rPr>
            </a:br>
            <a:r>
              <a:rPr lang="en-US" sz="1800" cap="none" dirty="0">
                <a:ln w="10541" cmpd="sng">
                  <a:noFill/>
                  <a:prstDash val="solid"/>
                </a:ln>
                <a:solidFill>
                  <a:schemeClr val="tx1"/>
                </a:solidFill>
                <a:effectLst/>
                <a:latin typeface="Trebuchet MS" panose="020B0603020202020204" pitchFamily="34" charset="0"/>
              </a:rPr>
              <a:t>Summerville Place | Summerville, SC 29485</a:t>
            </a:r>
            <a:br>
              <a:rPr lang="en-US" sz="1800" cap="none" dirty="0">
                <a:ln w="10541" cmpd="sng">
                  <a:noFill/>
                  <a:prstDash val="solid"/>
                </a:ln>
                <a:solidFill>
                  <a:schemeClr val="tx1"/>
                </a:solidFill>
                <a:effectLst/>
                <a:latin typeface="Trebuchet MS" panose="020B0603020202020204" pitchFamily="34" charset="0"/>
              </a:rPr>
            </a:br>
            <a:r>
              <a:rPr lang="en-US" sz="1800" cap="none" dirty="0">
                <a:ln w="10541" cmpd="sng">
                  <a:noFill/>
                  <a:prstDash val="solid"/>
                </a:ln>
                <a:solidFill>
                  <a:schemeClr val="tx1"/>
                </a:solidFill>
                <a:effectLst/>
                <a:latin typeface="Trebuchet MS" panose="020B0603020202020204" pitchFamily="34" charset="0"/>
              </a:rPr>
              <a:t>MLS# 23021373 | $320,000</a:t>
            </a:r>
          </a:p>
        </p:txBody>
      </p:sp>
      <p:sp>
        <p:nvSpPr>
          <p:cNvPr id="17" name="Rectangle 16"/>
          <p:cNvSpPr/>
          <p:nvPr/>
        </p:nvSpPr>
        <p:spPr>
          <a:xfrm>
            <a:off x="2546985" y="8981182"/>
            <a:ext cx="3137694" cy="1077218"/>
          </a:xfrm>
          <a:prstGeom prst="rect">
            <a:avLst/>
          </a:prstGeom>
        </p:spPr>
        <p:txBody>
          <a:bodyPr wrap="square">
            <a:spAutoFit/>
          </a:bodyPr>
          <a:lstStyle/>
          <a:p>
            <a:pPr algn="ctr"/>
            <a:r>
              <a:rPr lang="en-US" dirty="0">
                <a:latin typeface="Trebuchet MS" panose="020B0603020202020204" pitchFamily="34" charset="0"/>
              </a:rPr>
              <a:t>Brandon Ray</a:t>
            </a:r>
          </a:p>
          <a:p>
            <a:pPr algn="ctr"/>
            <a:endParaRPr lang="en-US" sz="1100" dirty="0">
              <a:latin typeface="Trebuchet MS" panose="020B0603020202020204" pitchFamily="34" charset="0"/>
            </a:endParaRPr>
          </a:p>
          <a:p>
            <a:pPr algn="ctr"/>
            <a:r>
              <a:rPr lang="en-US" sz="1100" dirty="0">
                <a:latin typeface="Trebuchet MS" panose="020B0603020202020204" pitchFamily="34" charset="0"/>
              </a:rPr>
              <a:t>(843) 499-1928</a:t>
            </a:r>
          </a:p>
          <a:p>
            <a:pPr algn="ctr"/>
            <a:r>
              <a:rPr lang="en-US" sz="1100" dirty="0">
                <a:latin typeface="Trebuchet MS" panose="020B0603020202020204" pitchFamily="34" charset="0"/>
              </a:rPr>
              <a:t>brandon.ray@carolinaone.com</a:t>
            </a:r>
          </a:p>
          <a:p>
            <a:pPr algn="ctr"/>
            <a:r>
              <a:rPr lang="en-US" sz="1100" dirty="0">
                <a:latin typeface="Trebuchet MS" panose="020B0603020202020204" pitchFamily="34" charset="0"/>
              </a:rPr>
              <a:t>www.therightrayhome.com</a:t>
            </a:r>
          </a:p>
        </p:txBody>
      </p:sp>
      <p:grpSp>
        <p:nvGrpSpPr>
          <p:cNvPr id="23" name="Group 22"/>
          <p:cNvGrpSpPr/>
          <p:nvPr/>
        </p:nvGrpSpPr>
        <p:grpSpPr>
          <a:xfrm>
            <a:off x="115895" y="9087178"/>
            <a:ext cx="1139811" cy="865227"/>
            <a:chOff x="161012" y="8996026"/>
            <a:chExt cx="1139811" cy="865227"/>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408" y="8996026"/>
              <a:ext cx="665018" cy="457200"/>
            </a:xfrm>
            <a:prstGeom prst="rect">
              <a:avLst/>
            </a:prstGeom>
          </p:spPr>
        </p:pic>
        <p:sp>
          <p:nvSpPr>
            <p:cNvPr id="18" name="Rectangle 17"/>
            <p:cNvSpPr/>
            <p:nvPr/>
          </p:nvSpPr>
          <p:spPr>
            <a:xfrm>
              <a:off x="161012" y="9491921"/>
              <a:ext cx="1139811" cy="369332"/>
            </a:xfrm>
            <a:prstGeom prst="rect">
              <a:avLst/>
            </a:prstGeom>
          </p:spPr>
          <p:txBody>
            <a:bodyPr wrap="square">
              <a:spAutoFit/>
            </a:bodyPr>
            <a:lstStyle/>
            <a:p>
              <a:pPr algn="ctr"/>
              <a:r>
                <a:rPr lang="en-US" sz="600" dirty="0">
                  <a:latin typeface="Trebuchet MS" panose="020B0603020202020204" pitchFamily="34" charset="0"/>
                </a:rPr>
                <a:t>Carolina One Real Estate</a:t>
              </a:r>
            </a:p>
            <a:p>
              <a:pPr algn="ctr"/>
              <a:r>
                <a:rPr lang="en-US" sz="600" dirty="0">
                  <a:latin typeface="Trebuchet MS" panose="020B0603020202020204" pitchFamily="34" charset="0"/>
                </a:rPr>
                <a:t>900 N Main St</a:t>
              </a:r>
            </a:p>
            <a:p>
              <a:pPr algn="ctr"/>
              <a:r>
                <a:rPr lang="en-US" sz="600" dirty="0">
                  <a:latin typeface="Trebuchet MS" panose="020B0603020202020204" pitchFamily="34" charset="0"/>
                </a:rPr>
                <a:t>Summerville, SC 29483</a:t>
              </a:r>
            </a:p>
          </p:txBody>
        </p:sp>
      </p:grpSp>
      <p:sp>
        <p:nvSpPr>
          <p:cNvPr id="21" name="Rectangle 20"/>
          <p:cNvSpPr/>
          <p:nvPr/>
        </p:nvSpPr>
        <p:spPr>
          <a:xfrm>
            <a:off x="8429224" y="3067464"/>
            <a:ext cx="2539041" cy="1015663"/>
          </a:xfrm>
          <a:prstGeom prst="rect">
            <a:avLst/>
          </a:prstGeom>
          <a:noFill/>
          <a:effectLst/>
        </p:spPr>
        <p:txBody>
          <a:bodyPr wrap="square">
            <a:spAutoFit/>
          </a:bodyPr>
          <a:lstStyle/>
          <a:p>
            <a:r>
              <a:rPr lang="en-US" b="1" i="1" dirty="0">
                <a:ln w="3175">
                  <a:solidFill>
                    <a:schemeClr val="tx1"/>
                  </a:solidFill>
                </a:ln>
                <a:solidFill>
                  <a:schemeClr val="bg1"/>
                </a:solidFill>
                <a:effectLst>
                  <a:outerShdw blurRad="38100" dist="38100" dir="2700000" algn="tl">
                    <a:srgbClr val="000000">
                      <a:alpha val="43137"/>
                    </a:srgbClr>
                  </a:outerShdw>
                </a:effectLst>
                <a:latin typeface="Trajan Pro" pitchFamily="18" charset="0"/>
              </a:rPr>
              <a:t>Open House</a:t>
            </a:r>
          </a:p>
          <a:p>
            <a:r>
              <a:rPr lang="en-US" b="1" i="1" dirty="0">
                <a:ln w="3175">
                  <a:solidFill>
                    <a:schemeClr val="tx1"/>
                  </a:solidFill>
                </a:ln>
                <a:solidFill>
                  <a:schemeClr val="bg1"/>
                </a:solidFill>
                <a:effectLst>
                  <a:outerShdw blurRad="38100" dist="38100" dir="2700000" algn="tl">
                    <a:srgbClr val="000000">
                      <a:alpha val="43137"/>
                    </a:srgbClr>
                  </a:outerShdw>
                </a:effectLst>
                <a:latin typeface="Trajan Pro" pitchFamily="18" charset="0"/>
              </a:rPr>
              <a:t>Wednesday, 7/20</a:t>
            </a:r>
          </a:p>
          <a:p>
            <a:r>
              <a:rPr lang="en-US" b="1" i="1" dirty="0">
                <a:ln w="3175">
                  <a:solidFill>
                    <a:schemeClr val="tx1"/>
                  </a:solidFill>
                </a:ln>
                <a:solidFill>
                  <a:schemeClr val="bg1"/>
                </a:solidFill>
                <a:effectLst>
                  <a:outerShdw blurRad="38100" dist="38100" dir="2700000" algn="tl">
                    <a:srgbClr val="000000">
                      <a:alpha val="43137"/>
                    </a:srgbClr>
                  </a:outerShdw>
                </a:effectLst>
                <a:latin typeface="Trajan Pro" pitchFamily="18" charset="0"/>
              </a:rPr>
              <a:t>3-5PM</a:t>
            </a:r>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0" y="4991365"/>
            <a:ext cx="1371600" cy="914400"/>
          </a:xfrm>
          <a:prstGeom prst="rect">
            <a:avLst/>
          </a:prstGeom>
          <a:ln>
            <a:noFill/>
          </a:ln>
          <a:effectLst/>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0" y="0"/>
            <a:ext cx="1371600" cy="914400"/>
          </a:xfrm>
          <a:prstGeom prst="rect">
            <a:avLst/>
          </a:prstGeom>
          <a:ln>
            <a:noFill/>
          </a:ln>
          <a:effectLst/>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0" y="1996546"/>
            <a:ext cx="1371600" cy="914400"/>
          </a:xfrm>
          <a:prstGeom prst="rect">
            <a:avLst/>
          </a:prstGeom>
          <a:ln>
            <a:noFill/>
          </a:ln>
          <a:effectLst/>
        </p:spPr>
      </p:pic>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0" y="998273"/>
            <a:ext cx="1371600" cy="914400"/>
          </a:xfrm>
          <a:prstGeom prst="rect">
            <a:avLst/>
          </a:prstGeom>
          <a:ln>
            <a:noFill/>
          </a:ln>
          <a:effectLst/>
        </p:spPr>
      </p:pic>
      <p:sp>
        <p:nvSpPr>
          <p:cNvPr id="5" name="Rectangle 4"/>
          <p:cNvSpPr/>
          <p:nvPr/>
        </p:nvSpPr>
        <p:spPr>
          <a:xfrm>
            <a:off x="1457448" y="4400490"/>
            <a:ext cx="6772152" cy="400110"/>
          </a:xfrm>
          <a:prstGeom prst="rect">
            <a:avLst/>
          </a:prstGeom>
        </p:spPr>
        <p:txBody>
          <a:bodyPr wrap="square">
            <a:spAutoFit/>
          </a:bodyPr>
          <a:lstStyle/>
          <a:p>
            <a:pPr algn="ctr"/>
            <a:r>
              <a:rPr lang="en-US" b="1" i="1" dirty="0">
                <a:solidFill>
                  <a:schemeClr val="bg1"/>
                </a:solidFill>
                <a:effectLst>
                  <a:outerShdw blurRad="38100" dist="38100" dir="2700000" algn="tl">
                    <a:srgbClr val="000000">
                      <a:alpha val="43137"/>
                    </a:srgbClr>
                  </a:outerShdw>
                </a:effectLst>
                <a:latin typeface="Trajan Pro" panose="02020502050506020301" pitchFamily="18" charset="0"/>
              </a:rPr>
              <a:t>New Roof 2023! Motivated Seller!</a:t>
            </a:r>
            <a:endParaRPr lang="en-US" sz="1600" b="1" i="1" dirty="0">
              <a:solidFill>
                <a:schemeClr val="bg1"/>
              </a:solidFill>
              <a:effectLst>
                <a:outerShdw blurRad="38100" dist="38100" dir="2700000" algn="tl">
                  <a:srgbClr val="000000">
                    <a:alpha val="43137"/>
                  </a:srgbClr>
                </a:outerShdw>
              </a:effectLst>
              <a:latin typeface="Trajan Pro" panose="02020502050506020301" pitchFamily="18" charset="0"/>
            </a:endParaRPr>
          </a:p>
        </p:txBody>
      </p:sp>
      <p:pic>
        <p:nvPicPr>
          <p:cNvPr id="11" name="Picture 10"/>
          <p:cNvPicPr>
            <a:picLocks noChangeAspect="1"/>
          </p:cNvPicPr>
          <p:nvPr/>
        </p:nvPicPr>
        <p:blipFill rotWithShape="1">
          <a:blip r:embed="rId8" cstate="print">
            <a:extLst>
              <a:ext uri="{28A0092B-C50C-407E-A947-70E740481C1C}">
                <a14:useLocalDpi xmlns:a14="http://schemas.microsoft.com/office/drawing/2010/main" val="0"/>
              </a:ext>
            </a:extLst>
          </a:blip>
          <a:srcRect l="8069" r="14086"/>
          <a:stretch/>
        </p:blipFill>
        <p:spPr>
          <a:xfrm>
            <a:off x="6809509" y="9030587"/>
            <a:ext cx="1066800" cy="978408"/>
          </a:xfrm>
          <a:prstGeom prst="rect">
            <a:avLst/>
          </a:prstGeom>
        </p:spPr>
      </p:pic>
      <p:pic>
        <p:nvPicPr>
          <p:cNvPr id="27" name="Picture 26"/>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0" y="3993092"/>
            <a:ext cx="1371600" cy="914400"/>
          </a:xfrm>
          <a:prstGeom prst="rect">
            <a:avLst/>
          </a:prstGeom>
          <a:ln>
            <a:noFill/>
          </a:ln>
          <a:effectLst/>
        </p:spPr>
      </p:pic>
      <p:pic>
        <p:nvPicPr>
          <p:cNvPr id="30" name="Picture 29"/>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0" y="6987911"/>
            <a:ext cx="1371600" cy="914400"/>
          </a:xfrm>
          <a:prstGeom prst="rect">
            <a:avLst/>
          </a:prstGeom>
          <a:ln>
            <a:noFill/>
          </a:ln>
          <a:effectLst/>
        </p:spPr>
      </p:pic>
      <p:pic>
        <p:nvPicPr>
          <p:cNvPr id="32" name="Picture 31"/>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0" y="7986184"/>
            <a:ext cx="1371600" cy="914400"/>
          </a:xfrm>
          <a:prstGeom prst="rect">
            <a:avLst/>
          </a:prstGeom>
          <a:ln>
            <a:noFill/>
          </a:ln>
          <a:effectLst/>
        </p:spPr>
      </p:pic>
      <p:pic>
        <p:nvPicPr>
          <p:cNvPr id="20" name="Picture 19">
            <a:extLst>
              <a:ext uri="{FF2B5EF4-FFF2-40B4-BE49-F238E27FC236}">
                <a16:creationId xmlns:a16="http://schemas.microsoft.com/office/drawing/2014/main" id="{8655F83D-A36D-4128-BF05-2A4E47B52BC5}"/>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0" y="5989638"/>
            <a:ext cx="1371600" cy="914400"/>
          </a:xfrm>
          <a:prstGeom prst="rect">
            <a:avLst/>
          </a:prstGeom>
          <a:ln>
            <a:noFill/>
          </a:ln>
          <a:effectLst/>
        </p:spPr>
      </p:pic>
      <p:sp>
        <p:nvSpPr>
          <p:cNvPr id="3" name="Subtitle 2"/>
          <p:cNvSpPr>
            <a:spLocks noGrp="1"/>
          </p:cNvSpPr>
          <p:nvPr>
            <p:ph type="subTitle" idx="1"/>
          </p:nvPr>
        </p:nvSpPr>
        <p:spPr>
          <a:xfrm>
            <a:off x="1457447" y="5839935"/>
            <a:ext cx="6772154" cy="3060649"/>
          </a:xfrm>
        </p:spPr>
        <p:txBody>
          <a:bodyPr anchor="ctr">
            <a:noAutofit/>
          </a:bodyPr>
          <a:lstStyle/>
          <a:p>
            <a:r>
              <a:rPr lang="en-US" sz="1050" dirty="0">
                <a:latin typeface="Trebuchet MS" panose="020B0603020202020204" pitchFamily="34" charset="0"/>
              </a:rPr>
              <a:t>New Roof -2023! Welcome to this charming ranch-style house located in Summerville. This 1185 sq ft home features 3 bedrooms and 2 full bathrooms, with an attached 1 car garage. One of the standout features of this property is its central location, which provides easy access to various amenities in Summerville. Whether you're looking for shopping centers, restaurants, or recreational facilities, everything is just a short drive away. As you step into the home, you'll be greeted by a light, bright, and airy atmosphere, thanks to the tall ceilings in the open family room and dining area. The family room has a wonderful brick surround cozy fireplace, perfect for those chilly evenings. The spacious kitchen offers plenty of white cabinets for storage and ample counter space for food preparation. Whether you enjoy cooking delicious family meals or hosting dinner gatherings, this kitchen has you covered. The primary bedroom is generously proportioned and features tall ceilings, adding to the overall sense of space. The two bathrooms in the home both have tub shower combos, ensuring convenience for family members and guests alike. In addition, two more bedrooms offer space for family, guests staying over, or office space if needed. Outside, you'll find a back covered patio, perfect for enjoying outdoor meals or hosting barbecues. The backyard is fenced in offering a private and perfect space to enjoy outdoor activities or entertaining. The mature landscaping adds to the overall aesthetic appeal of the property.</a:t>
            </a:r>
          </a:p>
          <a:p>
            <a:r>
              <a:rPr lang="en-US" sz="1050" dirty="0">
                <a:latin typeface="Trebuchet MS" panose="020B0603020202020204" pitchFamily="34" charset="0"/>
              </a:rPr>
              <a:t>This charming ranch-style house offers a comfortable and convenient living experience in Summerville. With its spacious rooms, central location, and attractive features such as a fireplace and private backyard, this home is sure to impress. Don't miss out on the opportunity to make this house your new home.</a:t>
            </a:r>
          </a:p>
        </p:txBody>
      </p:sp>
      <p:pic>
        <p:nvPicPr>
          <p:cNvPr id="22" name="Picture 21">
            <a:extLst>
              <a:ext uri="{FF2B5EF4-FFF2-40B4-BE49-F238E27FC236}">
                <a16:creationId xmlns:a16="http://schemas.microsoft.com/office/drawing/2014/main" id="{E663D299-70E4-584F-6F7D-2BB15B6CD477}"/>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0" y="2994819"/>
            <a:ext cx="1371600" cy="914400"/>
          </a:xfrm>
          <a:prstGeom prst="rect">
            <a:avLst/>
          </a:prstGeom>
          <a:ln>
            <a:noFill/>
          </a:ln>
          <a:effectLst/>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274</TotalTime>
  <Words>391</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Book Antiqua</vt:lpstr>
      <vt:lpstr>Lucida Sans</vt:lpstr>
      <vt:lpstr>Trajan Pro</vt:lpstr>
      <vt:lpstr>Trebuchet MS</vt:lpstr>
      <vt:lpstr>Wingdings</vt:lpstr>
      <vt:lpstr>Wingdings 2</vt:lpstr>
      <vt:lpstr>Wingdings 3</vt:lpstr>
      <vt:lpstr>Apex</vt:lpstr>
      <vt:lpstr>105 Macfarren Lane Summerville Place | Summerville, SC 29485 MLS# 23021373 | $320,000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50</cp:revision>
  <dcterms:created xsi:type="dcterms:W3CDTF">2006-08-16T00:00:00Z</dcterms:created>
  <dcterms:modified xsi:type="dcterms:W3CDTF">2023-09-25T10:48:04Z</dcterms:modified>
</cp:coreProperties>
</file>