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69D"/>
    <a:srgbClr val="19479E"/>
    <a:srgbClr val="F5831F"/>
    <a:srgbClr val="1E326A"/>
    <a:srgbClr val="FF7575"/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29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5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2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0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8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9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6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7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2EAF3-99EF-42A4-8450-453F282A5E5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vimeo.com/1090842168?share=copy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jpg"/><Relationship Id="rId2" Type="http://schemas.openxmlformats.org/officeDocument/2006/relationships/hyperlink" Target="https://video214.com/play/0EmAxUh13ESMDbirU17y2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jpg"/><Relationship Id="rId5" Type="http://schemas.openxmlformats.org/officeDocument/2006/relationships/image" Target="../media/image2.png"/><Relationship Id="rId10" Type="http://schemas.openxmlformats.org/officeDocument/2006/relationships/image" Target="../media/image7.jpg"/><Relationship Id="rId4" Type="http://schemas.openxmlformats.org/officeDocument/2006/relationships/image" Target="../media/image1.png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229600" cy="608979"/>
          </a:xfrm>
        </p:spPr>
        <p:txBody>
          <a:bodyPr anchor="ctr">
            <a:noAutofit/>
          </a:bodyPr>
          <a:lstStyle/>
          <a:p>
            <a:r>
              <a:rPr lang="en-US" sz="2400" b="1" dirty="0">
                <a:solidFill>
                  <a:srgbClr val="1E326A"/>
                </a:solidFill>
                <a:latin typeface="Franklin Gothic ATF" panose="020B0503060602040204" pitchFamily="34" charset="0"/>
              </a:rPr>
              <a:t>New Listing and Open House</a:t>
            </a:r>
            <a:br>
              <a:rPr lang="en-US" sz="1800" b="1" dirty="0">
                <a:solidFill>
                  <a:srgbClr val="1E326A"/>
                </a:solidFill>
                <a:latin typeface="Franklin Gothic ATF" panose="020B0503060602040204" pitchFamily="34" charset="0"/>
              </a:rPr>
            </a:br>
            <a:r>
              <a:rPr lang="en-US" sz="1800" b="1" dirty="0">
                <a:solidFill>
                  <a:srgbClr val="1E326A"/>
                </a:solidFill>
                <a:latin typeface="Franklin Gothic ATF" panose="020B0503060602040204" pitchFamily="34" charset="0"/>
              </a:rPr>
              <a:t>Sellers are offering buyer agent compensation at 2.5%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172" y="6347790"/>
            <a:ext cx="7675256" cy="2471475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19469D"/>
                </a:solidFill>
                <a:latin typeface="Franklin Gothic ATF" panose="020B0503060602040204" pitchFamily="34" charset="0"/>
              </a:rPr>
              <a:t>Looking for a move-in ready home in one of Summerville’s most desirable communities? Welcome to 105 </a:t>
            </a:r>
            <a:r>
              <a:rPr lang="en-US" sz="1600" dirty="0" err="1">
                <a:solidFill>
                  <a:srgbClr val="19469D"/>
                </a:solidFill>
                <a:latin typeface="Franklin Gothic ATF" panose="020B0503060602040204" pitchFamily="34" charset="0"/>
              </a:rPr>
              <a:t>Oast</a:t>
            </a:r>
            <a:r>
              <a:rPr lang="en-US" sz="1600" dirty="0">
                <a:solidFill>
                  <a:srgbClr val="19469D"/>
                </a:solidFill>
                <a:latin typeface="Franklin Gothic ATF" panose="020B0503060602040204" pitchFamily="34" charset="0"/>
              </a:rPr>
              <a:t> Lane, located in the Heron’s Walk section of Summers Corner! This stylish 4-bedroom, 2.5-bath Sweetgrass Plan offers open-concept living, a huge backyard, and all the benefits of a nearly new build. You’ll love the convenient location near Hwy. 165 and Ashley Ridge High—and the lifestyle perks of a community with resort-style amenities, including South Carolina’s largest pool (now under construction).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600" dirty="0">
              <a:solidFill>
                <a:srgbClr val="1E326A"/>
              </a:solidFill>
              <a:latin typeface="Franklin Gothic ATF" panose="020B0503060602040204" pitchFamily="34" charset="0"/>
              <a:hlinkClick r:id="rId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1E326A"/>
                </a:solidFill>
                <a:latin typeface="Franklin Gothic ATF" panose="020B0503060602040204" pitchFamily="34" charset="0"/>
                <a:hlinkClick r:id="rId3"/>
              </a:rPr>
              <a:t>Video Tour</a:t>
            </a:r>
            <a:r>
              <a:rPr lang="en-US" sz="1600" dirty="0">
                <a:solidFill>
                  <a:srgbClr val="1E326A"/>
                </a:solidFill>
                <a:latin typeface="Franklin Gothic ATF" panose="020B0503060602040204" pitchFamily="34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2759" y="5089881"/>
            <a:ext cx="672408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n-NO" sz="2000" b="1" dirty="0">
                <a:solidFill>
                  <a:srgbClr val="F5831F"/>
                </a:solidFill>
                <a:latin typeface="Franklin Gothic ATF" panose="020B0503060602040204" pitchFamily="34" charset="0"/>
              </a:rPr>
              <a:t>105 Oast Lane | Summerville, SC</a:t>
            </a:r>
          </a:p>
          <a:p>
            <a:pPr algn="ctr"/>
            <a:r>
              <a:rPr lang="en-US" dirty="0">
                <a:solidFill>
                  <a:srgbClr val="F5831F"/>
                </a:solidFill>
                <a:latin typeface="Franklin Gothic ATF" panose="020B0503060602040204" pitchFamily="34" charset="0"/>
              </a:rPr>
              <a:t>2,027 SF |  4 BR | 2.5 BA</a:t>
            </a:r>
          </a:p>
          <a:p>
            <a:pPr algn="ctr"/>
            <a:r>
              <a:rPr lang="en-US" dirty="0">
                <a:solidFill>
                  <a:srgbClr val="F5831F"/>
                </a:solidFill>
                <a:latin typeface="Franklin Gothic ATF" panose="020B0503060602040204" pitchFamily="34" charset="0"/>
              </a:rPr>
              <a:t>Built in 2024</a:t>
            </a:r>
          </a:p>
          <a:p>
            <a:pPr algn="ctr"/>
            <a:r>
              <a:rPr lang="en-US" dirty="0">
                <a:solidFill>
                  <a:srgbClr val="F5831F"/>
                </a:solidFill>
                <a:latin typeface="Franklin Gothic ATF" panose="020B0503060602040204" pitchFamily="34" charset="0"/>
              </a:rPr>
              <a:t>Schedule your private tour today—this one won’t last long!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9B1B8F-DCEE-4128-BB88-7F5689692D63}"/>
              </a:ext>
            </a:extLst>
          </p:cNvPr>
          <p:cNvSpPr/>
          <p:nvPr/>
        </p:nvSpPr>
        <p:spPr>
          <a:xfrm>
            <a:off x="228600" y="8936245"/>
            <a:ext cx="777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Franklin Gothic ATF" panose="020B0503060602040204" pitchFamily="34" charset="0"/>
              </a:rPr>
              <a:t>Ellen O'Neil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Broker/Owner, ABR, e-PRO, CNE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Charleston Realtor of Distinction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843-300-8530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www.EllenONeilProperties.com</a:t>
            </a:r>
            <a:endParaRPr lang="en-US" dirty="0">
              <a:latin typeface="Franklin Gothic ATF" panose="020B050306060204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00855F7-5DD9-4E0A-A245-FD1159651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60" y="9170203"/>
            <a:ext cx="1352702" cy="640080"/>
          </a:xfrm>
          <a:prstGeom prst="rect">
            <a:avLst/>
          </a:prstGeom>
          <a:effectLst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6CF06C8-84EC-DAA5-7913-EE361CEB8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0438" y="9170203"/>
            <a:ext cx="1406527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A35077D-D136-00FE-DA97-DA4139A8F1AE}"/>
              </a:ext>
            </a:extLst>
          </p:cNvPr>
          <p:cNvGrpSpPr/>
          <p:nvPr/>
        </p:nvGrpSpPr>
        <p:grpSpPr>
          <a:xfrm>
            <a:off x="9826359" y="3537189"/>
            <a:ext cx="779433" cy="1108426"/>
            <a:chOff x="6704477" y="3470276"/>
            <a:chExt cx="779433" cy="110842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7454892-5DFC-CD4D-F677-6F96DD608AA6}"/>
                </a:ext>
              </a:extLst>
            </p:cNvPr>
            <p:cNvSpPr/>
            <p:nvPr/>
          </p:nvSpPr>
          <p:spPr>
            <a:xfrm>
              <a:off x="6704477" y="3470276"/>
              <a:ext cx="779433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i="1" dirty="0">
                  <a:latin typeface="Franklin Gothic ATF" panose="020B0503060602040204" pitchFamily="34" charset="0"/>
                </a:rPr>
                <a:t>Video Tour</a:t>
              </a:r>
            </a:p>
          </p:txBody>
        </p:sp>
        <p:pic>
          <p:nvPicPr>
            <p:cNvPr id="7" name="Picture 2" descr="QR Code Image">
              <a:extLst>
                <a:ext uri="{FF2B5EF4-FFF2-40B4-BE49-F238E27FC236}">
                  <a16:creationId xmlns:a16="http://schemas.microsoft.com/office/drawing/2014/main" id="{81FAB4B6-02CB-ADE0-494B-5BA4535436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0145" y="3810606"/>
              <a:ext cx="768096" cy="768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145662-CB6B-69E3-A212-130E9C70E7C2}"/>
              </a:ext>
            </a:extLst>
          </p:cNvPr>
          <p:cNvGrpSpPr/>
          <p:nvPr/>
        </p:nvGrpSpPr>
        <p:grpSpPr>
          <a:xfrm>
            <a:off x="8989483" y="3537189"/>
            <a:ext cx="772002" cy="1108426"/>
            <a:chOff x="763012" y="3470276"/>
            <a:chExt cx="772002" cy="110842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24BEC40-6AB2-6ACD-796A-D1BB692F85AA}"/>
                </a:ext>
              </a:extLst>
            </p:cNvPr>
            <p:cNvSpPr/>
            <p:nvPr/>
          </p:nvSpPr>
          <p:spPr>
            <a:xfrm>
              <a:off x="763012" y="3470276"/>
              <a:ext cx="772002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i="1" dirty="0">
                  <a:latin typeface="Franklin Gothic ATF" panose="020B0503060602040204" pitchFamily="34" charset="0"/>
                </a:rPr>
                <a:t>Virtual</a:t>
              </a:r>
              <a:br>
                <a:rPr lang="en-US" sz="1050" i="1" dirty="0">
                  <a:latin typeface="Franklin Gothic ATF" panose="020B0503060602040204" pitchFamily="34" charset="0"/>
                </a:rPr>
              </a:br>
              <a:r>
                <a:rPr lang="en-US" sz="1050" i="1" dirty="0">
                  <a:latin typeface="Franklin Gothic ATF" panose="020B0503060602040204" pitchFamily="34" charset="0"/>
                </a:rPr>
                <a:t>Tour</a:t>
              </a:r>
            </a:p>
          </p:txBody>
        </p:sp>
        <p:pic>
          <p:nvPicPr>
            <p:cNvPr id="8" name="Picture 2" descr="QR Code Image">
              <a:extLst>
                <a:ext uri="{FF2B5EF4-FFF2-40B4-BE49-F238E27FC236}">
                  <a16:creationId xmlns:a16="http://schemas.microsoft.com/office/drawing/2014/main" id="{779CC203-32E0-AA5C-F1EF-876E5BF52A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965" y="3810606"/>
              <a:ext cx="768096" cy="768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05E817-DB3C-ACFE-4952-179D2032D3B0}"/>
              </a:ext>
            </a:extLst>
          </p:cNvPr>
          <p:cNvGrpSpPr/>
          <p:nvPr/>
        </p:nvGrpSpPr>
        <p:grpSpPr>
          <a:xfrm>
            <a:off x="438035" y="635781"/>
            <a:ext cx="7353530" cy="4427298"/>
            <a:chOff x="365149" y="635781"/>
            <a:chExt cx="7353530" cy="442729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1989235" y="635781"/>
              <a:ext cx="5729444" cy="442729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60DD6E9-5D75-A07C-AF55-C762AEF18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5149" y="635781"/>
              <a:ext cx="1367913" cy="9094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C02EA93-2633-8A89-2067-7E043ABDC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5149" y="2991267"/>
              <a:ext cx="1367913" cy="89937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459AD2A-CCED-5CA8-C194-C70BAB313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5149" y="1819302"/>
              <a:ext cx="1367913" cy="89794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F3A2B00-65AA-5F7B-5A7F-8F116906C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5149" y="4164662"/>
              <a:ext cx="1367913" cy="898417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003059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1994</TotalTime>
  <Words>163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Franklin Gothic ATF</vt:lpstr>
      <vt:lpstr>Office Theme</vt:lpstr>
      <vt:lpstr>New Listing and Open House Sellers are offering buyer agent compensation at 2.5%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Peek…</dc:title>
  <dc:creator>A. Thomas Price</dc:creator>
  <cp:lastModifiedBy>A. Thomas Price</cp:lastModifiedBy>
  <cp:revision>120</cp:revision>
  <dcterms:created xsi:type="dcterms:W3CDTF">2016-07-16T19:46:25Z</dcterms:created>
  <dcterms:modified xsi:type="dcterms:W3CDTF">2025-06-05T14:16:57Z</dcterms:modified>
</cp:coreProperties>
</file>