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AA5F"/>
    <a:srgbClr val="0832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94"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5B91-30FE-6A20-6857-75B82536A90D}"/>
              </a:ext>
            </a:extLst>
          </p:cNvPr>
          <p:cNvSpPr>
            <a:spLocks noGrp="1"/>
          </p:cNvSpPr>
          <p:nvPr>
            <p:ph type="ctrTitle"/>
          </p:nvPr>
        </p:nvSpPr>
        <p:spPr>
          <a:xfrm>
            <a:off x="914400" y="1496484"/>
            <a:ext cx="5486400" cy="3183467"/>
          </a:xfrm>
        </p:spPr>
        <p:txBody>
          <a:bodyPr anchor="b"/>
          <a:lstStyle>
            <a:lvl1pPr algn="ctr">
              <a:defRPr sz="8000"/>
            </a:lvl1pPr>
          </a:lstStyle>
          <a:p>
            <a:r>
              <a:rPr lang="en-US"/>
              <a:t>Click to edit Master title style</a:t>
            </a:r>
          </a:p>
        </p:txBody>
      </p:sp>
      <p:sp>
        <p:nvSpPr>
          <p:cNvPr id="3" name="Subtitle 2">
            <a:extLst>
              <a:ext uri="{FF2B5EF4-FFF2-40B4-BE49-F238E27FC236}">
                <a16:creationId xmlns:a16="http://schemas.microsoft.com/office/drawing/2014/main" id="{50A57F13-92BD-F6C7-B814-28455290C6F6}"/>
              </a:ext>
            </a:extLst>
          </p:cNvPr>
          <p:cNvSpPr>
            <a:spLocks noGrp="1"/>
          </p:cNvSpPr>
          <p:nvPr>
            <p:ph type="subTitle" idx="1"/>
          </p:nvPr>
        </p:nvSpPr>
        <p:spPr>
          <a:xfrm>
            <a:off x="914400" y="4802717"/>
            <a:ext cx="54864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a:extLst>
              <a:ext uri="{FF2B5EF4-FFF2-40B4-BE49-F238E27FC236}">
                <a16:creationId xmlns:a16="http://schemas.microsoft.com/office/drawing/2014/main" id="{63F270A8-11BA-8B98-8EA5-952AD88F5936}"/>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5" name="Footer Placeholder 4">
            <a:extLst>
              <a:ext uri="{FF2B5EF4-FFF2-40B4-BE49-F238E27FC236}">
                <a16:creationId xmlns:a16="http://schemas.microsoft.com/office/drawing/2014/main" id="{8541461F-19AE-49DC-6F3C-38AE2222EB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C43ABA-665F-7F63-8A86-EA41560BB500}"/>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541213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33A51-7785-236A-9056-F8FC0D0BED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ACBF65-C9CE-2AC5-6BE6-EB56DCFFC4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07CF9-F3DD-6C84-0E63-17CB517E1240}"/>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5" name="Footer Placeholder 4">
            <a:extLst>
              <a:ext uri="{FF2B5EF4-FFF2-40B4-BE49-F238E27FC236}">
                <a16:creationId xmlns:a16="http://schemas.microsoft.com/office/drawing/2014/main" id="{AC265732-AC29-B7E8-1616-F85A9F3487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0C432-FA0D-356D-83B9-E164F49EDD1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310095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D587CB-0828-DB07-8102-37D8BE613107}"/>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FDE598-AF95-338D-2C0C-6DE563A67DDD}"/>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72430-0099-7EF1-E6CF-7ACB2EC7D23B}"/>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5" name="Footer Placeholder 4">
            <a:extLst>
              <a:ext uri="{FF2B5EF4-FFF2-40B4-BE49-F238E27FC236}">
                <a16:creationId xmlns:a16="http://schemas.microsoft.com/office/drawing/2014/main" id="{034101A6-7B61-B779-FA12-B6922FB21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28E1DF-C2DD-F30B-5E88-B2A800ACD35E}"/>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6697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EF905-71A0-C2F5-F547-15C1526BEB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C16F58-A730-0D76-9F4C-5A3406452D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D5A2CB-4792-C0C0-F60F-D8D91601386C}"/>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5" name="Footer Placeholder 4">
            <a:extLst>
              <a:ext uri="{FF2B5EF4-FFF2-40B4-BE49-F238E27FC236}">
                <a16:creationId xmlns:a16="http://schemas.microsoft.com/office/drawing/2014/main" id="{B94607B6-F2FA-D950-4138-61E427F9F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0AE236-7255-9813-3DA1-4925E448202A}"/>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4341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6A877-CCA1-BFE3-86AF-6866A01643C4}"/>
              </a:ext>
            </a:extLst>
          </p:cNvPr>
          <p:cNvSpPr>
            <a:spLocks noGrp="1"/>
          </p:cNvSpPr>
          <p:nvPr>
            <p:ph type="title"/>
          </p:nvPr>
        </p:nvSpPr>
        <p:spPr>
          <a:xfrm>
            <a:off x="499110" y="2279652"/>
            <a:ext cx="6309360" cy="3803649"/>
          </a:xfrm>
        </p:spPr>
        <p:txBody>
          <a:bodyPr anchor="b"/>
          <a:lstStyle>
            <a:lvl1pPr>
              <a:defRPr sz="8000"/>
            </a:lvl1pPr>
          </a:lstStyle>
          <a:p>
            <a:r>
              <a:rPr lang="en-US"/>
              <a:t>Click to edit Master title style</a:t>
            </a:r>
          </a:p>
        </p:txBody>
      </p:sp>
      <p:sp>
        <p:nvSpPr>
          <p:cNvPr id="3" name="Text Placeholder 2">
            <a:extLst>
              <a:ext uri="{FF2B5EF4-FFF2-40B4-BE49-F238E27FC236}">
                <a16:creationId xmlns:a16="http://schemas.microsoft.com/office/drawing/2014/main" id="{2CED4BA9-2D79-8204-EE11-2E8FAB8A2E72}"/>
              </a:ext>
            </a:extLst>
          </p:cNvPr>
          <p:cNvSpPr>
            <a:spLocks noGrp="1"/>
          </p:cNvSpPr>
          <p:nvPr>
            <p:ph type="body" idx="1"/>
          </p:nvPr>
        </p:nvSpPr>
        <p:spPr>
          <a:xfrm>
            <a:off x="499110" y="6119285"/>
            <a:ext cx="630936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2341B9-5B59-01E9-C24A-2652E0DD07A4}"/>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5" name="Footer Placeholder 4">
            <a:extLst>
              <a:ext uri="{FF2B5EF4-FFF2-40B4-BE49-F238E27FC236}">
                <a16:creationId xmlns:a16="http://schemas.microsoft.com/office/drawing/2014/main" id="{BEE6C6DD-5C94-35EF-C464-458364AA8F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31EA-A9CC-8DE8-C860-65B4DE3C998B}"/>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146497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DF8D7-4723-AF4C-BF7A-A7FD24B36B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6C7EA2-3EF0-CC82-E7E2-C88C687E80F2}"/>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89B001-D6C6-F63A-8837-751D0F9EB7D7}"/>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636D63-4DA0-8E19-2890-2E57FBC5C7BC}"/>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6" name="Footer Placeholder 5">
            <a:extLst>
              <a:ext uri="{FF2B5EF4-FFF2-40B4-BE49-F238E27FC236}">
                <a16:creationId xmlns:a16="http://schemas.microsoft.com/office/drawing/2014/main" id="{671C2A4B-AF59-357A-8B14-293F23E04E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0D25F7-92B1-C217-9C2F-2F8DE5CC2D7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93614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B0C43-4186-63C4-8441-FE5FDF7187EB}"/>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48E5CD-4EF9-4A0C-B728-CB06BAB8F359}"/>
              </a:ext>
            </a:extLst>
          </p:cNvPr>
          <p:cNvSpPr>
            <a:spLocks noGrp="1"/>
          </p:cNvSpPr>
          <p:nvPr>
            <p:ph type="body" idx="1"/>
          </p:nvPr>
        </p:nvSpPr>
        <p:spPr>
          <a:xfrm>
            <a:off x="503873" y="2241551"/>
            <a:ext cx="3094672"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a:extLst>
              <a:ext uri="{FF2B5EF4-FFF2-40B4-BE49-F238E27FC236}">
                <a16:creationId xmlns:a16="http://schemas.microsoft.com/office/drawing/2014/main" id="{C65ACEEF-2115-4C41-7BE4-58885611A1CC}"/>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DDF9B7-271D-38D5-38A1-7BA7869F0DF5}"/>
              </a:ext>
            </a:extLst>
          </p:cNvPr>
          <p:cNvSpPr>
            <a:spLocks noGrp="1"/>
          </p:cNvSpPr>
          <p:nvPr>
            <p:ph type="body" sz="quarter" idx="3"/>
          </p:nvPr>
        </p:nvSpPr>
        <p:spPr>
          <a:xfrm>
            <a:off x="3703320" y="2241551"/>
            <a:ext cx="3109913"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a:extLst>
              <a:ext uri="{FF2B5EF4-FFF2-40B4-BE49-F238E27FC236}">
                <a16:creationId xmlns:a16="http://schemas.microsoft.com/office/drawing/2014/main" id="{D82BDC9C-610C-91DB-2AA6-D89460B5D774}"/>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0F803-A900-987C-9089-B9C486ED6197}"/>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8" name="Footer Placeholder 7">
            <a:extLst>
              <a:ext uri="{FF2B5EF4-FFF2-40B4-BE49-F238E27FC236}">
                <a16:creationId xmlns:a16="http://schemas.microsoft.com/office/drawing/2014/main" id="{6086B942-F30E-91D3-B1EA-E8D569A7D0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C14BB8-6346-105F-DA0F-A04B783E03B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282159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4EAD8-AF98-C814-1F81-DC6FE6BD31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3701F0-D174-2549-CB3C-60B90BAFBFD5}"/>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4" name="Footer Placeholder 3">
            <a:extLst>
              <a:ext uri="{FF2B5EF4-FFF2-40B4-BE49-F238E27FC236}">
                <a16:creationId xmlns:a16="http://schemas.microsoft.com/office/drawing/2014/main" id="{A3759D31-B69D-7D56-3DF2-A0C9232BB6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123B2C-5366-9DBC-7B68-B0BC2D4F0C1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727563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D3367C-A43E-3AA2-3F66-365A97D7EDB2}"/>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3" name="Footer Placeholder 2">
            <a:extLst>
              <a:ext uri="{FF2B5EF4-FFF2-40B4-BE49-F238E27FC236}">
                <a16:creationId xmlns:a16="http://schemas.microsoft.com/office/drawing/2014/main" id="{C821F93D-DA59-5D95-5AF6-1A9934E55E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147D05-D97D-FC0E-2D0C-B01AFF215D8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7174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A8E1-27C0-ACD6-8570-06CA646DD2EA}"/>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Content Placeholder 2">
            <a:extLst>
              <a:ext uri="{FF2B5EF4-FFF2-40B4-BE49-F238E27FC236}">
                <a16:creationId xmlns:a16="http://schemas.microsoft.com/office/drawing/2014/main" id="{DF07E56A-8CF7-1E35-CFB0-E11F00F22B42}"/>
              </a:ext>
            </a:extLst>
          </p:cNvPr>
          <p:cNvSpPr>
            <a:spLocks noGrp="1"/>
          </p:cNvSpPr>
          <p:nvPr>
            <p:ph idx="1"/>
          </p:nvPr>
        </p:nvSpPr>
        <p:spPr>
          <a:xfrm>
            <a:off x="3109913" y="1316567"/>
            <a:ext cx="370332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E1DB9-8784-B97E-95AB-ED244044001F}"/>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C88C9D50-3150-C8C6-BEA9-D95E93C66437}"/>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6" name="Footer Placeholder 5">
            <a:extLst>
              <a:ext uri="{FF2B5EF4-FFF2-40B4-BE49-F238E27FC236}">
                <a16:creationId xmlns:a16="http://schemas.microsoft.com/office/drawing/2014/main" id="{7D0F8E12-BA79-77B0-EC5F-E8851BD612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E9C7EA-21BC-E260-43B2-F825213761C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18659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9F0B8-AA31-4EC7-A3E3-85032A2205E5}"/>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Picture Placeholder 2">
            <a:extLst>
              <a:ext uri="{FF2B5EF4-FFF2-40B4-BE49-F238E27FC236}">
                <a16:creationId xmlns:a16="http://schemas.microsoft.com/office/drawing/2014/main" id="{60FE87F6-D021-E1DA-5E7B-EF000607B619}"/>
              </a:ext>
            </a:extLst>
          </p:cNvPr>
          <p:cNvSpPr>
            <a:spLocks noGrp="1"/>
          </p:cNvSpPr>
          <p:nvPr>
            <p:ph type="pic" idx="1"/>
          </p:nvPr>
        </p:nvSpPr>
        <p:spPr>
          <a:xfrm>
            <a:off x="3109913" y="1316567"/>
            <a:ext cx="3703320" cy="64981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a:extLst>
              <a:ext uri="{FF2B5EF4-FFF2-40B4-BE49-F238E27FC236}">
                <a16:creationId xmlns:a16="http://schemas.microsoft.com/office/drawing/2014/main" id="{CEB7B9E2-70A4-8852-215D-6F57546680FE}"/>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8F2D2450-DDEB-EF22-1242-034DF9283B32}"/>
              </a:ext>
            </a:extLst>
          </p:cNvPr>
          <p:cNvSpPr>
            <a:spLocks noGrp="1"/>
          </p:cNvSpPr>
          <p:nvPr>
            <p:ph type="dt" sz="half" idx="10"/>
          </p:nvPr>
        </p:nvSpPr>
        <p:spPr/>
        <p:txBody>
          <a:bodyPr/>
          <a:lstStyle/>
          <a:p>
            <a:fld id="{8EB417AA-6964-4E9B-8690-4286F65E5FB7}" type="datetimeFigureOut">
              <a:rPr lang="en-US" smtClean="0"/>
              <a:t>10/26/2024</a:t>
            </a:fld>
            <a:endParaRPr lang="en-US"/>
          </a:p>
        </p:txBody>
      </p:sp>
      <p:sp>
        <p:nvSpPr>
          <p:cNvPr id="6" name="Footer Placeholder 5">
            <a:extLst>
              <a:ext uri="{FF2B5EF4-FFF2-40B4-BE49-F238E27FC236}">
                <a16:creationId xmlns:a16="http://schemas.microsoft.com/office/drawing/2014/main" id="{20F508C6-5C39-D410-CA7B-BA6D340132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808C20-4C70-45F0-AC73-B54F95BA020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88752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BD624-3343-1009-38ED-0E17114E5406}"/>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85F22C-DCC3-AE9F-B81E-38F7034861AC}"/>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E9FCB5-4868-2D00-A49D-307A44970EA5}"/>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8EB417AA-6964-4E9B-8690-4286F65E5FB7}" type="datetimeFigureOut">
              <a:rPr lang="en-US" smtClean="0"/>
              <a:t>10/26/2024</a:t>
            </a:fld>
            <a:endParaRPr lang="en-US"/>
          </a:p>
        </p:txBody>
      </p:sp>
      <p:sp>
        <p:nvSpPr>
          <p:cNvPr id="5" name="Footer Placeholder 4">
            <a:extLst>
              <a:ext uri="{FF2B5EF4-FFF2-40B4-BE49-F238E27FC236}">
                <a16:creationId xmlns:a16="http://schemas.microsoft.com/office/drawing/2014/main" id="{B44BD2F2-F4D8-9296-B821-0043E1DE5E21}"/>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0E55A7-286D-065B-5CEF-8A5E8160E55A}"/>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571DDECB-0C7F-4F1E-A5A9-FCCF45559699}" type="slidenum">
              <a:rPr lang="en-US" smtClean="0"/>
              <a:t>‹#›</a:t>
            </a:fld>
            <a:endParaRPr lang="en-US"/>
          </a:p>
        </p:txBody>
      </p:sp>
    </p:spTree>
    <p:extLst>
      <p:ext uri="{BB962C8B-B14F-4D97-AF65-F5344CB8AC3E}">
        <p14:creationId xmlns:p14="http://schemas.microsoft.com/office/powerpoint/2010/main" val="1323247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png"/><Relationship Id="rId3" Type="http://schemas.openxmlformats.org/officeDocument/2006/relationships/image" Target="../media/image2.jpg"/><Relationship Id="rId7" Type="http://schemas.openxmlformats.org/officeDocument/2006/relationships/image" Target="../media/image5.jpg"/><Relationship Id="rId12" Type="http://schemas.openxmlformats.org/officeDocument/2006/relationships/image" Target="../media/image10.svg"/><Relationship Id="rId2" Type="http://schemas.openxmlformats.org/officeDocument/2006/relationships/image" Target="../media/image1.jpg"/><Relationship Id="rId16" Type="http://schemas.openxmlformats.org/officeDocument/2006/relationships/image" Target="../media/image14.sv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hyperlink" Target="https://player.vimeo.com/video/994610330?h=72715ddc2c&amp;badge=0&amp;autopause=0&amp;player_id=0&amp;app_id=58479" TargetMode="External"/><Relationship Id="rId15" Type="http://schemas.openxmlformats.org/officeDocument/2006/relationships/image" Target="../media/image13.png"/><Relationship Id="rId10" Type="http://schemas.openxmlformats.org/officeDocument/2006/relationships/image" Target="../media/image8.svg"/><Relationship Id="rId4" Type="http://schemas.openxmlformats.org/officeDocument/2006/relationships/image" Target="../media/image3.jpg"/><Relationship Id="rId9" Type="http://schemas.openxmlformats.org/officeDocument/2006/relationships/image" Target="../media/image7.png"/><Relationship Id="rId14" Type="http://schemas.openxmlformats.org/officeDocument/2006/relationships/image" Target="../media/image12.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95A1446C-5246-385C-EFE1-915BF3926DA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268224"/>
            <a:ext cx="7315200" cy="4871725"/>
          </a:xfrm>
          <a:prstGeom prst="rect">
            <a:avLst/>
          </a:prstGeom>
        </p:spPr>
      </p:pic>
      <p:sp>
        <p:nvSpPr>
          <p:cNvPr id="2" name="Title 1">
            <a:extLst>
              <a:ext uri="{FF2B5EF4-FFF2-40B4-BE49-F238E27FC236}">
                <a16:creationId xmlns:a16="http://schemas.microsoft.com/office/drawing/2014/main" id="{B3C44945-A9CC-DFF0-C1C9-2BB7276DBFAC}"/>
              </a:ext>
            </a:extLst>
          </p:cNvPr>
          <p:cNvSpPr>
            <a:spLocks noGrp="1"/>
          </p:cNvSpPr>
          <p:nvPr>
            <p:ph type="ctrTitle"/>
          </p:nvPr>
        </p:nvSpPr>
        <p:spPr>
          <a:xfrm>
            <a:off x="160021" y="45395"/>
            <a:ext cx="6995159" cy="394192"/>
          </a:xfrm>
          <a:noFill/>
          <a:ln>
            <a:noFill/>
          </a:ln>
        </p:spPr>
        <p:txBody>
          <a:bodyPr anchor="ctr">
            <a:noAutofit/>
          </a:bodyPr>
          <a:lstStyle/>
          <a:p>
            <a:r>
              <a:rPr lang="en-US" sz="2800" b="1" dirty="0">
                <a:ln w="3175">
                  <a:solidFill>
                    <a:schemeClr val="tx1"/>
                  </a:solidFill>
                </a:ln>
                <a:solidFill>
                  <a:srgbClr val="C7AA5F"/>
                </a:solidFill>
                <a:latin typeface="Trajan Pro" panose="02020502050506020301" pitchFamily="18" charset="0"/>
              </a:rPr>
              <a:t>Perfect starter Home</a:t>
            </a:r>
          </a:p>
        </p:txBody>
      </p:sp>
      <p:pic>
        <p:nvPicPr>
          <p:cNvPr id="6" name="Picture 5">
            <a:extLst>
              <a:ext uri="{FF2B5EF4-FFF2-40B4-BE49-F238E27FC236}">
                <a16:creationId xmlns:a16="http://schemas.microsoft.com/office/drawing/2014/main" id="{A020B926-867B-7CBB-673C-3084168EA41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0" y="4369979"/>
            <a:ext cx="1828800" cy="1219200"/>
          </a:xfrm>
          <a:prstGeom prst="rect">
            <a:avLst/>
          </a:prstGeom>
          <a:ln>
            <a:solidFill>
              <a:schemeClr val="tx1"/>
            </a:solidFill>
          </a:ln>
        </p:spPr>
      </p:pic>
      <p:pic>
        <p:nvPicPr>
          <p:cNvPr id="10" name="Picture 9">
            <a:extLst>
              <a:ext uri="{FF2B5EF4-FFF2-40B4-BE49-F238E27FC236}">
                <a16:creationId xmlns:a16="http://schemas.microsoft.com/office/drawing/2014/main" id="{C1BAA087-D5FC-08C9-143C-81428C7F5EE4}"/>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828801" y="4369979"/>
            <a:ext cx="1828798" cy="1219199"/>
          </a:xfrm>
          <a:prstGeom prst="rect">
            <a:avLst/>
          </a:prstGeom>
          <a:ln>
            <a:solidFill>
              <a:schemeClr val="tx1"/>
            </a:solidFill>
          </a:ln>
        </p:spPr>
      </p:pic>
      <p:sp>
        <p:nvSpPr>
          <p:cNvPr id="42" name="TextBox 41">
            <a:extLst>
              <a:ext uri="{FF2B5EF4-FFF2-40B4-BE49-F238E27FC236}">
                <a16:creationId xmlns:a16="http://schemas.microsoft.com/office/drawing/2014/main" id="{0961B75F-0215-7D19-DFEE-6BDF08056B9C}"/>
              </a:ext>
            </a:extLst>
          </p:cNvPr>
          <p:cNvSpPr txBox="1"/>
          <p:nvPr/>
        </p:nvSpPr>
        <p:spPr>
          <a:xfrm>
            <a:off x="158144" y="8350160"/>
            <a:ext cx="2181695" cy="646331"/>
          </a:xfrm>
          <a:prstGeom prst="rect">
            <a:avLst/>
          </a:prstGeom>
          <a:noFill/>
        </p:spPr>
        <p:txBody>
          <a:bodyPr wrap="square" rtlCol="0">
            <a:spAutoFit/>
          </a:bodyPr>
          <a:lstStyle/>
          <a:p>
            <a:r>
              <a:rPr lang="en-US" sz="160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Kerry Roberts</a:t>
            </a:r>
            <a:br>
              <a:rPr lang="en-US" sz="1600" dirty="0">
                <a:solidFill>
                  <a:srgbClr val="C7AA5F"/>
                </a:solidFill>
                <a:latin typeface="Avenir Next LT Pro" panose="020B0504020202020204" pitchFamily="34" charset="0"/>
                <a:ea typeface="Ebrima" panose="02000000000000000000" pitchFamily="2" charset="0"/>
                <a:cs typeface="Ebrima" panose="02000000000000000000" pitchFamily="2" charset="0"/>
              </a:rPr>
            </a:br>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843-304-5689</a:t>
            </a:r>
          </a:p>
          <a:p>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kerrysellscharleston@gmail.com</a:t>
            </a:r>
            <a:endParaRPr lang="en-US" sz="1000" dirty="0">
              <a:solidFill>
                <a:srgbClr val="C7AA5F"/>
              </a:solidFill>
              <a:latin typeface="Avenir Next LT Pro" panose="020B0504020202020204" pitchFamily="34" charset="0"/>
              <a:ea typeface="Ebrima" panose="02000000000000000000" pitchFamily="2" charset="0"/>
              <a:cs typeface="Ebrima" panose="02000000000000000000" pitchFamily="2" charset="0"/>
            </a:endParaRPr>
          </a:p>
        </p:txBody>
      </p:sp>
      <p:sp>
        <p:nvSpPr>
          <p:cNvPr id="4" name="Rectangle 3">
            <a:extLst>
              <a:ext uri="{FF2B5EF4-FFF2-40B4-BE49-F238E27FC236}">
                <a16:creationId xmlns:a16="http://schemas.microsoft.com/office/drawing/2014/main" id="{A54FB912-2516-3BF6-30BB-49954A19454B}"/>
              </a:ext>
            </a:extLst>
          </p:cNvPr>
          <p:cNvSpPr/>
          <p:nvPr/>
        </p:nvSpPr>
        <p:spPr>
          <a:xfrm>
            <a:off x="160020" y="6305638"/>
            <a:ext cx="6995160" cy="1858049"/>
          </a:xfrm>
          <a:prstGeom prst="rect">
            <a:avLst/>
          </a:prstGeom>
          <a:solidFill>
            <a:schemeClr val="tx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30B6364-BBA5-DD85-ACE9-4C6DA6EE40DC}"/>
              </a:ext>
            </a:extLst>
          </p:cNvPr>
          <p:cNvSpPr txBox="1"/>
          <p:nvPr/>
        </p:nvSpPr>
        <p:spPr>
          <a:xfrm>
            <a:off x="284474" y="6342110"/>
            <a:ext cx="6746252" cy="1785104"/>
          </a:xfrm>
          <a:prstGeom prst="rect">
            <a:avLst/>
          </a:prstGeom>
          <a:noFill/>
        </p:spPr>
        <p:txBody>
          <a:bodyPr wrap="square" rtlCol="0">
            <a:spAutoFit/>
          </a:bodyPr>
          <a:lstStyle/>
          <a:p>
            <a:pPr algn="ctr"/>
            <a:r>
              <a:rPr lang="en-US" sz="1100" dirty="0">
                <a:solidFill>
                  <a:srgbClr val="C7AA5F"/>
                </a:solidFill>
                <a:latin typeface="Avenir Next LT Pro" panose="020B0504020202020204" pitchFamily="34" charset="0"/>
                <a:ea typeface="Ebrima" panose="02000000000000000000" pitchFamily="2" charset="0"/>
                <a:cs typeface="Ebrima" panose="02000000000000000000" pitchFamily="2" charset="0"/>
              </a:rPr>
              <a:t>Welcome to 105 Whetstone St. located in the quaint town of Moncks Corner, affectionately known as ''The Low Country's Hometown.'' This 2 year old home is 1100 square feet, with 2 bedrooms, 2 full bathrooms and an open concept living space. Set on a large lot, with 2 adorable porches you'll have plenty of room for outdoor activities, gardening, or creating your own outdoor oasis while enjoying the freedom of no HOA. Just minutes to exploring the charming old Main Street filled with unique shops, local boutiques, and delightful cafes. In under 10 minutes you can be at Lake Moultrie where you can enjoy hunting, fishing, hiking, kayaking and so much more. Experience the relaxed low country way of life and the rich history of Moncks Corner.</a:t>
            </a:r>
          </a:p>
          <a:p>
            <a:pPr algn="ctr"/>
            <a:endParaRPr lang="en-US" sz="1100" dirty="0">
              <a:solidFill>
                <a:srgbClr val="C7AA5F"/>
              </a:solidFill>
              <a:latin typeface="Avenir Next LT Pro" panose="020B0504020202020204" pitchFamily="34" charset="0"/>
              <a:ea typeface="Ebrima" panose="02000000000000000000" pitchFamily="2" charset="0"/>
              <a:cs typeface="Ebrima" panose="02000000000000000000" pitchFamily="2" charset="0"/>
            </a:endParaRPr>
          </a:p>
          <a:p>
            <a:pPr algn="ctr"/>
            <a:r>
              <a:rPr lang="en-US" sz="1100" dirty="0">
                <a:solidFill>
                  <a:srgbClr val="C7AA5F"/>
                </a:solidFill>
                <a:latin typeface="Avenir Next LT Pro" panose="020B0504020202020204" pitchFamily="34" charset="0"/>
                <a:ea typeface="Ebrima" panose="02000000000000000000" pitchFamily="2" charset="0"/>
                <a:cs typeface="Ebrima" panose="02000000000000000000" pitchFamily="2" charset="0"/>
                <a:hlinkClick r:id="rId5"/>
              </a:rPr>
              <a:t>VIDEO TOUR</a:t>
            </a:r>
            <a:endParaRPr lang="en-US" sz="1100" dirty="0">
              <a:solidFill>
                <a:srgbClr val="C7AA5F"/>
              </a:solidFill>
              <a:latin typeface="Avenir Next LT Pro" panose="020B0504020202020204" pitchFamily="34" charset="0"/>
              <a:ea typeface="Ebrima" panose="02000000000000000000" pitchFamily="2" charset="0"/>
              <a:cs typeface="Ebrima" panose="02000000000000000000" pitchFamily="2" charset="0"/>
            </a:endParaRPr>
          </a:p>
        </p:txBody>
      </p:sp>
      <p:sp>
        <p:nvSpPr>
          <p:cNvPr id="21" name="TextBox 20">
            <a:extLst>
              <a:ext uri="{FF2B5EF4-FFF2-40B4-BE49-F238E27FC236}">
                <a16:creationId xmlns:a16="http://schemas.microsoft.com/office/drawing/2014/main" id="{F813D680-6ECD-005C-3077-9E6D2DED5F90}"/>
              </a:ext>
            </a:extLst>
          </p:cNvPr>
          <p:cNvSpPr txBox="1"/>
          <p:nvPr/>
        </p:nvSpPr>
        <p:spPr>
          <a:xfrm>
            <a:off x="4811949" y="8373243"/>
            <a:ext cx="2335796" cy="600164"/>
          </a:xfrm>
          <a:prstGeom prst="rect">
            <a:avLst/>
          </a:prstGeom>
          <a:noFill/>
        </p:spPr>
        <p:txBody>
          <a:bodyPr wrap="square" rtlCol="0">
            <a:spAutoFit/>
          </a:bodyPr>
          <a:lstStyle/>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Realty ONE Group Coastal</a:t>
            </a:r>
          </a:p>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1510 Trolley Rd</a:t>
            </a:r>
          </a:p>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Summerville, SC 29485</a:t>
            </a:r>
            <a:endParaRPr lang="en-US" sz="1100" dirty="0">
              <a:solidFill>
                <a:srgbClr val="C7AA5F"/>
              </a:solidFill>
              <a:latin typeface="Avenir Next LT Pro" panose="020B0504020202020204" pitchFamily="34" charset="0"/>
              <a:ea typeface="Ebrima" panose="02000000000000000000" pitchFamily="2" charset="0"/>
              <a:cs typeface="Aharoni" panose="02010803020104030203" pitchFamily="2" charset="-79"/>
            </a:endParaRPr>
          </a:p>
        </p:txBody>
      </p:sp>
      <p:pic>
        <p:nvPicPr>
          <p:cNvPr id="24" name="Picture 23">
            <a:extLst>
              <a:ext uri="{FF2B5EF4-FFF2-40B4-BE49-F238E27FC236}">
                <a16:creationId xmlns:a16="http://schemas.microsoft.com/office/drawing/2014/main" id="{A25A9857-E104-996A-7274-ADA92DF79A9C}"/>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638517" y="8350085"/>
            <a:ext cx="2038166" cy="646481"/>
          </a:xfrm>
          <a:prstGeom prst="rect">
            <a:avLst/>
          </a:prstGeom>
        </p:spPr>
      </p:pic>
      <p:sp>
        <p:nvSpPr>
          <p:cNvPr id="22" name="TextBox 21">
            <a:extLst>
              <a:ext uri="{FF2B5EF4-FFF2-40B4-BE49-F238E27FC236}">
                <a16:creationId xmlns:a16="http://schemas.microsoft.com/office/drawing/2014/main" id="{943C5723-1E51-E3E7-4483-39E2455CD01B}"/>
              </a:ext>
            </a:extLst>
          </p:cNvPr>
          <p:cNvSpPr txBox="1"/>
          <p:nvPr/>
        </p:nvSpPr>
        <p:spPr>
          <a:xfrm>
            <a:off x="153846" y="5660109"/>
            <a:ext cx="7007509" cy="584775"/>
          </a:xfrm>
          <a:prstGeom prst="rect">
            <a:avLst/>
          </a:prstGeom>
          <a:noFill/>
        </p:spPr>
        <p:txBody>
          <a:bodyPr wrap="square" rtlCol="0">
            <a:spAutoFit/>
          </a:bodyPr>
          <a:lstStyle/>
          <a:p>
            <a:pPr algn="ctr"/>
            <a:r>
              <a:rPr lang="en-US" b="1" dirty="0">
                <a:ln w="3175">
                  <a:solidFill>
                    <a:sysClr val="windowText" lastClr="000000"/>
                  </a:solidFill>
                </a:ln>
                <a:solidFill>
                  <a:schemeClr val="bg1"/>
                </a:solidFill>
                <a:latin typeface="Avenir Next LT Pro" panose="020B0504020202020204" pitchFamily="34" charset="0"/>
              </a:rPr>
              <a:t>105 Whetstone</a:t>
            </a:r>
          </a:p>
          <a:p>
            <a:pPr algn="ctr"/>
            <a:r>
              <a:rPr lang="en-US" sz="1400" b="1" dirty="0">
                <a:ln w="3175">
                  <a:solidFill>
                    <a:sysClr val="windowText" lastClr="000000"/>
                  </a:solidFill>
                </a:ln>
                <a:solidFill>
                  <a:schemeClr val="bg1"/>
                </a:solidFill>
                <a:latin typeface="Avenir Next LT Pro" panose="020B0504020202020204" pitchFamily="34" charset="0"/>
              </a:rPr>
              <a:t>Mitten Park &amp; Terrace | Moncks Corner, SC 29461 | MLS# 24020116 | $280,000</a:t>
            </a:r>
          </a:p>
        </p:txBody>
      </p:sp>
      <p:pic>
        <p:nvPicPr>
          <p:cNvPr id="11" name="Picture 10">
            <a:extLst>
              <a:ext uri="{FF2B5EF4-FFF2-40B4-BE49-F238E27FC236}">
                <a16:creationId xmlns:a16="http://schemas.microsoft.com/office/drawing/2014/main" id="{787C0585-B189-6C59-B260-7650F2D836B1}"/>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3657600" y="4369979"/>
            <a:ext cx="1828800" cy="1219200"/>
          </a:xfrm>
          <a:prstGeom prst="rect">
            <a:avLst/>
          </a:prstGeom>
          <a:ln>
            <a:solidFill>
              <a:schemeClr val="tx1"/>
            </a:solidFill>
          </a:ln>
        </p:spPr>
      </p:pic>
      <p:pic>
        <p:nvPicPr>
          <p:cNvPr id="12" name="Picture 11">
            <a:extLst>
              <a:ext uri="{FF2B5EF4-FFF2-40B4-BE49-F238E27FC236}">
                <a16:creationId xmlns:a16="http://schemas.microsoft.com/office/drawing/2014/main" id="{B2D163DD-8168-02E7-4EBD-556B9ECA6DB7}"/>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5486400" y="4369979"/>
            <a:ext cx="1828800" cy="1219200"/>
          </a:xfrm>
          <a:prstGeom prst="rect">
            <a:avLst/>
          </a:prstGeom>
          <a:ln>
            <a:solidFill>
              <a:schemeClr val="tx1"/>
            </a:solidFill>
          </a:ln>
        </p:spPr>
      </p:pic>
      <p:pic>
        <p:nvPicPr>
          <p:cNvPr id="16" name="Graphic 15" descr="Arrow: Counter-clockwise curve outline">
            <a:extLst>
              <a:ext uri="{FF2B5EF4-FFF2-40B4-BE49-F238E27FC236}">
                <a16:creationId xmlns:a16="http://schemas.microsoft.com/office/drawing/2014/main" id="{AF0D9178-BE4D-CDE5-5254-1E1CB001C57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rot="8562688">
            <a:off x="8570068" y="1365115"/>
            <a:ext cx="914400" cy="914400"/>
          </a:xfrm>
          <a:prstGeom prst="rect">
            <a:avLst/>
          </a:prstGeom>
        </p:spPr>
      </p:pic>
      <p:pic>
        <p:nvPicPr>
          <p:cNvPr id="18" name="Graphic 17" descr="Arrow: Clockwise curve with solid fill">
            <a:extLst>
              <a:ext uri="{FF2B5EF4-FFF2-40B4-BE49-F238E27FC236}">
                <a16:creationId xmlns:a16="http://schemas.microsoft.com/office/drawing/2014/main" id="{B1517684-F0EA-E171-E7A9-F104E59C65B8}"/>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rot="7842848">
            <a:off x="1273349" y="2333813"/>
            <a:ext cx="914400" cy="1366604"/>
          </a:xfrm>
          <a:prstGeom prst="rect">
            <a:avLst/>
          </a:prstGeom>
          <a:effectLst>
            <a:outerShdw blurRad="76200" dist="63500" sx="102000" sy="102000" algn="ctr" rotWithShape="0">
              <a:prstClr val="black">
                <a:alpha val="82000"/>
              </a:prstClr>
            </a:outerShdw>
          </a:effectLst>
        </p:spPr>
      </p:pic>
      <p:pic>
        <p:nvPicPr>
          <p:cNvPr id="20" name="Graphic 19" descr="Arrow: Rotate left outline">
            <a:extLst>
              <a:ext uri="{FF2B5EF4-FFF2-40B4-BE49-F238E27FC236}">
                <a16:creationId xmlns:a16="http://schemas.microsoft.com/office/drawing/2014/main" id="{0DB5DAE9-1C6D-25BC-69E2-F1D4FFADC701}"/>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8229600" y="543192"/>
            <a:ext cx="914400" cy="914400"/>
          </a:xfrm>
          <a:prstGeom prst="rect">
            <a:avLst/>
          </a:prstGeom>
        </p:spPr>
      </p:pic>
      <p:pic>
        <p:nvPicPr>
          <p:cNvPr id="25" name="Graphic 24" descr="Arrow: Rotate right with solid fill">
            <a:extLst>
              <a:ext uri="{FF2B5EF4-FFF2-40B4-BE49-F238E27FC236}">
                <a16:creationId xmlns:a16="http://schemas.microsoft.com/office/drawing/2014/main" id="{4A423E6B-7C0F-27AE-CA81-B9C320CDE925}"/>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8686800" y="4169208"/>
            <a:ext cx="914400" cy="914400"/>
          </a:xfrm>
          <a:prstGeom prst="rect">
            <a:avLst/>
          </a:prstGeom>
        </p:spPr>
      </p:pic>
    </p:spTree>
    <p:extLst>
      <p:ext uri="{BB962C8B-B14F-4D97-AF65-F5344CB8AC3E}">
        <p14:creationId xmlns:p14="http://schemas.microsoft.com/office/powerpoint/2010/main" val="2634440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409</TotalTime>
  <Words>190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Calibri Light</vt:lpstr>
      <vt:lpstr>Trajan Pro</vt:lpstr>
      <vt:lpstr>Office Theme</vt:lpstr>
      <vt:lpstr>Perfect starter Home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Agents &amp; Buyers Welcome!</dc:title>
  <dc:creator>A. Thomas Price</dc:creator>
  <cp:lastModifiedBy>A. Thomas Price</cp:lastModifiedBy>
  <cp:revision>36</cp:revision>
  <dcterms:created xsi:type="dcterms:W3CDTF">2022-10-19T11:58:47Z</dcterms:created>
  <dcterms:modified xsi:type="dcterms:W3CDTF">2024-10-26T18:22:45Z</dcterms:modified>
</cp:coreProperties>
</file>