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41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2AA4-6D32-4984-B720-E6E7177EE6D6}"/>
              </a:ext>
            </a:extLst>
          </p:cNvPr>
          <p:cNvSpPr>
            <a:spLocks noGrp="1"/>
          </p:cNvSpPr>
          <p:nvPr>
            <p:ph type="ctrTitle"/>
          </p:nvPr>
        </p:nvSpPr>
        <p:spPr>
          <a:xfrm>
            <a:off x="914400" y="1496484"/>
            <a:ext cx="5486400" cy="3183467"/>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1D489F52-884C-4E3C-9F53-E3B1BBBC9388}"/>
              </a:ext>
            </a:extLst>
          </p:cNvPr>
          <p:cNvSpPr>
            <a:spLocks noGrp="1"/>
          </p:cNvSpPr>
          <p:nvPr>
            <p:ph type="subTitle" idx="1"/>
          </p:nvPr>
        </p:nvSpPr>
        <p:spPr>
          <a:xfrm>
            <a:off x="914400" y="4802717"/>
            <a:ext cx="5486400" cy="220768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A919C5C5-19F7-45E3-9B7E-81B0752A55F8}"/>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D025180D-CE80-49B3-928C-AEFA8A9FB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72EAB-71AC-4739-A204-792D23250F18}"/>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308991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2EE-0752-4B69-84B0-2A71BEAEB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804F6-7625-4874-9F05-DDA10BC8E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DF657-3FAD-4B72-9BE4-5AB2B84227A4}"/>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442593FF-DACA-45E3-AA83-C343C51A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A3B20-B9FB-4D8F-AFB0-223012DFE191}"/>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53113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3B42A-8238-4A4F-BCA5-043DF7B1508B}"/>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05D1B-3A34-47B9-AF9A-6F1D7CDF3A7F}"/>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8D320-9256-4B15-97D0-9108A983598C}"/>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733A2FE2-513D-4070-A300-574E4720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A560F-E558-47C5-A5A7-096FB996DDD0}"/>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298305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6118-6814-4571-83AD-EFF9F6703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D2341-8767-40E9-BD57-6568F5FA1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D9BA2-AAA4-42A1-BD13-015603A69A61}"/>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94821967-C3DA-404D-807A-B13594586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5F2D2-1034-418E-8370-469A97311722}"/>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355292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9578-B9E3-4BDD-8216-DE3B13B5A207}"/>
              </a:ext>
            </a:extLst>
          </p:cNvPr>
          <p:cNvSpPr>
            <a:spLocks noGrp="1"/>
          </p:cNvSpPr>
          <p:nvPr>
            <p:ph type="title"/>
          </p:nvPr>
        </p:nvSpPr>
        <p:spPr>
          <a:xfrm>
            <a:off x="499110" y="2279652"/>
            <a:ext cx="6309360" cy="3803649"/>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53B853DE-9084-4121-8033-C66E8EC21533}"/>
              </a:ext>
            </a:extLst>
          </p:cNvPr>
          <p:cNvSpPr>
            <a:spLocks noGrp="1"/>
          </p:cNvSpPr>
          <p:nvPr>
            <p:ph type="body" idx="1"/>
          </p:nvPr>
        </p:nvSpPr>
        <p:spPr>
          <a:xfrm>
            <a:off x="499110" y="6119285"/>
            <a:ext cx="6309360" cy="2000249"/>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5E68C3-D8E7-4D0F-ACA1-F07DD2715CFC}"/>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8C1401CB-1DCD-48E6-B4E4-2EE2ABD20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ED3EB-BAF9-4310-9E16-7974D8B54C60}"/>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37329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5F83-E6D2-4A6C-BD04-B9CDFBF51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D28E2-EC62-44C9-A6E8-FD0FD0967731}"/>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E3025-6560-4D9F-8D2B-CA55B29B470A}"/>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F434F6-A904-40E8-919D-39DDB7DE118B}"/>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6" name="Footer Placeholder 5">
            <a:extLst>
              <a:ext uri="{FF2B5EF4-FFF2-40B4-BE49-F238E27FC236}">
                <a16:creationId xmlns:a16="http://schemas.microsoft.com/office/drawing/2014/main" id="{E1AF19EB-391F-4A0A-91DA-451DA5908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2EB85-6D79-4D04-AAD4-4E12AEDC1AAF}"/>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407649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CD7C-3AC4-4581-8944-93E3A965DCA0}"/>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CE9810-BDCF-4C27-B5D6-E38D5CBE464E}"/>
              </a:ext>
            </a:extLst>
          </p:cNvPr>
          <p:cNvSpPr>
            <a:spLocks noGrp="1"/>
          </p:cNvSpPr>
          <p:nvPr>
            <p:ph type="body" idx="1"/>
          </p:nvPr>
        </p:nvSpPr>
        <p:spPr>
          <a:xfrm>
            <a:off x="503873" y="2241551"/>
            <a:ext cx="3094672"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5AA0B55E-19AA-43A4-A4AA-73FC30AE3CE9}"/>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86AED-9608-4699-9582-A15227BDD818}"/>
              </a:ext>
            </a:extLst>
          </p:cNvPr>
          <p:cNvSpPr>
            <a:spLocks noGrp="1"/>
          </p:cNvSpPr>
          <p:nvPr>
            <p:ph type="body" sz="quarter" idx="3"/>
          </p:nvPr>
        </p:nvSpPr>
        <p:spPr>
          <a:xfrm>
            <a:off x="3703320" y="2241551"/>
            <a:ext cx="3109913"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44C34EBD-4945-44E1-8354-77DDEAEE2849}"/>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043428-4A72-490D-92D8-A9903B3C4927}"/>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8" name="Footer Placeholder 7">
            <a:extLst>
              <a:ext uri="{FF2B5EF4-FFF2-40B4-BE49-F238E27FC236}">
                <a16:creationId xmlns:a16="http://schemas.microsoft.com/office/drawing/2014/main" id="{D51C74A1-3C07-42D4-B625-8A25522DC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BCE07B-E5AA-44A3-BAF7-F7CF96B5C2BE}"/>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389496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A23-7905-40D6-AAEB-71A143EA4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41E40-F7A4-4156-A0A6-596A4437DE32}"/>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4" name="Footer Placeholder 3">
            <a:extLst>
              <a:ext uri="{FF2B5EF4-FFF2-40B4-BE49-F238E27FC236}">
                <a16:creationId xmlns:a16="http://schemas.microsoft.com/office/drawing/2014/main" id="{345CED6B-1642-40DA-A6F9-4C1D5941F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ED0780-2168-4B72-88BE-49A38E2362FF}"/>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128138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8FDB3-0F78-4FA5-B5CB-BAD89FE105B7}"/>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3" name="Footer Placeholder 2">
            <a:extLst>
              <a:ext uri="{FF2B5EF4-FFF2-40B4-BE49-F238E27FC236}">
                <a16:creationId xmlns:a16="http://schemas.microsoft.com/office/drawing/2014/main" id="{DEFBF504-12EE-4F21-B75C-E81902134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C2698A-1FAC-41B0-A015-E9923B834EBC}"/>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384590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3D06-32F0-46D6-975E-B3675B76F824}"/>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F1BCBCC9-1F5D-44A5-801E-44B2A234A768}"/>
              </a:ext>
            </a:extLst>
          </p:cNvPr>
          <p:cNvSpPr>
            <a:spLocks noGrp="1"/>
          </p:cNvSpPr>
          <p:nvPr>
            <p:ph idx="1"/>
          </p:nvPr>
        </p:nvSpPr>
        <p:spPr>
          <a:xfrm>
            <a:off x="3109913" y="1316567"/>
            <a:ext cx="3703320" cy="6498167"/>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9BB884-8CAE-442D-A553-6229C28AB633}"/>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A161D27E-D764-413C-A0B9-EF2FA724C2A6}"/>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6" name="Footer Placeholder 5">
            <a:extLst>
              <a:ext uri="{FF2B5EF4-FFF2-40B4-BE49-F238E27FC236}">
                <a16:creationId xmlns:a16="http://schemas.microsoft.com/office/drawing/2014/main" id="{D259DE65-E01B-4757-92C6-6CEC18DD0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D21E0-1574-4F35-90EA-C81826318667}"/>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169873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8507-BF17-45D3-91C0-19C20F21167A}"/>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236AEC9E-387F-45C2-88B3-34901F897633}"/>
              </a:ext>
            </a:extLst>
          </p:cNvPr>
          <p:cNvSpPr>
            <a:spLocks noGrp="1"/>
          </p:cNvSpPr>
          <p:nvPr>
            <p:ph type="pic" idx="1"/>
          </p:nvPr>
        </p:nvSpPr>
        <p:spPr>
          <a:xfrm>
            <a:off x="3109913" y="1316567"/>
            <a:ext cx="3703320" cy="6498167"/>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a:p>
        </p:txBody>
      </p:sp>
      <p:sp>
        <p:nvSpPr>
          <p:cNvPr id="4" name="Text Placeholder 3">
            <a:extLst>
              <a:ext uri="{FF2B5EF4-FFF2-40B4-BE49-F238E27FC236}">
                <a16:creationId xmlns:a16="http://schemas.microsoft.com/office/drawing/2014/main" id="{6F2BF96C-F451-4914-AE10-E8F8397623DE}"/>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EF036C56-81B1-4C2A-A2AF-18463F6BC514}"/>
              </a:ext>
            </a:extLst>
          </p:cNvPr>
          <p:cNvSpPr>
            <a:spLocks noGrp="1"/>
          </p:cNvSpPr>
          <p:nvPr>
            <p:ph type="dt" sz="half" idx="10"/>
          </p:nvPr>
        </p:nvSpPr>
        <p:spPr/>
        <p:txBody>
          <a:bodyPr/>
          <a:lstStyle/>
          <a:p>
            <a:fld id="{CABE09A5-5A08-4EC6-BB9F-AF0F708D3B50}" type="datetimeFigureOut">
              <a:rPr lang="en-US" smtClean="0"/>
              <a:t>7/14/2021</a:t>
            </a:fld>
            <a:endParaRPr lang="en-US"/>
          </a:p>
        </p:txBody>
      </p:sp>
      <p:sp>
        <p:nvSpPr>
          <p:cNvPr id="6" name="Footer Placeholder 5">
            <a:extLst>
              <a:ext uri="{FF2B5EF4-FFF2-40B4-BE49-F238E27FC236}">
                <a16:creationId xmlns:a16="http://schemas.microsoft.com/office/drawing/2014/main" id="{EBA1D37D-F3DC-4CE1-AD9F-A9A0F6999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4A3AD-2227-45CC-88FD-F0D600218842}"/>
              </a:ext>
            </a:extLst>
          </p:cNvPr>
          <p:cNvSpPr>
            <a:spLocks noGrp="1"/>
          </p:cNvSpPr>
          <p:nvPr>
            <p:ph type="sldNum" sz="quarter" idx="12"/>
          </p:nvPr>
        </p:nvSpPr>
        <p:spPr/>
        <p:txBody>
          <a:bodyPr/>
          <a:lstStyle/>
          <a:p>
            <a:fld id="{F110C110-B21D-4077-B778-87F2B8D48B62}" type="slidenum">
              <a:rPr lang="en-US" smtClean="0"/>
              <a:t>‹#›</a:t>
            </a:fld>
            <a:endParaRPr lang="en-US"/>
          </a:p>
        </p:txBody>
      </p:sp>
    </p:spTree>
    <p:extLst>
      <p:ext uri="{BB962C8B-B14F-4D97-AF65-F5344CB8AC3E}">
        <p14:creationId xmlns:p14="http://schemas.microsoft.com/office/powerpoint/2010/main" val="159347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C033F-2AEE-486D-833B-BA974C6E368F}"/>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EB794-AE8E-4B64-A511-DBA75BDAC50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F1987-CF44-47D5-9AA4-F68247497560}"/>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720">
                <a:solidFill>
                  <a:schemeClr val="tx1">
                    <a:tint val="75000"/>
                  </a:schemeClr>
                </a:solidFill>
              </a:defRPr>
            </a:lvl1pPr>
          </a:lstStyle>
          <a:p>
            <a:fld id="{CABE09A5-5A08-4EC6-BB9F-AF0F708D3B50}" type="datetimeFigureOut">
              <a:rPr lang="en-US" smtClean="0"/>
              <a:t>7/14/2021</a:t>
            </a:fld>
            <a:endParaRPr lang="en-US"/>
          </a:p>
        </p:txBody>
      </p:sp>
      <p:sp>
        <p:nvSpPr>
          <p:cNvPr id="5" name="Footer Placeholder 4">
            <a:extLst>
              <a:ext uri="{FF2B5EF4-FFF2-40B4-BE49-F238E27FC236}">
                <a16:creationId xmlns:a16="http://schemas.microsoft.com/office/drawing/2014/main" id="{8D3D7F5F-9FEC-4AAF-A6B1-AE6D2C019B82}"/>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9DCC06-17BB-4E5D-BBEA-1DDDD24BE007}"/>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720">
                <a:solidFill>
                  <a:schemeClr val="tx1">
                    <a:tint val="75000"/>
                  </a:schemeClr>
                </a:solidFill>
              </a:defRPr>
            </a:lvl1pPr>
          </a:lstStyle>
          <a:p>
            <a:fld id="{F110C110-B21D-4077-B778-87F2B8D48B62}" type="slidenum">
              <a:rPr lang="en-US" smtClean="0"/>
              <a:t>‹#›</a:t>
            </a:fld>
            <a:endParaRPr lang="en-US"/>
          </a:p>
        </p:txBody>
      </p:sp>
    </p:spTree>
    <p:extLst>
      <p:ext uri="{BB962C8B-B14F-4D97-AF65-F5344CB8AC3E}">
        <p14:creationId xmlns:p14="http://schemas.microsoft.com/office/powerpoint/2010/main" val="332059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6FD4081-BCDC-4B2E-9F41-D451B4EB4C02}"/>
              </a:ext>
            </a:extLst>
          </p:cNvPr>
          <p:cNvPicPr>
            <a:picLocks noChangeAspect="1"/>
          </p:cNvPicPr>
          <p:nvPr/>
        </p:nvPicPr>
        <p:blipFill>
          <a:blip r:embed="rId3">
            <a:extLst>
              <a:ext uri="{28A0092B-C50C-407E-A947-70E740481C1C}">
                <a14:useLocalDpi xmlns:a14="http://schemas.microsoft.com/office/drawing/2010/main" val="0"/>
              </a:ext>
            </a:extLst>
          </a:blip>
          <a:stretch/>
        </p:blipFill>
        <p:spPr bwMode="auto">
          <a:xfrm>
            <a:off x="121462" y="895985"/>
            <a:ext cx="2501194" cy="3334925"/>
          </a:xfrm>
          <a:prstGeom prst="rect">
            <a:avLst/>
          </a:prstGeom>
          <a:solidFill>
            <a:srgbClr val="FF0000"/>
          </a:solidFill>
          <a:ln>
            <a:noFill/>
          </a:ln>
          <a:effectLst/>
        </p:spPr>
      </p:pic>
      <p:sp>
        <p:nvSpPr>
          <p:cNvPr id="45" name="Text Box 45">
            <a:extLst>
              <a:ext uri="{FF2B5EF4-FFF2-40B4-BE49-F238E27FC236}">
                <a16:creationId xmlns:a16="http://schemas.microsoft.com/office/drawing/2014/main" id="{167757E9-179A-4C8D-AE0C-2C3D10919CD1}"/>
              </a:ext>
            </a:extLst>
          </p:cNvPr>
          <p:cNvSpPr txBox="1">
            <a:spLocks noChangeArrowheads="1"/>
          </p:cNvSpPr>
          <p:nvPr/>
        </p:nvSpPr>
        <p:spPr bwMode="auto">
          <a:xfrm>
            <a:off x="9844" y="4318151"/>
            <a:ext cx="7314564" cy="3708092"/>
          </a:xfrm>
          <a:prstGeom prst="rect">
            <a:avLst/>
          </a:prstGeom>
          <a:solidFill>
            <a:schemeClr val="tx1">
              <a:alpha val="50000"/>
            </a:schemeClr>
          </a:solidFill>
          <a:ln>
            <a:noFill/>
          </a:ln>
          <a:effectLst/>
        </p:spPr>
        <p:txBody>
          <a:bodyPr rot="0" vert="horz" wrap="square" lIns="36576" tIns="36576" rIns="36576" bIns="36576" anchor="ctr" anchorCtr="0" upright="1">
            <a:noAutofit/>
          </a:bodyPr>
          <a:lstStyle/>
          <a:p>
            <a:pPr marL="0" marR="0" algn="ctr">
              <a:spcBef>
                <a:spcPts val="0"/>
              </a:spcBef>
              <a:spcAft>
                <a:spcPts val="0"/>
              </a:spcAft>
            </a:pPr>
            <a:r>
              <a:rPr lang="en-US" sz="1400" b="1" dirty="0">
                <a:solidFill>
                  <a:srgbClr val="FFFF00"/>
                </a:solidFill>
                <a:latin typeface="Arial" panose="020B0604020202020204" pitchFamily="34" charset="0"/>
                <a:cs typeface="Arial" panose="020B0604020202020204" pitchFamily="34" charset="0"/>
              </a:rPr>
              <a:t>Need New Buyer/ Full Price / MUST close by JULY 23, 2021</a:t>
            </a:r>
          </a:p>
          <a:p>
            <a:pPr marL="0" marR="0" algn="ctr">
              <a:spcBef>
                <a:spcPts val="0"/>
              </a:spcBef>
              <a:spcAft>
                <a:spcPts val="0"/>
              </a:spcAft>
            </a:pPr>
            <a:r>
              <a:rPr lang="en-US" sz="1050" dirty="0">
                <a:solidFill>
                  <a:schemeClr val="bg1"/>
                </a:solidFill>
                <a:latin typeface="Arial" panose="020B0604020202020204" pitchFamily="34" charset="0"/>
                <a:cs typeface="Arial" panose="020B0604020202020204" pitchFamily="34" charset="0"/>
              </a:rPr>
              <a:t>WELCOME HOME TO YOUR CHARLESTON STYLE HOME WITH DOUBLE PORCHES LOCATED ON A CORNER LOT. Front yard is beautifully landscaped with mature rose bushes that bloom several times a year. Easy to maintain with the built in sprinkler system. Open floor plan with 4 BR/2.5 BA, 2450 square feet, and 9ft. ceilings. Light oak hardwood flooring and lovely crown molding throughout the downstairs. Carpet in all bedrooms and upstairs loft. Kitchen has under cabinet lighting, 42'' cabinets, center island, and breakfast area. Screened in patio with high quality remote controlled ceiling fan right off the breakfast nook. Formal Dining Room can seat 8. Butler pantry and laundry room with shelving centrally located between kitchen and dining room. </a:t>
            </a:r>
          </a:p>
          <a:p>
            <a:pPr marL="0" marR="0" algn="ctr">
              <a:spcBef>
                <a:spcPts val="0"/>
              </a:spcBef>
              <a:spcAft>
                <a:spcPts val="0"/>
              </a:spcAft>
            </a:pPr>
            <a:r>
              <a:rPr lang="en-US" sz="1050" dirty="0">
                <a:solidFill>
                  <a:schemeClr val="bg1"/>
                </a:solidFill>
                <a:latin typeface="Arial" panose="020B0604020202020204" pitchFamily="34" charset="0"/>
                <a:cs typeface="Arial" panose="020B0604020202020204" pitchFamily="34" charset="0"/>
              </a:rPr>
              <a:t>Master on main floor, raised double vanities, walk in closet, garden tub, stand up glass shower. Heading up the curved staircase are other bedrooms and bath. There is a landing on top of stairs. With a sitting area that has a window, and the Best, View of the Lake. Relax, read a book. The entertainment center can convey at full price. Stairs to the side, not right at front door. Other Bedrooms are quite large. 1 has a walk in closet, access to the veranda / porch. Beautiful views. Blinds without the Home. Amazing sunrises to feel the peace within this Home. Fenced yard with 4ft picket fencing. 2 car Garage has storage 660sqft. Oversized garage might I add, park 2 vehicles and still have room to move on each side. Attic access. Garage door with opener and side door as well.</a:t>
            </a:r>
          </a:p>
          <a:p>
            <a:pPr marL="0" marR="0" algn="ctr">
              <a:spcBef>
                <a:spcPts val="0"/>
              </a:spcBef>
              <a:spcAft>
                <a:spcPts val="0"/>
              </a:spcAft>
            </a:pPr>
            <a:r>
              <a:rPr lang="en-US" sz="1050" dirty="0">
                <a:solidFill>
                  <a:schemeClr val="bg1"/>
                </a:solidFill>
                <a:latin typeface="Arial" panose="020B0604020202020204" pitchFamily="34" charset="0"/>
                <a:cs typeface="Arial" panose="020B0604020202020204" pitchFamily="34" charset="0"/>
              </a:rPr>
              <a:t>The screened in porch has a high quality outdoor ceiling fan. Enjoy looking at your backyard that backs up to Protected Wooded Wetlands at rear and right side of the Home. All, will enjoy the Walking distance to pool, clubhouse, 2 outside pavilions, soccer fields, playground, common areas, kayak ready on lake, no motorized boats. Also a picnic shelter. Fishing is okay also. HOA Restrictions and Community Guidelines available upon request. The Home has termite bond already in place with Palmetto. Located close to Moncks Corner, Goose Creek, Summerville, and just a small distance to the Interstate I-26. Oh, wait did I mention the NEW HVAC unit, see Sellers Disclosure, they have done a lot to the Home to keep it as Wonderfully nice as it is.</a:t>
            </a:r>
          </a:p>
        </p:txBody>
      </p:sp>
      <p:pic>
        <p:nvPicPr>
          <p:cNvPr id="47" name="Picture 46">
            <a:extLst>
              <a:ext uri="{FF2B5EF4-FFF2-40B4-BE49-F238E27FC236}">
                <a16:creationId xmlns:a16="http://schemas.microsoft.com/office/drawing/2014/main" id="{0227E973-17B0-4AC4-A895-39FD6E0D6BFB}"/>
              </a:ext>
            </a:extLst>
          </p:cNvPr>
          <p:cNvPicPr/>
          <p:nvPr/>
        </p:nvPicPr>
        <p:blipFill>
          <a:blip r:embed="rId4">
            <a:extLst>
              <a:ext uri="{28A0092B-C50C-407E-A947-70E740481C1C}">
                <a14:useLocalDpi xmlns:a14="http://schemas.microsoft.com/office/drawing/2010/main" val="0"/>
              </a:ext>
            </a:extLst>
          </a:blip>
          <a:srcRect/>
          <a:stretch/>
        </p:blipFill>
        <p:spPr bwMode="auto">
          <a:xfrm>
            <a:off x="121462" y="8026242"/>
            <a:ext cx="1509229" cy="999490"/>
          </a:xfrm>
          <a:prstGeom prst="rect">
            <a:avLst/>
          </a:prstGeom>
          <a:noFill/>
          <a:ln>
            <a:noFill/>
          </a:ln>
        </p:spPr>
      </p:pic>
      <p:sp>
        <p:nvSpPr>
          <p:cNvPr id="48" name="Text Box 9">
            <a:extLst>
              <a:ext uri="{FF2B5EF4-FFF2-40B4-BE49-F238E27FC236}">
                <a16:creationId xmlns:a16="http://schemas.microsoft.com/office/drawing/2014/main" id="{2E369640-4482-41C5-ADBC-61182E76790F}"/>
              </a:ext>
            </a:extLst>
          </p:cNvPr>
          <p:cNvSpPr txBox="1">
            <a:spLocks noChangeArrowheads="1"/>
          </p:cNvSpPr>
          <p:nvPr/>
        </p:nvSpPr>
        <p:spPr bwMode="auto">
          <a:xfrm>
            <a:off x="1731507" y="8087996"/>
            <a:ext cx="2243378" cy="87598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ctr" anchorCtr="0" upright="1">
            <a:noAutofit/>
          </a:bodyPr>
          <a:lstStyle/>
          <a:p>
            <a:pPr marL="0" marR="0">
              <a:lnSpc>
                <a:spcPts val="1500"/>
              </a:lnSpc>
              <a:spcBef>
                <a:spcPts val="0"/>
              </a:spcBef>
              <a:spcAft>
                <a:spcPts val="0"/>
              </a:spcAft>
            </a:pPr>
            <a:r>
              <a:rPr lang="en-US" sz="12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Johnson &amp; Wilson Real Estate</a:t>
            </a:r>
          </a:p>
          <a:p>
            <a:pPr marL="0" marR="0">
              <a:lnSpc>
                <a:spcPts val="1500"/>
              </a:lnSpc>
              <a:spcBef>
                <a:spcPts val="0"/>
              </a:spcBef>
              <a:spcAft>
                <a:spcPts val="0"/>
              </a:spcAft>
            </a:pPr>
            <a:r>
              <a:rPr lang="en-US" sz="12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1830 Savannah Hwy</a:t>
            </a:r>
          </a:p>
          <a:p>
            <a:pPr marL="0" marR="0">
              <a:lnSpc>
                <a:spcPts val="1500"/>
              </a:lnSpc>
              <a:spcBef>
                <a:spcPts val="0"/>
              </a:spcBef>
              <a:spcAft>
                <a:spcPts val="0"/>
              </a:spcAft>
            </a:pPr>
            <a:r>
              <a:rPr lang="en-US" sz="12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Charleston, SC 29407</a:t>
            </a:r>
            <a:endParaRPr lang="en-US" sz="9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2" name="Text Box 7">
            <a:extLst>
              <a:ext uri="{FF2B5EF4-FFF2-40B4-BE49-F238E27FC236}">
                <a16:creationId xmlns:a16="http://schemas.microsoft.com/office/drawing/2014/main" id="{D4D3F556-EC84-41EB-B4C5-EDBC30FD411C}"/>
              </a:ext>
            </a:extLst>
          </p:cNvPr>
          <p:cNvSpPr txBox="1">
            <a:spLocks noChangeArrowheads="1"/>
          </p:cNvSpPr>
          <p:nvPr/>
        </p:nvSpPr>
        <p:spPr bwMode="auto">
          <a:xfrm>
            <a:off x="9843" y="0"/>
            <a:ext cx="7314564" cy="8489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ts val="3000"/>
              </a:lnSpc>
              <a:spcBef>
                <a:spcPts val="0"/>
              </a:spcBef>
              <a:spcAft>
                <a:spcPts val="0"/>
              </a:spcAft>
            </a:pPr>
            <a:r>
              <a:rPr lang="en-US" sz="2800" kern="1400" dirty="0">
                <a:ln w="3175">
                  <a:solidFill>
                    <a:schemeClr val="tx1"/>
                  </a:solidFill>
                </a:ln>
                <a:solidFill>
                  <a:schemeClr val="bg1"/>
                </a:solidFill>
                <a:effectLst/>
                <a:latin typeface="Copperplate Gothic Bold" panose="020E0705020206020404" pitchFamily="34" charset="0"/>
                <a:ea typeface="Times New Roman" panose="02020603050405020304" pitchFamily="18" charset="0"/>
                <a:cs typeface="Arial" panose="020B0604020202020204" pitchFamily="34" charset="0"/>
              </a:rPr>
              <a:t>1062 Moss Grove Drive</a:t>
            </a:r>
          </a:p>
          <a:p>
            <a:pPr marL="0" marR="0" algn="ctr">
              <a:lnSpc>
                <a:spcPts val="3000"/>
              </a:lnSpc>
              <a:spcBef>
                <a:spcPts val="0"/>
              </a:spcBef>
              <a:spcAft>
                <a:spcPts val="0"/>
              </a:spcAft>
            </a:pPr>
            <a:r>
              <a:rPr lang="en-US" sz="1600" kern="1400" dirty="0">
                <a:ln w="3175">
                  <a:solidFill>
                    <a:schemeClr val="tx1"/>
                  </a:solidFill>
                </a:ln>
                <a:solidFill>
                  <a:schemeClr val="bg1"/>
                </a:solidFill>
                <a:effectLst/>
                <a:latin typeface="Copperplate Gothic Bold" panose="020E0705020206020404" pitchFamily="34" charset="0"/>
                <a:ea typeface="Times New Roman" panose="02020603050405020304" pitchFamily="18" charset="0"/>
                <a:cs typeface="Arial" panose="020B0604020202020204" pitchFamily="34" charset="0"/>
              </a:rPr>
              <a:t>Moncks Corner, SC 29461 ~ </a:t>
            </a:r>
            <a:r>
              <a:rPr lang="en-US" sz="1600" kern="1400" dirty="0">
                <a:ln w="3175">
                  <a:solidFill>
                    <a:schemeClr val="tx1"/>
                  </a:solidFill>
                </a:ln>
                <a:solidFill>
                  <a:schemeClr val="bg1"/>
                </a:solidFill>
                <a:effectLst/>
                <a:latin typeface="Copperplate Gothic Bold" panose="020E0705020206020404" pitchFamily="34" charset="0"/>
                <a:ea typeface="Times New Roman" panose="02020603050405020304" pitchFamily="18" charset="0"/>
              </a:rPr>
              <a:t>MLS# 21016432 ~ $320,000</a:t>
            </a:r>
          </a:p>
        </p:txBody>
      </p:sp>
      <p:sp>
        <p:nvSpPr>
          <p:cNvPr id="2" name="Diagonal Stripe 1">
            <a:extLst>
              <a:ext uri="{FF2B5EF4-FFF2-40B4-BE49-F238E27FC236}">
                <a16:creationId xmlns:a16="http://schemas.microsoft.com/office/drawing/2014/main" id="{549B7818-F813-4242-B035-3C026044FE4F}"/>
              </a:ext>
            </a:extLst>
          </p:cNvPr>
          <p:cNvSpPr/>
          <p:nvPr/>
        </p:nvSpPr>
        <p:spPr>
          <a:xfrm>
            <a:off x="8009711" y="716863"/>
            <a:ext cx="1225444" cy="1200150"/>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5DE6070C-8401-4398-9ECA-8B10D4A650C6}"/>
              </a:ext>
            </a:extLst>
          </p:cNvPr>
          <p:cNvSpPr txBox="1"/>
          <p:nvPr/>
        </p:nvSpPr>
        <p:spPr>
          <a:xfrm rot="18960456">
            <a:off x="7845065" y="996150"/>
            <a:ext cx="1263487" cy="338554"/>
          </a:xfrm>
          <a:prstGeom prst="rect">
            <a:avLst/>
          </a:prstGeom>
          <a:noFill/>
        </p:spPr>
        <p:txBody>
          <a:bodyPr wrap="none" rtlCol="0">
            <a:spAutoFit/>
          </a:bodyPr>
          <a:lstStyle/>
          <a:p>
            <a:r>
              <a:rPr lang="en-US" sz="1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REDUCED!</a:t>
            </a:r>
          </a:p>
        </p:txBody>
      </p:sp>
      <p:pic>
        <p:nvPicPr>
          <p:cNvPr id="17" name="Picture 16">
            <a:extLst>
              <a:ext uri="{FF2B5EF4-FFF2-40B4-BE49-F238E27FC236}">
                <a16:creationId xmlns:a16="http://schemas.microsoft.com/office/drawing/2014/main" id="{2567E076-1DCC-47C6-A8C2-0A678AEF5538}"/>
              </a:ext>
            </a:extLst>
          </p:cNvPr>
          <p:cNvPicPr/>
          <p:nvPr/>
        </p:nvPicPr>
        <p:blipFill>
          <a:blip r:embed="rId5">
            <a:extLst>
              <a:ext uri="{28A0092B-C50C-407E-A947-70E740481C1C}">
                <a14:useLocalDpi xmlns:a14="http://schemas.microsoft.com/office/drawing/2010/main" val="0"/>
              </a:ext>
            </a:extLst>
          </a:blip>
          <a:srcRect/>
          <a:stretch/>
        </p:blipFill>
        <p:spPr bwMode="auto">
          <a:xfrm>
            <a:off x="6200245" y="8026242"/>
            <a:ext cx="993493" cy="999490"/>
          </a:xfrm>
          <a:prstGeom prst="rect">
            <a:avLst/>
          </a:prstGeom>
          <a:noFill/>
          <a:ln>
            <a:noFill/>
          </a:ln>
        </p:spPr>
      </p:pic>
      <p:sp>
        <p:nvSpPr>
          <p:cNvPr id="18" name="Text Box 9">
            <a:extLst>
              <a:ext uri="{FF2B5EF4-FFF2-40B4-BE49-F238E27FC236}">
                <a16:creationId xmlns:a16="http://schemas.microsoft.com/office/drawing/2014/main" id="{DBA26526-3A06-43D8-ACDA-2249672B026A}"/>
              </a:ext>
            </a:extLst>
          </p:cNvPr>
          <p:cNvSpPr txBox="1">
            <a:spLocks noChangeArrowheads="1"/>
          </p:cNvSpPr>
          <p:nvPr/>
        </p:nvSpPr>
        <p:spPr bwMode="auto">
          <a:xfrm>
            <a:off x="4075701" y="8087996"/>
            <a:ext cx="2023728" cy="87598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ctr" anchorCtr="0" upright="1">
            <a:noAutofit/>
          </a:bodyPr>
          <a:lstStyle/>
          <a:p>
            <a:pPr marL="0" marR="0" algn="r">
              <a:lnSpc>
                <a:spcPts val="1500"/>
              </a:lnSpc>
              <a:spcBef>
                <a:spcPts val="0"/>
              </a:spcBef>
              <a:spcAft>
                <a:spcPts val="0"/>
              </a:spcAft>
            </a:pPr>
            <a:r>
              <a:rPr lang="it-IT" sz="1200" b="1"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Linda D'Angelo</a:t>
            </a:r>
          </a:p>
          <a:p>
            <a:pPr marL="0" marR="0" algn="r">
              <a:lnSpc>
                <a:spcPts val="1500"/>
              </a:lnSpc>
              <a:spcBef>
                <a:spcPts val="0"/>
              </a:spcBef>
              <a:spcAft>
                <a:spcPts val="0"/>
              </a:spcAft>
            </a:pPr>
            <a:r>
              <a:rPr lang="it-IT" sz="11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843-822-3607</a:t>
            </a:r>
          </a:p>
          <a:p>
            <a:pPr marL="0" marR="0" algn="r">
              <a:lnSpc>
                <a:spcPts val="1500"/>
              </a:lnSpc>
              <a:spcBef>
                <a:spcPts val="0"/>
              </a:spcBef>
              <a:spcAft>
                <a:spcPts val="0"/>
              </a:spcAft>
            </a:pPr>
            <a:r>
              <a:rPr lang="it-IT" sz="11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linda@johnsonandwilson.com</a:t>
            </a:r>
          </a:p>
          <a:p>
            <a:pPr marL="0" marR="0" algn="r">
              <a:lnSpc>
                <a:spcPts val="1500"/>
              </a:lnSpc>
              <a:spcBef>
                <a:spcPts val="0"/>
              </a:spcBef>
              <a:spcAft>
                <a:spcPts val="0"/>
              </a:spcAft>
            </a:pPr>
            <a:r>
              <a:rPr lang="it-IT" sz="11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http://www.lindadangelo.com</a:t>
            </a:r>
            <a:endParaRPr lang="en-US" sz="900" kern="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A picture containing tree, grass, outdoor, house&#10;&#10;Description automatically generated">
            <a:extLst>
              <a:ext uri="{FF2B5EF4-FFF2-40B4-BE49-F238E27FC236}">
                <a16:creationId xmlns:a16="http://schemas.microsoft.com/office/drawing/2014/main" id="{60566CBD-EDDC-46F9-94CB-15D272022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4750" y="895985"/>
            <a:ext cx="1371600" cy="914996"/>
          </a:xfrm>
          <a:prstGeom prst="rect">
            <a:avLst/>
          </a:prstGeom>
        </p:spPr>
      </p:pic>
      <p:pic>
        <p:nvPicPr>
          <p:cNvPr id="7" name="Picture 6" descr="A picture containing floor, indoor, room, rug&#10;&#10;Description automatically generated">
            <a:extLst>
              <a:ext uri="{FF2B5EF4-FFF2-40B4-BE49-F238E27FC236}">
                <a16:creationId xmlns:a16="http://schemas.microsoft.com/office/drawing/2014/main" id="{49086A35-38E6-44F1-AE1A-F991063326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98444" y="895985"/>
            <a:ext cx="1371600" cy="914996"/>
          </a:xfrm>
          <a:prstGeom prst="rect">
            <a:avLst/>
          </a:prstGeom>
        </p:spPr>
      </p:pic>
      <p:pic>
        <p:nvPicPr>
          <p:cNvPr id="9" name="Picture 8" descr="A picture containing indoor, floor, room, ceiling&#10;&#10;Description automatically generated">
            <a:extLst>
              <a:ext uri="{FF2B5EF4-FFF2-40B4-BE49-F238E27FC236}">
                <a16:creationId xmlns:a16="http://schemas.microsoft.com/office/drawing/2014/main" id="{566EDB60-80D5-4A6B-82D1-6E7D77D807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2138" y="895985"/>
            <a:ext cx="1371600" cy="912025"/>
          </a:xfrm>
          <a:prstGeom prst="rect">
            <a:avLst/>
          </a:prstGeom>
        </p:spPr>
      </p:pic>
      <p:pic>
        <p:nvPicPr>
          <p:cNvPr id="11" name="Picture 10" descr="A picture containing indoor, living, sofa, room&#10;&#10;Description automatically generated">
            <a:extLst>
              <a:ext uri="{FF2B5EF4-FFF2-40B4-BE49-F238E27FC236}">
                <a16:creationId xmlns:a16="http://schemas.microsoft.com/office/drawing/2014/main" id="{32B60029-6AAC-4D84-9C96-6BCB645076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4750" y="2105950"/>
            <a:ext cx="1371600" cy="914996"/>
          </a:xfrm>
          <a:prstGeom prst="rect">
            <a:avLst/>
          </a:prstGeom>
        </p:spPr>
      </p:pic>
      <p:pic>
        <p:nvPicPr>
          <p:cNvPr id="13" name="Picture 12" descr="A kitchen with a stainless steel refrigerator&#10;&#10;Description automatically generated with low confidence">
            <a:extLst>
              <a:ext uri="{FF2B5EF4-FFF2-40B4-BE49-F238E27FC236}">
                <a16:creationId xmlns:a16="http://schemas.microsoft.com/office/drawing/2014/main" id="{D680CABF-1D20-418E-B347-9C57BC86C4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8444" y="2108921"/>
            <a:ext cx="1371600" cy="912025"/>
          </a:xfrm>
          <a:prstGeom prst="rect">
            <a:avLst/>
          </a:prstGeom>
        </p:spPr>
      </p:pic>
      <p:pic>
        <p:nvPicPr>
          <p:cNvPr id="15" name="Picture 14" descr="A picture containing indoor, wall, floor, room&#10;&#10;Description automatically generated">
            <a:extLst>
              <a:ext uri="{FF2B5EF4-FFF2-40B4-BE49-F238E27FC236}">
                <a16:creationId xmlns:a16="http://schemas.microsoft.com/office/drawing/2014/main" id="{A7227719-DDA4-4236-8EC1-797E34756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2138" y="2108328"/>
            <a:ext cx="1371600" cy="912618"/>
          </a:xfrm>
          <a:prstGeom prst="rect">
            <a:avLst/>
          </a:prstGeom>
        </p:spPr>
      </p:pic>
      <p:pic>
        <p:nvPicPr>
          <p:cNvPr id="19" name="Picture 18" descr="A picture containing tree, outdoor, garden&#10;&#10;Description automatically generated">
            <a:extLst>
              <a:ext uri="{FF2B5EF4-FFF2-40B4-BE49-F238E27FC236}">
                <a16:creationId xmlns:a16="http://schemas.microsoft.com/office/drawing/2014/main" id="{137E40C5-92BF-487D-B1AB-4E83B898F5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22138" y="3315914"/>
            <a:ext cx="1371600" cy="914996"/>
          </a:xfrm>
          <a:prstGeom prst="rect">
            <a:avLst/>
          </a:prstGeom>
        </p:spPr>
      </p:pic>
      <p:pic>
        <p:nvPicPr>
          <p:cNvPr id="21" name="Picture 20" descr="A picture containing table, chair, indoor, room&#10;&#10;Description automatically generated">
            <a:extLst>
              <a:ext uri="{FF2B5EF4-FFF2-40B4-BE49-F238E27FC236}">
                <a16:creationId xmlns:a16="http://schemas.microsoft.com/office/drawing/2014/main" id="{A61C105B-052C-4D4A-BAA0-778FE729459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74750" y="3315914"/>
            <a:ext cx="1371600" cy="914996"/>
          </a:xfrm>
          <a:prstGeom prst="rect">
            <a:avLst/>
          </a:prstGeom>
        </p:spPr>
      </p:pic>
      <p:pic>
        <p:nvPicPr>
          <p:cNvPr id="23" name="Picture 22" descr="A picture containing grass, tree, outdoor, building&#10;&#10;Description automatically generated">
            <a:extLst>
              <a:ext uri="{FF2B5EF4-FFF2-40B4-BE49-F238E27FC236}">
                <a16:creationId xmlns:a16="http://schemas.microsoft.com/office/drawing/2014/main" id="{9E750D3A-066A-4735-A57B-C579486015E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8444" y="3318885"/>
            <a:ext cx="1371600" cy="912025"/>
          </a:xfrm>
          <a:prstGeom prst="rect">
            <a:avLst/>
          </a:prstGeom>
        </p:spPr>
      </p:pic>
    </p:spTree>
    <p:extLst>
      <p:ext uri="{BB962C8B-B14F-4D97-AF65-F5344CB8AC3E}">
        <p14:creationId xmlns:p14="http://schemas.microsoft.com/office/powerpoint/2010/main" val="2337434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514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Copperplate Gothic 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12</cp:revision>
  <dcterms:created xsi:type="dcterms:W3CDTF">2020-08-11T14:32:12Z</dcterms:created>
  <dcterms:modified xsi:type="dcterms:W3CDTF">2021-07-14T16:05:01Z</dcterms:modified>
</cp:coreProperties>
</file>