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48" d="100"/>
          <a:sy n="48" d="100"/>
        </p:scale>
        <p:origin x="2220"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121"/>
            <a:ext cx="7782624" cy="3891312"/>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791050"/>
            <a:ext cx="1922676" cy="1277339"/>
          </a:xfrm>
          <a:prstGeom prst="rect">
            <a:avLst/>
          </a:prstGeom>
          <a:ln>
            <a:solidFill>
              <a:schemeClr val="bg1"/>
            </a:solidFill>
          </a:ln>
          <a:effectLst>
            <a:outerShdw blurRad="190500" algn="tl" rotWithShape="0">
              <a:srgbClr val="000000">
                <a:alpha val="70000"/>
              </a:srgbClr>
            </a:outerShdw>
          </a:effectLst>
        </p:spPr>
      </p:pic>
      <p:sp>
        <p:nvSpPr>
          <p:cNvPr id="2" name="Title 1"/>
          <p:cNvSpPr>
            <a:spLocks noGrp="1"/>
          </p:cNvSpPr>
          <p:nvPr>
            <p:ph type="ctrTitle"/>
          </p:nvPr>
        </p:nvSpPr>
        <p:spPr>
          <a:xfrm>
            <a:off x="-4288" y="0"/>
            <a:ext cx="7772400" cy="718457"/>
          </a:xfrm>
        </p:spPr>
        <p:txBody>
          <a:bodyPr anchor="ctr">
            <a:noAutofit/>
          </a:bodyPr>
          <a:lstStyle/>
          <a:p>
            <a:r>
              <a:rPr lang="en-US" sz="2800" b="1" i="1" dirty="0" smtClean="0">
                <a:ln>
                  <a:solidFill>
                    <a:schemeClr val="accent1">
                      <a:lumMod val="50000"/>
                    </a:schemeClr>
                  </a:solidFill>
                </a:ln>
                <a:solidFill>
                  <a:schemeClr val="tx2">
                    <a:lumMod val="50000"/>
                  </a:schemeClr>
                </a:solidFill>
                <a:effectLst>
                  <a:outerShdw blurRad="50800" dist="38100" dir="5400000" algn="t" rotWithShape="0">
                    <a:prstClr val="black">
                      <a:alpha val="40000"/>
                    </a:prstClr>
                  </a:outerShdw>
                </a:effectLst>
                <a:latin typeface="Century Gothic" panose="020B0502020202020204" pitchFamily="34" charset="0"/>
              </a:rPr>
              <a:t>Deep Water Estate on James Island</a:t>
            </a:r>
            <a:endParaRPr lang="en-US" sz="1100" b="1" i="1" dirty="0">
              <a:ln>
                <a:solidFill>
                  <a:schemeClr val="accent1">
                    <a:lumMod val="50000"/>
                  </a:schemeClr>
                </a:solidFill>
              </a:ln>
              <a:solidFill>
                <a:schemeClr val="tx2">
                  <a:lumMod val="50000"/>
                </a:schemeClr>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0" y="4554172"/>
            <a:ext cx="7775998" cy="2627023"/>
          </a:xfrm>
        </p:spPr>
        <p:txBody>
          <a:bodyPr anchor="ctr">
            <a:noAutofit/>
          </a:bodyPr>
          <a:lstStyle/>
          <a:p>
            <a:r>
              <a:rPr lang="en-US" sz="1500" dirty="0">
                <a:solidFill>
                  <a:schemeClr val="tx1"/>
                </a:solidFill>
                <a:latin typeface="Century Gothic" panose="020B0502020202020204" pitchFamily="34" charset="0"/>
              </a:rPr>
              <a:t>THIS IS A STUNNING HOME OVERLOOKING TWO LIGHTHOUSES AND ON DEEP WATER TIDAL CREEKS WITH DIRECT ACCESS OUT TO THE OCEAN. BEAUTIFUL DOCK AND OAK TREE SETTING WITH A CUL-DE-SAC LOCATION. SPACIOUS HOME WITH MANY WATER OVERLOOKS AND BREATHTAKING VIEWS. NO OTHER HOME QUITE LIKE THIS IS ON THE MARKET TODAY. EASY DISTANCE FROM DOWNTOWN AND FOLLY BEACH. DOCK AND FLOATING DOCK WITH JET-SKI RAMP, FRESH WATER SHOWER/SINK, ELECTRICITY AND TWO-FOUR FEET AT LOW TIDE! A MASTER BEDROOM LOCATED DOWNSTAIRS WITH AMAZING VIEWS. MASTER BATH HAS IMPORTED CERAMIC TILE, MARBLE COUNTERTOPS, LARGE JACUZZI TUB, SEPARATE SHOWER WITH BUILT IN BENCH AND DUAL SHOWERS. VERY LARGE KITCHEN WITH LARGE EAT IN DINING AREA PLUS FORMAL DINING ROOM. KITCHEN HAS 6-BURNER GAS COOKTOP.</a:t>
            </a:r>
            <a:endParaRPr lang="en-US" sz="1500" b="1" i="1" dirty="0">
              <a:solidFill>
                <a:schemeClr val="tx1"/>
              </a:solidFill>
              <a:latin typeface="Century Gothic" panose="020B0502020202020204" pitchFamily="34" charset="0"/>
            </a:endParaRP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75802"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sp>
        <p:nvSpPr>
          <p:cNvPr id="5" name="Rectangle 4"/>
          <p:cNvSpPr/>
          <p:nvPr/>
        </p:nvSpPr>
        <p:spPr>
          <a:xfrm>
            <a:off x="2176251" y="667972"/>
            <a:ext cx="3411323" cy="1523494"/>
          </a:xfrm>
          <a:prstGeom prst="rect">
            <a:avLst/>
          </a:prstGeom>
        </p:spPr>
        <p:txBody>
          <a:bodyPr wrap="square">
            <a:spAutoFit/>
          </a:bodyPr>
          <a:lstStyle/>
          <a:p>
            <a:pPr algn="ctr">
              <a:lnSpc>
                <a:spcPct val="150000"/>
              </a:lnSpc>
            </a:pPr>
            <a:r>
              <a:rPr lang="en-US" b="1" dirty="0">
                <a:solidFill>
                  <a:schemeClr val="tx2">
                    <a:lumMod val="50000"/>
                  </a:schemeClr>
                </a:solidFill>
                <a:effectLst>
                  <a:outerShdw blurRad="50800" dist="38100" dir="5400000" algn="t" rotWithShape="0">
                    <a:prstClr val="black">
                      <a:alpha val="40000"/>
                    </a:prstClr>
                  </a:outerShdw>
                </a:effectLst>
                <a:latin typeface="Century Gothic" panose="020B0502020202020204" pitchFamily="34" charset="0"/>
              </a:rPr>
              <a:t>1066 Sea Eagle </a:t>
            </a:r>
            <a:r>
              <a:rPr lang="en-US" b="1" dirty="0" smtClean="0">
                <a:solidFill>
                  <a:schemeClr val="tx2">
                    <a:lumMod val="50000"/>
                  </a:schemeClr>
                </a:solidFill>
                <a:effectLst>
                  <a:outerShdw blurRad="50800" dist="38100" dir="5400000" algn="t" rotWithShape="0">
                    <a:prstClr val="black">
                      <a:alpha val="40000"/>
                    </a:prstClr>
                  </a:outerShdw>
                </a:effectLst>
                <a:latin typeface="Century Gothic" panose="020B0502020202020204" pitchFamily="34" charset="0"/>
              </a:rPr>
              <a:t>Watch</a:t>
            </a:r>
          </a:p>
          <a:p>
            <a:pPr algn="ctr">
              <a:lnSpc>
                <a:spcPct val="150000"/>
              </a:lnSpc>
            </a:pPr>
            <a:r>
              <a:rPr lang="en-US" sz="1400" dirty="0">
                <a:solidFill>
                  <a:schemeClr val="tx2">
                    <a:lumMod val="50000"/>
                  </a:schemeClr>
                </a:solidFill>
                <a:effectLst>
                  <a:outerShdw blurRad="50800" dist="38100" dir="5400000" algn="t" rotWithShape="0">
                    <a:prstClr val="black">
                      <a:alpha val="40000"/>
                    </a:prstClr>
                  </a:outerShdw>
                </a:effectLst>
                <a:latin typeface="Century Gothic" panose="020B0502020202020204" pitchFamily="34" charset="0"/>
              </a:rPr>
              <a:t>Seaside Plantation</a:t>
            </a:r>
          </a:p>
          <a:p>
            <a:pPr algn="ctr">
              <a:lnSpc>
                <a:spcPct val="150000"/>
              </a:lnSpc>
            </a:pPr>
            <a:r>
              <a:rPr lang="en-US" sz="1400" dirty="0">
                <a:solidFill>
                  <a:schemeClr val="tx2">
                    <a:lumMod val="50000"/>
                  </a:schemeClr>
                </a:solidFill>
                <a:effectLst>
                  <a:outerShdw blurRad="50800" dist="38100" dir="5400000" algn="t" rotWithShape="0">
                    <a:prstClr val="black">
                      <a:alpha val="40000"/>
                    </a:prstClr>
                  </a:outerShdw>
                </a:effectLst>
                <a:latin typeface="Century Gothic" panose="020B0502020202020204" pitchFamily="34" charset="0"/>
              </a:rPr>
              <a:t>Charleston, SC 29412</a:t>
            </a:r>
          </a:p>
          <a:p>
            <a:pPr algn="ctr">
              <a:lnSpc>
                <a:spcPct val="150000"/>
              </a:lnSpc>
            </a:pPr>
            <a:r>
              <a:rPr lang="en-US" sz="1400" dirty="0">
                <a:solidFill>
                  <a:schemeClr val="tx2">
                    <a:lumMod val="50000"/>
                  </a:schemeClr>
                </a:solidFill>
                <a:effectLst>
                  <a:outerShdw blurRad="50800" dist="38100" dir="5400000" algn="t" rotWithShape="0">
                    <a:prstClr val="black">
                      <a:alpha val="40000"/>
                    </a:prstClr>
                  </a:outerShdw>
                </a:effectLst>
                <a:latin typeface="Century Gothic" panose="020B0502020202020204" pitchFamily="34" charset="0"/>
              </a:rPr>
              <a:t>MLS# </a:t>
            </a:r>
            <a:r>
              <a:rPr lang="en-US" sz="1400" dirty="0" smtClean="0">
                <a:solidFill>
                  <a:schemeClr val="tx2">
                    <a:lumMod val="50000"/>
                  </a:schemeClr>
                </a:solidFill>
                <a:effectLst>
                  <a:outerShdw blurRad="50800" dist="38100" dir="5400000" algn="t" rotWithShape="0">
                    <a:prstClr val="black">
                      <a:alpha val="40000"/>
                    </a:prstClr>
                  </a:outerShdw>
                </a:effectLst>
                <a:latin typeface="Century Gothic" panose="020B0502020202020204" pitchFamily="34" charset="0"/>
              </a:rPr>
              <a:t>15013204 ~ $</a:t>
            </a:r>
            <a:r>
              <a:rPr lang="en-US" sz="1400" dirty="0">
                <a:solidFill>
                  <a:schemeClr val="tx2">
                    <a:lumMod val="50000"/>
                  </a:schemeClr>
                </a:solidFill>
                <a:effectLst>
                  <a:outerShdw blurRad="50800" dist="38100" dir="5400000" algn="t" rotWithShape="0">
                    <a:prstClr val="black">
                      <a:alpha val="40000"/>
                    </a:prstClr>
                  </a:outerShdw>
                </a:effectLst>
                <a:latin typeface="Century Gothic" panose="020B0502020202020204" pitchFamily="34" charset="0"/>
              </a:rPr>
              <a:t>997,500</a:t>
            </a:r>
            <a:endParaRPr lang="en-US" sz="1100" dirty="0">
              <a:solidFill>
                <a:schemeClr val="tx2">
                  <a:lumMod val="50000"/>
                </a:schemeClr>
              </a:solidFill>
              <a:effectLst>
                <a:outerShdw blurRad="50800" dist="38100" dir="5400000" algn="t" rotWithShape="0">
                  <a:prstClr val="black">
                    <a:alpha val="40000"/>
                  </a:prstClr>
                </a:outerShdw>
              </a:effectLst>
              <a:latin typeface="Century Gothic" panose="020B0502020202020204" pitchFamily="34" charset="0"/>
            </a:endParaRPr>
          </a:p>
        </p:txBody>
      </p:sp>
      <p:pic>
        <p:nvPicPr>
          <p:cNvPr id="23"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115180"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smtClean="0">
                <a:latin typeface="Century Gothic" panose="020B0502020202020204" pitchFamily="34" charset="0"/>
              </a:rPr>
              <a:t>Bryan Thompson</a:t>
            </a:r>
          </a:p>
          <a:p>
            <a:r>
              <a:rPr lang="en-US" sz="1100" dirty="0" smtClean="0">
                <a:latin typeface="Century Gothic" panose="020B0502020202020204" pitchFamily="34" charset="0"/>
              </a:rPr>
              <a:t>Office </a:t>
            </a:r>
            <a:r>
              <a:rPr lang="en-US" sz="1100" dirty="0">
                <a:latin typeface="Century Gothic" panose="020B0502020202020204" pitchFamily="34" charset="0"/>
              </a:rPr>
              <a:t>-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smtClean="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16505" y="791050"/>
            <a:ext cx="1922675" cy="1277339"/>
          </a:xfrm>
          <a:prstGeom prst="rect">
            <a:avLst/>
          </a:prstGeom>
          <a:ln>
            <a:solidFill>
              <a:schemeClr val="bg1"/>
            </a:solidFill>
          </a:ln>
          <a:effectLst>
            <a:outerShdw blurRad="190500" algn="tl" rotWithShape="0">
              <a:srgbClr val="000000">
                <a:alpha val="70000"/>
              </a:srgbClr>
            </a:outerShdw>
          </a:effectLst>
        </p:spPr>
      </p:pic>
      <p:pic>
        <p:nvPicPr>
          <p:cNvPr id="32" name="Picture 3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7371172"/>
            <a:ext cx="1922675" cy="1277338"/>
          </a:xfrm>
          <a:prstGeom prst="rect">
            <a:avLst/>
          </a:prstGeom>
          <a:ln>
            <a:solidFill>
              <a:schemeClr val="bg1"/>
            </a:solidFill>
          </a:ln>
          <a:effectLst>
            <a:outerShdw blurRad="190500" algn="tl" rotWithShape="0">
              <a:srgbClr val="000000">
                <a:alpha val="70000"/>
              </a:srgbClr>
            </a:outerShdw>
          </a:effectLst>
        </p:spPr>
      </p:pic>
      <p:pic>
        <p:nvPicPr>
          <p:cNvPr id="33" name="Picture 3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755487" y="7369761"/>
            <a:ext cx="2275841" cy="1280160"/>
          </a:xfrm>
          <a:prstGeom prst="rect">
            <a:avLst/>
          </a:prstGeom>
          <a:ln>
            <a:solidFill>
              <a:schemeClr val="bg1"/>
            </a:solidFill>
          </a:ln>
          <a:effectLst>
            <a:outerShdw blurRad="190500" algn="tl" rotWithShape="0">
              <a:srgbClr val="000000">
                <a:alpha val="70000"/>
              </a:srgbClr>
            </a:outerShdw>
          </a:effectLst>
        </p:spPr>
      </p:pic>
      <p:pic>
        <p:nvPicPr>
          <p:cNvPr id="34" name="Picture 3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6505" y="7371172"/>
            <a:ext cx="1922675" cy="1277338"/>
          </a:xfrm>
          <a:prstGeom prst="rect">
            <a:avLst/>
          </a:prstGeom>
          <a:ln>
            <a:solidFill>
              <a:schemeClr val="bg1"/>
            </a:solidFill>
          </a:ln>
          <a:effectLst>
            <a:outerShdw blurRad="190500" algn="tl" rotWithShape="0">
              <a:srgbClr val="000000">
                <a:alpha val="70000"/>
              </a:srgbClr>
            </a:outerShdw>
          </a:effectLst>
        </p:spPr>
      </p:pic>
      <p:pic>
        <p:nvPicPr>
          <p:cNvPr id="35" name="Picture 3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400" y="3429000"/>
            <a:ext cx="1920241" cy="960120"/>
          </a:xfrm>
          <a:prstGeom prst="rect">
            <a:avLst/>
          </a:prstGeom>
          <a:ln>
            <a:solidFill>
              <a:schemeClr val="bg1"/>
            </a:solidFill>
          </a:ln>
          <a:effectLst>
            <a:outerShdw blurRad="190500" algn="tl" rotWithShape="0">
              <a:srgbClr val="000000">
                <a:alpha val="70000"/>
              </a:srgbClr>
            </a:outerShdw>
          </a:effectLst>
        </p:spPr>
      </p:pic>
      <p:pic>
        <p:nvPicPr>
          <p:cNvPr id="36" name="Picture 3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35670" y="3429000"/>
            <a:ext cx="1920241" cy="960120"/>
          </a:xfrm>
          <a:prstGeom prst="rect">
            <a:avLst/>
          </a:prstGeom>
          <a:ln>
            <a:solidFill>
              <a:schemeClr val="bg1"/>
            </a:solidFill>
          </a:ln>
          <a:effectLst>
            <a:outerShdw blurRad="190500" algn="tl" rotWithShape="0">
              <a:srgbClr val="000000">
                <a:alpha val="70000"/>
              </a:srgbClr>
            </a:outerShdw>
          </a:effectLst>
        </p:spPr>
      </p:pic>
      <p:pic>
        <p:nvPicPr>
          <p:cNvPr id="37" name="Picture 36"/>
          <p:cNvPicPr>
            <a:picLocks noChangeAspect="1"/>
          </p:cNvPicPr>
          <p:nvPr/>
        </p:nvPicPr>
        <p:blipFill rotWithShape="1">
          <a:blip r:embed="rId12" cstate="print">
            <a:extLst>
              <a:ext uri="{28A0092B-C50C-407E-A947-70E740481C1C}">
                <a14:useLocalDpi xmlns:a14="http://schemas.microsoft.com/office/drawing/2010/main" val="0"/>
              </a:ext>
            </a:extLst>
          </a:blip>
          <a:srcRect l="2411" t="13333" r="1405" b="16667"/>
          <a:stretch/>
        </p:blipFill>
        <p:spPr>
          <a:xfrm>
            <a:off x="5718940" y="3429000"/>
            <a:ext cx="1920240" cy="960120"/>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1432</TotalTime>
  <Words>186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Deep Water Estate on James Island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31</cp:revision>
  <dcterms:created xsi:type="dcterms:W3CDTF">2006-08-16T00:00:00Z</dcterms:created>
  <dcterms:modified xsi:type="dcterms:W3CDTF">2015-07-13T13:15:18Z</dcterms:modified>
</cp:coreProperties>
</file>