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6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0" d="100"/>
          <a:sy n="50" d="100"/>
        </p:scale>
        <p:origin x="21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61329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1218356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57203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67416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77F8C5-9B95-44A5-940A-89EDBD654FA5}"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463115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77F8C5-9B95-44A5-940A-89EDBD654FA5}"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33653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77F8C5-9B95-44A5-940A-89EDBD654FA5}"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95908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77F8C5-9B95-44A5-940A-89EDBD654FA5}"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156831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7F8C5-9B95-44A5-940A-89EDBD654FA5}"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600237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E77F8C5-9B95-44A5-940A-89EDBD654FA5}"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52303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E77F8C5-9B95-44A5-940A-89EDBD654FA5}"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87167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E77F8C5-9B95-44A5-940A-89EDBD654FA5}" type="datetimeFigureOut">
              <a:rPr lang="en-US" smtClean="0"/>
              <a:t>11/4/2017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553B36B-A98B-4666-BD69-07EA028E2636}" type="slidenum">
              <a:rPr lang="en-US" smtClean="0"/>
              <a:t>‹#›</a:t>
            </a:fld>
            <a:endParaRPr lang="en-US"/>
          </a:p>
        </p:txBody>
      </p:sp>
    </p:spTree>
    <p:extLst>
      <p:ext uri="{BB962C8B-B14F-4D97-AF65-F5344CB8AC3E}">
        <p14:creationId xmlns:p14="http://schemas.microsoft.com/office/powerpoint/2010/main" val="8296685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descr="20160820215717376929000000-o"/>
          <p:cNvSpPr>
            <a:spLocks noChangeArrowheads="1"/>
          </p:cNvSpPr>
          <p:nvPr/>
        </p:nvSpPr>
        <p:spPr bwMode="auto">
          <a:xfrm>
            <a:off x="120650" y="110674"/>
            <a:ext cx="7540625" cy="9814375"/>
          </a:xfrm>
          <a:prstGeom prst="rect">
            <a:avLst/>
          </a:prstGeom>
          <a:blipFill dpi="0"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a:blipFill>
          <a:ln w="57150" cmpd="thinThick" algn="ctr">
            <a:solidFill>
              <a:srgbClr val="DC6333"/>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19338" y="215901"/>
            <a:ext cx="5202236" cy="3634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35024" y="1669786"/>
            <a:ext cx="1950889" cy="1309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35024" y="3123672"/>
            <a:ext cx="1929061" cy="1309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35024" y="215901"/>
            <a:ext cx="1918145" cy="1309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 name="Picture 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35024" y="4577558"/>
            <a:ext cx="1923997" cy="1308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3" name="Picture 7"/>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35024" y="6029856"/>
            <a:ext cx="1919417" cy="1309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4" name="Picture 8"/>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35024" y="7483742"/>
            <a:ext cx="1934516" cy="1309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10"/>
          <p:cNvSpPr txBox="1">
            <a:spLocks noChangeArrowheads="1"/>
          </p:cNvSpPr>
          <p:nvPr/>
        </p:nvSpPr>
        <p:spPr bwMode="auto">
          <a:xfrm>
            <a:off x="2314575" y="3494087"/>
            <a:ext cx="5211762" cy="1030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lvl="0" algn="ctr" defTabSz="914400" eaLnBrk="0" fontAlgn="base" hangingPunct="0">
              <a:spcBef>
                <a:spcPct val="0"/>
              </a:spcBef>
              <a:spcAft>
                <a:spcPct val="0"/>
              </a:spcAft>
            </a:pPr>
            <a:r>
              <a:rPr lang="en-US" alt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106 Arbor Oaks Drive</a:t>
            </a:r>
            <a:br>
              <a:rPr kumimoji="0" lang="en-US" altLang="en-US" sz="2000" b="1" i="0" u="none" strike="noStrike" cap="none" normalizeH="0" baseline="0"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altLang="en-US" sz="2000" b="1" dirty="0">
                <a:solidFill>
                  <a:schemeClr val="bg1"/>
                </a:solidFill>
                <a:effectLst>
                  <a:outerShdw blurRad="38100" dist="38100" dir="2700000" algn="tl">
                    <a:srgbClr val="000000">
                      <a:alpha val="43137"/>
                    </a:srgbClr>
                  </a:outerShdw>
                </a:effectLst>
                <a:latin typeface="Century Gothic" panose="020B0502020202020204" pitchFamily="34" charset="0"/>
              </a:rPr>
              <a:t>Arbor Oaks ~ Summerville, SC 29485</a:t>
            </a:r>
          </a:p>
          <a:p>
            <a:pPr lvl="0" algn="ctr" defTabSz="914400" eaLnBrk="0" fontAlgn="base" hangingPunct="0">
              <a:spcBef>
                <a:spcPct val="0"/>
              </a:spcBef>
              <a:spcAft>
                <a:spcPct val="0"/>
              </a:spcAft>
            </a:pPr>
            <a:r>
              <a:rPr lang="en-US" altLang="en-US" sz="2000" b="1" dirty="0">
                <a:solidFill>
                  <a:schemeClr val="bg1"/>
                </a:solidFill>
                <a:effectLst>
                  <a:outerShdw blurRad="38100" dist="38100" dir="2700000" algn="tl">
                    <a:srgbClr val="000000">
                      <a:alpha val="43137"/>
                    </a:srgbClr>
                  </a:outerShdw>
                </a:effectLst>
                <a:latin typeface="Century Gothic" panose="020B0502020202020204" pitchFamily="34" charset="0"/>
              </a:rPr>
              <a:t>MLS# 17020377 ~ $224,900</a:t>
            </a:r>
          </a:p>
        </p:txBody>
      </p:sp>
      <p:sp>
        <p:nvSpPr>
          <p:cNvPr id="6" name="Text Box 11"/>
          <p:cNvSpPr txBox="1">
            <a:spLocks noChangeArrowheads="1"/>
          </p:cNvSpPr>
          <p:nvPr/>
        </p:nvSpPr>
        <p:spPr bwMode="auto">
          <a:xfrm>
            <a:off x="2309812" y="4574025"/>
            <a:ext cx="5221288" cy="4122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chemeClr val="bg1"/>
                </a:solidFill>
                <a:effectLst>
                  <a:outerShdw blurRad="50800" dist="38100" dir="5400000" algn="t" rotWithShape="0">
                    <a:prstClr val="black">
                      <a:alpha val="40000"/>
                    </a:prstClr>
                  </a:outerShdw>
                </a:effectLst>
                <a:latin typeface="Century Gothic" panose="020B0502020202020204" pitchFamily="34" charset="0"/>
              </a:rPr>
              <a:t>4 Bedroom, 2.5 bath home on a lushly landscaped corner lot in the very desirable Arbor Oaks Subdivision. Carpet and paint are just-like new. Charming, southern front covered porch welcomes you to an ultra-open floor plan where the gourmet, eat-in kitchen flows effortlessly to the over-sized great room with a roaring fireplace. Accompanying this wide-open kitchen/great room space that one could call “Entertainment Central” is a gorgeous, sunroom where the vibrant colors and oversized windows create a setting for morning coffee where one can experience both the feeling of being at one with nature and all of the comforts of being inside. The spacious Master Bedroom is accompanied by a spa-like Master Bath with dual vanities and large counter space. There is also a good-sized light and bright room for a study/office/piano room as well as a large room over the garage perfect for a bonus room, play room, media room and/or several other possibilities. This home is located in the award-winning Dorchester School District Two and has convenient access to all of the best that greater Charleston has to offer including the airport, Boeing, the new Mercedes and Volvo plants, the world-class sun-kissed beaches of Isle of Palms/</a:t>
            </a:r>
            <a:r>
              <a:rPr lang="en-US" altLang="en-US" sz="1200" dirty="0" err="1">
                <a:solidFill>
                  <a:schemeClr val="bg1"/>
                </a:solidFill>
                <a:effectLst>
                  <a:outerShdw blurRad="50800" dist="38100" dir="5400000" algn="t" rotWithShape="0">
                    <a:prstClr val="black">
                      <a:alpha val="40000"/>
                    </a:prstClr>
                  </a:outerShdw>
                </a:effectLst>
                <a:latin typeface="Century Gothic" panose="020B0502020202020204" pitchFamily="34" charset="0"/>
              </a:rPr>
              <a:t>Sullivans</a:t>
            </a:r>
            <a:r>
              <a:rPr lang="en-US" altLang="en-US" sz="1200" dirty="0">
                <a:solidFill>
                  <a:schemeClr val="bg1"/>
                </a:solidFill>
                <a:effectLst>
                  <a:outerShdw blurRad="50800" dist="38100" dir="5400000" algn="t" rotWithShape="0">
                    <a:prstClr val="black">
                      <a:alpha val="40000"/>
                    </a:prstClr>
                  </a:outerShdw>
                </a:effectLst>
                <a:latin typeface="Century Gothic" panose="020B0502020202020204" pitchFamily="34" charset="0"/>
              </a:rPr>
              <a:t> Island in addition to history of both downtown Summerville Charleston. </a:t>
            </a:r>
            <a:br>
              <a:rPr lang="en-US" altLang="en-US" sz="1200" dirty="0">
                <a:solidFill>
                  <a:schemeClr val="bg1"/>
                </a:solidFill>
                <a:effectLst>
                  <a:outerShdw blurRad="50800" dist="38100" dir="5400000" algn="t" rotWithShape="0">
                    <a:prstClr val="black">
                      <a:alpha val="40000"/>
                    </a:prstClr>
                  </a:outerShdw>
                </a:effectLst>
                <a:latin typeface="Century Gothic" panose="020B0502020202020204" pitchFamily="34" charset="0"/>
              </a:rPr>
            </a:br>
            <a:endParaRPr lang="en-US" altLang="en-US" sz="1200" dirty="0">
              <a:solidFill>
                <a:schemeClr val="bg1"/>
              </a:solidFill>
              <a:effectLst>
                <a:outerShdw blurRad="50800" dist="38100" dir="5400000" algn="t" rotWithShape="0">
                  <a:prstClr val="black">
                    <a:alpha val="40000"/>
                  </a:prstClr>
                </a:outerShdw>
              </a:effectLst>
              <a:latin typeface="Century Gothic" panose="020B0502020202020204" pitchFamily="34" charset="0"/>
            </a:endParaRPr>
          </a:p>
          <a:p>
            <a:pPr lvl="0" algn="ctr" defTabSz="914400" eaLnBrk="0" fontAlgn="base" hangingPunct="0">
              <a:spcBef>
                <a:spcPct val="0"/>
              </a:spcBef>
              <a:spcAft>
                <a:spcPct val="0"/>
              </a:spcAft>
            </a:pPr>
            <a:r>
              <a:rPr lang="en-US" altLang="en-US" sz="1200" b="1" i="1" dirty="0">
                <a:solidFill>
                  <a:schemeClr val="bg1"/>
                </a:solidFill>
                <a:effectLst>
                  <a:outerShdw blurRad="50800" dist="38100" dir="5400000" algn="t" rotWithShape="0">
                    <a:prstClr val="black">
                      <a:alpha val="40000"/>
                    </a:prstClr>
                  </a:outerShdw>
                </a:effectLst>
                <a:latin typeface="Century Gothic" panose="020B0502020202020204" pitchFamily="34" charset="0"/>
              </a:rPr>
              <a:t>This home can all be YOURS for the BEST VALUE IN SUMMERVILLE!</a:t>
            </a:r>
          </a:p>
        </p:txBody>
      </p:sp>
      <p:sp>
        <p:nvSpPr>
          <p:cNvPr id="7" name="AutoShape 12"/>
          <p:cNvSpPr>
            <a:spLocks noChangeArrowheads="1"/>
          </p:cNvSpPr>
          <p:nvPr/>
        </p:nvSpPr>
        <p:spPr bwMode="auto">
          <a:xfrm>
            <a:off x="2969419" y="61289"/>
            <a:ext cx="3902074" cy="760412"/>
          </a:xfrm>
          <a:prstGeom prst="ribbon">
            <a:avLst>
              <a:gd name="adj1" fmla="val 12500"/>
              <a:gd name="adj2" fmla="val 72056"/>
            </a:avLst>
          </a:prstGeom>
          <a:solidFill>
            <a:srgbClr val="FFFF00"/>
          </a:solidFill>
          <a:ln w="9525">
            <a:solidFill>
              <a:srgbClr val="C09A00"/>
            </a:solidFill>
            <a:round/>
            <a:headEnd/>
            <a:tailEnd/>
          </a:ln>
          <a:effectLst>
            <a:outerShdw blurRad="50800" dist="38100" dir="5400000" algn="t" rotWithShape="0">
              <a:prstClr val="black">
                <a:alpha val="40000"/>
              </a:prstClr>
            </a:outerShdw>
          </a:effec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2000" b="1" i="1" dirty="0">
                <a:latin typeface="Century Gothic" panose="020B0502020202020204" pitchFamily="34" charset="0"/>
              </a:rPr>
              <a:t>PRISTINE, </a:t>
            </a:r>
            <a:r>
              <a:rPr lang="en-US" altLang="en-US" sz="2000" b="1" i="1">
                <a:latin typeface="Century Gothic" panose="020B0502020202020204" pitchFamily="34" charset="0"/>
              </a:rPr>
              <a:t>BEAUTIFUL &amp; </a:t>
            </a:r>
            <a:r>
              <a:rPr lang="en-US" altLang="en-US" sz="2000" b="1" i="1" dirty="0">
                <a:latin typeface="Century Gothic" panose="020B0502020202020204" pitchFamily="34" charset="0"/>
              </a:rPr>
              <a:t>MOVE-IN READY!</a:t>
            </a:r>
            <a:endParaRPr kumimoji="0" lang="en-US" altLang="en-US" sz="1600" b="1" i="0" u="none" strike="noStrike" cap="none" normalizeH="0" baseline="0" dirty="0">
              <a:effectLst/>
              <a:latin typeface="Arial" panose="020B0604020202020204" pitchFamily="34" charset="0"/>
            </a:endParaRPr>
          </a:p>
        </p:txBody>
      </p:sp>
      <p:sp>
        <p:nvSpPr>
          <p:cNvPr id="9" name="Text Box 15"/>
          <p:cNvSpPr txBox="1">
            <a:spLocks noChangeArrowheads="1"/>
          </p:cNvSpPr>
          <p:nvPr/>
        </p:nvSpPr>
        <p:spPr bwMode="auto">
          <a:xfrm>
            <a:off x="5000625" y="8937626"/>
            <a:ext cx="2530475"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lvl="0" algn="r" defTabSz="914400" eaLnBrk="0" fontAlgn="base" hangingPunct="0">
              <a:spcBef>
                <a:spcPct val="0"/>
              </a:spcBef>
              <a:spcAft>
                <a:spcPct val="0"/>
              </a:spcAft>
            </a:pPr>
            <a:r>
              <a:rPr lang="en-US" altLang="en-US" sz="1200" dirty="0">
                <a:solidFill>
                  <a:schemeClr val="bg1"/>
                </a:solidFill>
                <a:effectLst>
                  <a:outerShdw blurRad="38100" dist="38100" dir="2700000" algn="tl">
                    <a:srgbClr val="000000">
                      <a:alpha val="43137"/>
                    </a:srgbClr>
                  </a:outerShdw>
                </a:effectLst>
                <a:latin typeface="Century Gothic" panose="020B0502020202020204" pitchFamily="34" charset="0"/>
              </a:rPr>
              <a:t>The Boulevard Company, LLC</a:t>
            </a:r>
            <a:br>
              <a:rPr lang="en-US" altLang="en-US" sz="1200"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altLang="en-US" sz="1200" dirty="0">
                <a:solidFill>
                  <a:schemeClr val="bg1"/>
                </a:solidFill>
                <a:effectLst>
                  <a:outerShdw blurRad="38100" dist="38100" dir="2700000" algn="tl">
                    <a:srgbClr val="000000">
                      <a:alpha val="43137"/>
                    </a:srgbClr>
                  </a:outerShdw>
                </a:effectLst>
                <a:latin typeface="Century Gothic" panose="020B0502020202020204" pitchFamily="34" charset="0"/>
              </a:rPr>
              <a:t>35 Broad Street</a:t>
            </a:r>
            <a:br>
              <a:rPr lang="en-US" altLang="en-US" sz="1200"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altLang="en-US" sz="1200" dirty="0">
                <a:solidFill>
                  <a:schemeClr val="bg1"/>
                </a:solidFill>
                <a:effectLst>
                  <a:outerShdw blurRad="38100" dist="38100" dir="2700000" algn="tl">
                    <a:srgbClr val="000000">
                      <a:alpha val="43137"/>
                    </a:srgbClr>
                  </a:outerShdw>
                </a:effectLst>
                <a:latin typeface="Century Gothic" panose="020B0502020202020204" pitchFamily="34" charset="0"/>
              </a:rPr>
              <a:t>Charleston, SC 29401</a:t>
            </a:r>
          </a:p>
          <a:p>
            <a:pPr lvl="0" algn="r" defTabSz="914400" eaLnBrk="0" fontAlgn="base" hangingPunct="0">
              <a:spcBef>
                <a:spcPct val="0"/>
              </a:spcBef>
              <a:spcAft>
                <a:spcPct val="0"/>
              </a:spcAft>
            </a:pPr>
            <a:r>
              <a:rPr lang="en-US" altLang="en-US" sz="1200" dirty="0">
                <a:solidFill>
                  <a:schemeClr val="bg1"/>
                </a:solidFill>
                <a:effectLst>
                  <a:outerShdw blurRad="38100" dist="38100" dir="2700000" algn="tl">
                    <a:srgbClr val="000000">
                      <a:alpha val="43137"/>
                    </a:srgbClr>
                  </a:outerShdw>
                </a:effectLst>
                <a:latin typeface="Century Gothic" panose="020B0502020202020204" pitchFamily="34" charset="0"/>
              </a:rPr>
              <a:t>www.TeamWalshRealEstate.com</a:t>
            </a:r>
          </a:p>
        </p:txBody>
      </p:sp>
      <p:sp>
        <p:nvSpPr>
          <p:cNvPr id="10" name="Text Box 16"/>
          <p:cNvSpPr txBox="1">
            <a:spLocks noChangeArrowheads="1"/>
          </p:cNvSpPr>
          <p:nvPr/>
        </p:nvSpPr>
        <p:spPr bwMode="auto">
          <a:xfrm>
            <a:off x="247650" y="8937626"/>
            <a:ext cx="2533650"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outerShdw blurRad="38100" dist="38100" dir="2700000" algn="tl">
                    <a:srgbClr val="000000">
                      <a:alpha val="43137"/>
                    </a:srgbClr>
                  </a:outerShdw>
                </a:effectLst>
                <a:latin typeface="Century Gothic" panose="020B0502020202020204" pitchFamily="34" charset="0"/>
              </a:rPr>
              <a:t>Chip Walsh </a:t>
            </a:r>
            <a:endParaRPr kumimoji="0" lang="en-US" alt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outerShdw blurRad="38100" dist="38100" dir="2700000" algn="tl">
                    <a:srgbClr val="000000">
                      <a:alpha val="43137"/>
                    </a:srgbClr>
                  </a:outerShdw>
                </a:effectLst>
                <a:latin typeface="Century Gothic" panose="020B0502020202020204" pitchFamily="34" charset="0"/>
              </a:rPr>
              <a:t>843-822-4663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outerShdw blurRad="38100" dist="38100" dir="2700000" algn="tl">
                    <a:srgbClr val="000000">
                      <a:alpha val="43137"/>
                    </a:srgbClr>
                  </a:outerShdw>
                </a:effectLst>
                <a:latin typeface="Century Gothic" panose="020B0502020202020204" pitchFamily="34" charset="0"/>
              </a:rPr>
              <a:t>chipwalsh@gmail.com</a:t>
            </a:r>
            <a:endParaRPr kumimoji="0" lang="en-US" altLang="en-US" sz="1800" b="0"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ndParaRP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93222" y="8926513"/>
            <a:ext cx="995480" cy="914400"/>
          </a:xfrm>
          <a:prstGeom prst="rect">
            <a:avLst/>
          </a:prstGeom>
        </p:spPr>
      </p:pic>
      <p:pic>
        <p:nvPicPr>
          <p:cNvPr id="16" name="Picture 5"/>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2418382" y="1250951"/>
            <a:ext cx="1961801" cy="1309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0461068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TotalTime>
  <Words>247</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15</cp:revision>
  <dcterms:created xsi:type="dcterms:W3CDTF">2016-09-13T00:28:37Z</dcterms:created>
  <dcterms:modified xsi:type="dcterms:W3CDTF">2017-11-04T19:11:06Z</dcterms:modified>
</cp:coreProperties>
</file>