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1610" y="4820731"/>
            <a:ext cx="7409181" cy="2753945"/>
          </a:xfrm>
        </p:spPr>
        <p:txBody>
          <a:bodyPr anchor="ctr">
            <a:noAutofit/>
          </a:bodyPr>
          <a:lstStyle/>
          <a:p>
            <a:r>
              <a:rPr lang="en-US" sz="1100" dirty="0">
                <a:solidFill>
                  <a:schemeClr val="tx2">
                    <a:lumMod val="75000"/>
                  </a:schemeClr>
                </a:solidFill>
                <a:latin typeface="Georgia" panose="02040502050405020303" pitchFamily="18" charset="0"/>
              </a:rPr>
              <a:t>MOVE RIGHT IN! This inviting one story home has it all! Upon entry, as you stand in the spacious foyer looking into the home, you will easily be able to visualize the convenience and joy of living in this fantastic house! There is an open floor plan making it perfect for families or entertaining. The cook in the house will love this kitchen! There are plenty of cabinets and lots of counter space for preparing your favorite meals. It is an eat in kitchen with a big pantry! The door off the kitchen leads to a large patio perfect for grilling and an outdoor sitting area. There is a separate dining room which is open to the large family room. There are four bedrooms in this well thought out floor plan. The master bedroom is along the back side of the house overlooking the rear yard. It has a large walk in closet and the master bath has a linen closet inside it, too! Great storage throughout this home! The second and third bedrooms have a Jack and Jill style bathroom. The fourth bedroom is generously sized, too. There is a separate laundry room between the garage an hallway. You will love the neutral colors throughout the home, which is truly move in ready. The majority of the floor coverings are 1-2 years old. This is a well maintained home! Longleaf is a wonderful community with sidewalks on both sides of the streets. It is an easy walk to Dogwood Park where you can enjoy the playground, ball fields and basketball courts. This community is conveniently located close to shopping, restaurants, schools, and a short ride to Highways 52, 26 and 526. A four bedroom home in such a wonderful community won't last long at this price!</a:t>
            </a:r>
          </a:p>
        </p:txBody>
      </p:sp>
      <p:sp>
        <p:nvSpPr>
          <p:cNvPr id="5" name="Rectangle 4"/>
          <p:cNvSpPr/>
          <p:nvPr/>
        </p:nvSpPr>
        <p:spPr>
          <a:xfrm>
            <a:off x="0" y="8838426"/>
            <a:ext cx="3886200" cy="1107996"/>
          </a:xfrm>
          <a:prstGeom prst="rect">
            <a:avLst/>
          </a:prstGeom>
        </p:spPr>
        <p:txBody>
          <a:bodyPr>
            <a:spAutoFit/>
          </a:bodyPr>
          <a:lstStyle/>
          <a:p>
            <a:r>
              <a:rPr lang="en-US" sz="1800" b="1" dirty="0">
                <a:solidFill>
                  <a:schemeClr val="tx2">
                    <a:lumMod val="50000"/>
                  </a:schemeClr>
                </a:solidFill>
                <a:latin typeface="Georgia" panose="02040502050405020303" pitchFamily="18" charset="0"/>
              </a:rPr>
              <a:t>Ellen </a:t>
            </a:r>
            <a:r>
              <a:rPr lang="en-US" sz="1800" b="1" dirty="0" smtClean="0">
                <a:solidFill>
                  <a:schemeClr val="tx2">
                    <a:lumMod val="50000"/>
                  </a:schemeClr>
                </a:solidFill>
                <a:latin typeface="Georgia" panose="02040502050405020303" pitchFamily="18" charset="0"/>
              </a:rPr>
              <a:t>O'Neil</a:t>
            </a:r>
          </a:p>
          <a:p>
            <a:r>
              <a:rPr lang="en-US" sz="1600" dirty="0">
                <a:solidFill>
                  <a:schemeClr val="tx2">
                    <a:lumMod val="50000"/>
                  </a:schemeClr>
                </a:solidFill>
                <a:latin typeface="Georgia" panose="02040502050405020303" pitchFamily="18" charset="0"/>
              </a:rPr>
              <a:t>843-300-8530</a:t>
            </a:r>
          </a:p>
          <a:p>
            <a:r>
              <a:rPr lang="en-US" sz="1600" dirty="0">
                <a:solidFill>
                  <a:schemeClr val="tx2">
                    <a:lumMod val="50000"/>
                  </a:schemeClr>
                </a:solidFill>
                <a:latin typeface="Georgia" panose="02040502050405020303" pitchFamily="18" charset="0"/>
              </a:rPr>
              <a:t>ellen@ellenoneilrealty.com</a:t>
            </a:r>
          </a:p>
          <a:p>
            <a:r>
              <a:rPr lang="en-US" sz="1600" dirty="0">
                <a:solidFill>
                  <a:schemeClr val="tx2">
                    <a:lumMod val="50000"/>
                  </a:schemeClr>
                </a:solidFill>
                <a:latin typeface="Georgia" panose="02040502050405020303" pitchFamily="18" charset="0"/>
              </a:rPr>
              <a:t>www.EllenONeilRealty.com</a:t>
            </a:r>
            <a:endParaRPr lang="en-US" sz="1600" dirty="0" smtClean="0">
              <a:solidFill>
                <a:schemeClr val="tx2">
                  <a:lumMod val="50000"/>
                </a:schemeClr>
              </a:solidFill>
              <a:latin typeface="Georgia" panose="02040502050405020303" pitchFamily="18"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72600" y="4495801"/>
            <a:ext cx="4343400" cy="2438638"/>
          </a:xfrm>
          <a:prstGeom prst="rect">
            <a:avLst/>
          </a:prstGeom>
        </p:spPr>
      </p:pic>
      <p:sp>
        <p:nvSpPr>
          <p:cNvPr id="10" name="Rectangle 9"/>
          <p:cNvSpPr/>
          <p:nvPr/>
        </p:nvSpPr>
        <p:spPr>
          <a:xfrm>
            <a:off x="0" y="3730298"/>
            <a:ext cx="7772400" cy="984885"/>
          </a:xfrm>
          <a:prstGeom prst="rect">
            <a:avLst/>
          </a:prstGeom>
          <a:noFill/>
        </p:spPr>
        <p:txBody>
          <a:bodyPr wrap="square">
            <a:spAutoFit/>
          </a:bodyPr>
          <a:lstStyle/>
          <a:p>
            <a:pPr algn="ctr"/>
            <a:r>
              <a:rPr lang="en-US" sz="2400" dirty="0">
                <a:solidFill>
                  <a:schemeClr val="tx2"/>
                </a:solidFill>
                <a:latin typeface="Georgia" panose="02040502050405020303" pitchFamily="18" charset="0"/>
              </a:rPr>
              <a:t>106 Maypop </a:t>
            </a:r>
            <a:r>
              <a:rPr lang="en-US" sz="2400" dirty="0" smtClean="0">
                <a:solidFill>
                  <a:schemeClr val="tx2"/>
                </a:solidFill>
                <a:latin typeface="Georgia" panose="02040502050405020303" pitchFamily="18" charset="0"/>
              </a:rPr>
              <a:t>Drive</a:t>
            </a:r>
          </a:p>
          <a:p>
            <a:pPr algn="ctr"/>
            <a:endParaRPr lang="en-US" sz="1800" dirty="0" smtClean="0">
              <a:solidFill>
                <a:schemeClr val="tx2"/>
              </a:solidFill>
              <a:latin typeface="Georgia" panose="02040502050405020303" pitchFamily="18" charset="0"/>
            </a:endParaRPr>
          </a:p>
          <a:p>
            <a:pPr algn="ctr"/>
            <a:r>
              <a:rPr lang="en-US" sz="1600" dirty="0">
                <a:solidFill>
                  <a:schemeClr val="tx2"/>
                </a:solidFill>
                <a:latin typeface="Georgia" panose="02040502050405020303" pitchFamily="18" charset="0"/>
              </a:rPr>
              <a:t>Longleaf </a:t>
            </a:r>
            <a:r>
              <a:rPr lang="en-US" sz="1600" dirty="0" smtClean="0">
                <a:solidFill>
                  <a:schemeClr val="tx2"/>
                </a:solidFill>
                <a:latin typeface="Georgia" panose="02040502050405020303" pitchFamily="18" charset="0"/>
              </a:rPr>
              <a:t>| </a:t>
            </a:r>
            <a:r>
              <a:rPr lang="en-US" sz="1600" dirty="0">
                <a:solidFill>
                  <a:schemeClr val="tx2"/>
                </a:solidFill>
                <a:latin typeface="Georgia" panose="02040502050405020303" pitchFamily="18" charset="0"/>
              </a:rPr>
              <a:t>MLS# </a:t>
            </a:r>
            <a:r>
              <a:rPr lang="en-US" sz="1600" dirty="0" smtClean="0">
                <a:solidFill>
                  <a:schemeClr val="tx2"/>
                </a:solidFill>
                <a:latin typeface="Georgia" panose="02040502050405020303" pitchFamily="18" charset="0"/>
              </a:rPr>
              <a:t>15019612 | </a:t>
            </a:r>
            <a:r>
              <a:rPr lang="en-US" sz="1600" dirty="0">
                <a:solidFill>
                  <a:schemeClr val="tx2"/>
                </a:solidFill>
                <a:latin typeface="Georgia" panose="02040502050405020303" pitchFamily="18" charset="0"/>
              </a:rPr>
              <a:t>$165,400</a:t>
            </a:r>
          </a:p>
        </p:txBody>
      </p:sp>
      <p:grpSp>
        <p:nvGrpSpPr>
          <p:cNvPr id="15" name="Group 14"/>
          <p:cNvGrpSpPr/>
          <p:nvPr/>
        </p:nvGrpSpPr>
        <p:grpSpPr>
          <a:xfrm>
            <a:off x="5148262" y="8833024"/>
            <a:ext cx="2624138" cy="1118800"/>
            <a:chOff x="5148262" y="8801100"/>
            <a:chExt cx="2624138" cy="111880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0331" y="8801100"/>
              <a:ext cx="2539999" cy="952500"/>
            </a:xfrm>
            <a:prstGeom prst="rect">
              <a:avLst/>
            </a:prstGeom>
          </p:spPr>
        </p:pic>
        <p:sp>
          <p:nvSpPr>
            <p:cNvPr id="11" name="Rectangle 10"/>
            <p:cNvSpPr/>
            <p:nvPr/>
          </p:nvSpPr>
          <p:spPr>
            <a:xfrm>
              <a:off x="5148262" y="9689068"/>
              <a:ext cx="2624138" cy="230832"/>
            </a:xfrm>
            <a:prstGeom prst="rect">
              <a:avLst/>
            </a:prstGeom>
          </p:spPr>
          <p:txBody>
            <a:bodyPr wrap="square">
              <a:spAutoFit/>
            </a:bodyPr>
            <a:lstStyle/>
            <a:p>
              <a:pPr algn="ctr"/>
              <a:r>
                <a:rPr lang="en-US" sz="900" dirty="0">
                  <a:latin typeface="Georgia" panose="02040502050405020303" pitchFamily="18" charset="0"/>
                </a:rPr>
                <a:t>Ellen O'Neil </a:t>
              </a:r>
              <a:r>
                <a:rPr lang="en-US" sz="900" dirty="0" smtClean="0">
                  <a:latin typeface="Georgia" panose="02040502050405020303" pitchFamily="18" charset="0"/>
                </a:rPr>
                <a:t>Realty | Mt</a:t>
              </a:r>
              <a:r>
                <a:rPr lang="en-US" sz="900" dirty="0">
                  <a:latin typeface="Georgia" panose="02040502050405020303" pitchFamily="18" charset="0"/>
                </a:rPr>
                <a:t>. Pleasant, SC 29466</a:t>
              </a:r>
            </a:p>
          </p:txBody>
        </p:sp>
      </p:grpSp>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43024" y="883449"/>
            <a:ext cx="3686353" cy="2764765"/>
          </a:xfrm>
          <a:prstGeom prst="rect">
            <a:avLst/>
          </a:prstGeom>
          <a:ln>
            <a:noFill/>
          </a:ln>
          <a:effectLst>
            <a:softEdge rad="112500"/>
          </a:effectLst>
        </p:spPr>
      </p:pic>
      <p:sp>
        <p:nvSpPr>
          <p:cNvPr id="2" name="Rectangle 1"/>
          <p:cNvSpPr/>
          <p:nvPr/>
        </p:nvSpPr>
        <p:spPr>
          <a:xfrm>
            <a:off x="0" y="39808"/>
            <a:ext cx="7772400" cy="830997"/>
          </a:xfrm>
          <a:prstGeom prst="rect">
            <a:avLst/>
          </a:prstGeom>
        </p:spPr>
        <p:txBody>
          <a:bodyPr wrap="square">
            <a:spAutoFit/>
          </a:bodyPr>
          <a:lstStyle/>
          <a:p>
            <a:pPr algn="ctr"/>
            <a:r>
              <a:rPr lang="en-US" sz="2800" i="1" dirty="0">
                <a:solidFill>
                  <a:srgbClr val="C00000"/>
                </a:solidFill>
                <a:effectLst>
                  <a:outerShdw blurRad="38100" dist="38100" dir="2700000" algn="tl">
                    <a:srgbClr val="000000">
                      <a:alpha val="43137"/>
                    </a:srgbClr>
                  </a:outerShdw>
                </a:effectLst>
                <a:latin typeface="Georgia" panose="02040502050405020303" pitchFamily="18" charset="0"/>
              </a:rPr>
              <a:t>Lease Purchase </a:t>
            </a:r>
            <a:r>
              <a:rPr lang="en-US" sz="2800" i="1">
                <a:solidFill>
                  <a:srgbClr val="C00000"/>
                </a:solidFill>
                <a:effectLst>
                  <a:outerShdw blurRad="38100" dist="38100" dir="2700000" algn="tl">
                    <a:srgbClr val="000000">
                      <a:alpha val="43137"/>
                    </a:srgbClr>
                  </a:outerShdw>
                </a:effectLst>
                <a:latin typeface="Georgia" panose="02040502050405020303" pitchFamily="18" charset="0"/>
              </a:rPr>
              <a:t>Option </a:t>
            </a:r>
            <a:r>
              <a:rPr lang="en-US" sz="2800" i="1" smtClean="0">
                <a:solidFill>
                  <a:srgbClr val="C00000"/>
                </a:solidFill>
                <a:effectLst>
                  <a:outerShdw blurRad="38100" dist="38100" dir="2700000" algn="tl">
                    <a:srgbClr val="000000">
                      <a:alpha val="43137"/>
                    </a:srgbClr>
                  </a:outerShdw>
                </a:effectLst>
                <a:latin typeface="Georgia" panose="02040502050405020303" pitchFamily="18" charset="0"/>
              </a:rPr>
              <a:t>Now </a:t>
            </a:r>
            <a:r>
              <a:rPr lang="en-US" sz="2800" i="1" dirty="0">
                <a:solidFill>
                  <a:srgbClr val="C00000"/>
                </a:solidFill>
                <a:effectLst>
                  <a:outerShdw blurRad="38100" dist="38100" dir="2700000" algn="tl">
                    <a:srgbClr val="000000">
                      <a:alpha val="43137"/>
                    </a:srgbClr>
                  </a:outerShdw>
                </a:effectLst>
                <a:latin typeface="Georgia" panose="02040502050405020303" pitchFamily="18" charset="0"/>
              </a:rPr>
              <a:t>Available!!</a:t>
            </a:r>
            <a:endParaRPr lang="en-US" sz="2800" i="1" dirty="0" smtClean="0">
              <a:solidFill>
                <a:srgbClr val="C00000"/>
              </a:solidFill>
              <a:effectLst>
                <a:outerShdw blurRad="38100" dist="38100" dir="2700000" algn="tl">
                  <a:srgbClr val="000000">
                    <a:alpha val="43137"/>
                  </a:srgbClr>
                </a:outerShdw>
              </a:effectLst>
              <a:latin typeface="Georgia" panose="02040502050405020303" pitchFamily="18" charset="0"/>
            </a:endParaRPr>
          </a:p>
          <a:p>
            <a:pPr algn="ctr"/>
            <a:r>
              <a:rPr lang="en-US" i="1" dirty="0" smtClean="0">
                <a:solidFill>
                  <a:srgbClr val="C00000"/>
                </a:solidFill>
                <a:effectLst>
                  <a:outerShdw blurRad="38100" dist="38100" dir="2700000" algn="tl">
                    <a:srgbClr val="000000">
                      <a:alpha val="43137"/>
                    </a:srgbClr>
                  </a:outerShdw>
                </a:effectLst>
                <a:latin typeface="Georgia" panose="02040502050405020303" pitchFamily="18" charset="0"/>
              </a:rPr>
              <a:t>Goose </a:t>
            </a:r>
            <a:r>
              <a:rPr lang="en-US" i="1" dirty="0">
                <a:solidFill>
                  <a:srgbClr val="C00000"/>
                </a:solidFill>
                <a:effectLst>
                  <a:outerShdw blurRad="38100" dist="38100" dir="2700000" algn="tl">
                    <a:srgbClr val="000000">
                      <a:alpha val="43137"/>
                    </a:srgbClr>
                  </a:outerShdw>
                </a:effectLst>
                <a:latin typeface="Georgia" panose="02040502050405020303" pitchFamily="18" charset="0"/>
              </a:rPr>
              <a:t>Creek 4 Bedroom Ranch Ready to Go!</a:t>
            </a:r>
          </a:p>
        </p:txBody>
      </p:sp>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33195" y="7542544"/>
            <a:ext cx="1639205" cy="1229404"/>
          </a:xfrm>
          <a:prstGeom prst="rect">
            <a:avLst/>
          </a:prstGeom>
          <a:ln>
            <a:noFill/>
          </a:ln>
          <a:effectLst>
            <a:softEdge rad="112500"/>
          </a:effectLst>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33299" y="7542544"/>
            <a:ext cx="1639205" cy="1229404"/>
          </a:xfrm>
          <a:prstGeom prst="rect">
            <a:avLst/>
          </a:prstGeom>
          <a:ln>
            <a:noFill/>
          </a:ln>
          <a:effectLst>
            <a:softEdge rad="112500"/>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99897" y="7542544"/>
            <a:ext cx="1639205" cy="1229404"/>
          </a:xfrm>
          <a:prstGeom prst="rect">
            <a:avLst/>
          </a:prstGeom>
          <a:ln>
            <a:noFill/>
          </a:ln>
          <a:effectLst>
            <a:softEdge rad="112500"/>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542544"/>
            <a:ext cx="1639205" cy="1229404"/>
          </a:xfrm>
          <a:prstGeom prst="rect">
            <a:avLst/>
          </a:prstGeom>
          <a:ln>
            <a:noFill/>
          </a:ln>
          <a:effectLst>
            <a:softEdge rad="112500"/>
          </a:effectLst>
        </p:spPr>
      </p:pic>
      <p:sp>
        <p:nvSpPr>
          <p:cNvPr id="12" name="Rectangle 11"/>
          <p:cNvSpPr/>
          <p:nvPr/>
        </p:nvSpPr>
        <p:spPr>
          <a:xfrm>
            <a:off x="7924800" y="2828199"/>
            <a:ext cx="1816523" cy="400110"/>
          </a:xfrm>
          <a:prstGeom prst="rect">
            <a:avLst/>
          </a:prstGeom>
        </p:spPr>
        <p:txBody>
          <a:bodyPr wrap="none">
            <a:spAutoFit/>
          </a:bodyPr>
          <a:lstStyle/>
          <a:p>
            <a:r>
              <a:rPr lang="en-US" i="1" dirty="0">
                <a:solidFill>
                  <a:srgbClr val="C00000"/>
                </a:solidFill>
                <a:latin typeface="Georgia" panose="02040502050405020303" pitchFamily="18" charset="0"/>
              </a:rPr>
              <a:t>Price Reduced</a:t>
            </a:r>
            <a:endParaRPr lang="en-US" dirty="0"/>
          </a:p>
        </p:txBody>
      </p:sp>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96049" y="8943974"/>
            <a:ext cx="780303" cy="896900"/>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3597" y="883448"/>
            <a:ext cx="1828803" cy="1371603"/>
          </a:xfrm>
          <a:prstGeom prst="rect">
            <a:avLst/>
          </a:prstGeom>
          <a:ln>
            <a:noFill/>
          </a:ln>
          <a:effectLst>
            <a:softEdge rad="112500"/>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883448"/>
            <a:ext cx="1828796" cy="1371597"/>
          </a:xfrm>
          <a:prstGeom prst="rect">
            <a:avLst/>
          </a:prstGeom>
          <a:ln>
            <a:noFill/>
          </a:ln>
          <a:effectLst>
            <a:softEdge rad="112500"/>
          </a:effectLst>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3601" y="2281183"/>
            <a:ext cx="1828800" cy="1371600"/>
          </a:xfrm>
          <a:prstGeom prst="rect">
            <a:avLst/>
          </a:prstGeom>
          <a:ln>
            <a:noFill/>
          </a:ln>
          <a:effectLst>
            <a:softEdge rad="112500"/>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2281183"/>
            <a:ext cx="1828800" cy="1371600"/>
          </a:xfrm>
          <a:prstGeom prst="rect">
            <a:avLst/>
          </a:prstGeom>
          <a:ln>
            <a:noFill/>
          </a:ln>
          <a:effectLst>
            <a:softEdge rad="112500"/>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066598" y="7542545"/>
            <a:ext cx="1639205" cy="1229403"/>
          </a:xfrm>
          <a:prstGeom prst="rect">
            <a:avLst/>
          </a:prstGeom>
          <a:ln>
            <a:noFill/>
          </a:ln>
          <a:effectLst>
            <a:softEdge rad="112500"/>
          </a:effectLst>
        </p:spPr>
      </p:pic>
    </p:spTree>
    <p:extLst>
      <p:ext uri="{BB962C8B-B14F-4D97-AF65-F5344CB8AC3E}">
        <p14:creationId xmlns:p14="http://schemas.microsoft.com/office/powerpoint/2010/main" val="874387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373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15</cp:revision>
  <dcterms:created xsi:type="dcterms:W3CDTF">2006-08-16T00:00:00Z</dcterms:created>
  <dcterms:modified xsi:type="dcterms:W3CDTF">2015-12-16T19:36:15Z</dcterms:modified>
</cp:coreProperties>
</file>