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3B9"/>
    <a:srgbClr val="C92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966" y="-5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2/25/2020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00448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2/25/2020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244806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2/25/2020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809118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2/25/2020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539444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57EE09-42B9-43F4-B5E7-6850071F296F}" type="datetimeFigureOut">
              <a:rPr lang="en-US" smtClean="0"/>
              <a:t>2/25/2020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502730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57EE09-42B9-43F4-B5E7-6850071F296F}" type="datetimeFigureOut">
              <a:rPr lang="en-US" smtClean="0"/>
              <a:t>2/25/2020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565436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57EE09-42B9-43F4-B5E7-6850071F296F}" type="datetimeFigureOut">
              <a:rPr lang="en-US" smtClean="0"/>
              <a:t>2/25/2020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092118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57EE09-42B9-43F4-B5E7-6850071F296F}" type="datetimeFigureOut">
              <a:rPr lang="en-US" smtClean="0"/>
              <a:t>2/25/2020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232419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7EE09-42B9-43F4-B5E7-6850071F296F}" type="datetimeFigureOut">
              <a:rPr lang="en-US" smtClean="0"/>
              <a:t>2/25/2020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830316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2/25/2020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270802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2/25/2020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940384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6657EE09-42B9-43F4-B5E7-6850071F296F}" type="datetimeFigureOut">
              <a:rPr lang="en-US" smtClean="0"/>
              <a:t>2/25/2020</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E2AD16E8-A83C-4595-A655-4D7DA66D9F66}" type="slidenum">
              <a:rPr lang="en-US" smtClean="0"/>
              <a:t>‹#›</a:t>
            </a:fld>
            <a:endParaRPr lang="en-US"/>
          </a:p>
        </p:txBody>
      </p:sp>
    </p:spTree>
    <p:extLst>
      <p:ext uri="{BB962C8B-B14F-4D97-AF65-F5344CB8AC3E}">
        <p14:creationId xmlns:p14="http://schemas.microsoft.com/office/powerpoint/2010/main" val="21771548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3B9"/>
        </a:solidFill>
        <a:effectLst/>
      </p:bgPr>
    </p:bg>
    <p:spTree>
      <p:nvGrpSpPr>
        <p:cNvPr id="1" name=""/>
        <p:cNvGrpSpPr/>
        <p:nvPr/>
      </p:nvGrpSpPr>
      <p:grpSpPr>
        <a:xfrm>
          <a:off x="0" y="0"/>
          <a:ext cx="0" cy="0"/>
          <a:chOff x="0" y="0"/>
          <a:chExt cx="0" cy="0"/>
        </a:xfrm>
      </p:grpSpPr>
      <p:sp>
        <p:nvSpPr>
          <p:cNvPr id="11" name="Rectangle 10"/>
          <p:cNvSpPr/>
          <p:nvPr/>
        </p:nvSpPr>
        <p:spPr>
          <a:xfrm>
            <a:off x="0" y="0"/>
            <a:ext cx="7315200" cy="896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600" y="4812030"/>
            <a:ext cx="6858000" cy="2384154"/>
          </a:xfrm>
        </p:spPr>
        <p:txBody>
          <a:bodyPr anchor="ctr">
            <a:noAutofit/>
          </a:bodyPr>
          <a:lstStyle/>
          <a:p>
            <a:r>
              <a:rPr lang="en-US" sz="1400" dirty="0">
                <a:latin typeface="Arial" panose="020B0604020202020204" pitchFamily="34" charset="0"/>
                <a:cs typeface="Arial" panose="020B0604020202020204" pitchFamily="34" charset="0"/>
              </a:rPr>
              <a:t>Fresh &amp; clean. </a:t>
            </a:r>
            <a:r>
              <a:rPr lang="en-US" sz="1400">
                <a:latin typeface="Arial" panose="020B0604020202020204" pitchFamily="34" charset="0"/>
                <a:cs typeface="Arial" panose="020B0604020202020204" pitchFamily="34" charset="0"/>
              </a:rPr>
              <a:t>Move-in </a:t>
            </a:r>
            <a:r>
              <a:rPr lang="en-US" sz="1400" dirty="0">
                <a:latin typeface="Arial" panose="020B0604020202020204" pitchFamily="34" charset="0"/>
                <a:cs typeface="Arial" panose="020B0604020202020204" pitchFamily="34" charset="0"/>
              </a:rPr>
              <a:t>ready. West View Schools. 3 Bed 2 Bath all brick 1 car garage. Large screen porch in a large backyard with a privacy fence. Very large second driveway. Plenty of room to store the boat or camper. </a:t>
            </a:r>
          </a:p>
          <a:p>
            <a:endParaRPr lang="en-US" sz="11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Like new inside. All new kitchen cabinets, granite counter tops, white subway tiled back splash. All new stainless appliances. Both bathrooms are all new. Vanities, tub, shower, toilets. all new lights, ceiling fans. All new flooring through out the home. </a:t>
            </a:r>
          </a:p>
          <a:p>
            <a:endParaRPr lang="en-US" sz="11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New architectural shingled roof. Topped with professional landscaping. Newer vinyl windows and heat &amp; air.</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294783" y="1029675"/>
            <a:ext cx="3258726" cy="2444044"/>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491012" y="7196184"/>
            <a:ext cx="1529408" cy="114705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028236" y="7196184"/>
            <a:ext cx="1529408" cy="1147056"/>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758935" y="7196184"/>
            <a:ext cx="1529408" cy="1147056"/>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28416" y="1"/>
            <a:ext cx="2800350" cy="752475"/>
          </a:xfrm>
          <a:prstGeom prst="rect">
            <a:avLst/>
          </a:prstGeom>
        </p:spPr>
      </p:pic>
      <p:sp>
        <p:nvSpPr>
          <p:cNvPr id="12" name="Rectangle 11"/>
          <p:cNvSpPr/>
          <p:nvPr/>
        </p:nvSpPr>
        <p:spPr>
          <a:xfrm>
            <a:off x="3657601" y="982472"/>
            <a:ext cx="3429000" cy="1015663"/>
          </a:xfrm>
          <a:prstGeom prst="rect">
            <a:avLst/>
          </a:prstGeom>
        </p:spPr>
        <p:txBody>
          <a:bodyPr wrap="square">
            <a:spAutoFit/>
          </a:bodyPr>
          <a:lstStyle/>
          <a:p>
            <a:pPr algn="ctr"/>
            <a:r>
              <a:rPr lang="en-US" b="1" dirty="0">
                <a:latin typeface="Arial" panose="020B0604020202020204" pitchFamily="34" charset="0"/>
                <a:cs typeface="Arial" panose="020B0604020202020204" pitchFamily="34" charset="0"/>
              </a:rPr>
              <a:t>106 Realtor Road</a:t>
            </a:r>
          </a:p>
          <a:p>
            <a:pPr algn="ctr"/>
            <a:r>
              <a:rPr lang="en-US" sz="1400" dirty="0">
                <a:latin typeface="Arial" panose="020B0604020202020204" pitchFamily="34" charset="0"/>
                <a:cs typeface="Arial" panose="020B0604020202020204" pitchFamily="34" charset="0"/>
              </a:rPr>
              <a:t>Pineview Hills</a:t>
            </a:r>
          </a:p>
          <a:p>
            <a:pPr algn="ctr"/>
            <a:r>
              <a:rPr lang="en-US" sz="1400" dirty="0">
                <a:latin typeface="Arial" panose="020B0604020202020204" pitchFamily="34" charset="0"/>
                <a:cs typeface="Arial" panose="020B0604020202020204" pitchFamily="34" charset="0"/>
              </a:rPr>
              <a:t>Goose Creek, SC 29445</a:t>
            </a:r>
          </a:p>
          <a:p>
            <a:pPr algn="ctr"/>
            <a:r>
              <a:rPr lang="en-US" sz="1400" dirty="0">
                <a:latin typeface="Arial" panose="020B0604020202020204" pitchFamily="34" charset="0"/>
                <a:cs typeface="Arial" panose="020B0604020202020204" pitchFamily="34" charset="0"/>
              </a:rPr>
              <a:t>MLS# 20004571 ~ $199,000</a:t>
            </a:r>
          </a:p>
        </p:txBody>
      </p:sp>
      <p:sp>
        <p:nvSpPr>
          <p:cNvPr id="13" name="Rectangle 12"/>
          <p:cNvSpPr/>
          <p:nvPr/>
        </p:nvSpPr>
        <p:spPr>
          <a:xfrm>
            <a:off x="215900" y="8387654"/>
            <a:ext cx="6887718" cy="738664"/>
          </a:xfrm>
          <a:prstGeom prst="rect">
            <a:avLst/>
          </a:prstGeom>
        </p:spPr>
        <p:txBody>
          <a:bodyPr wrap="square">
            <a:spAutoFit/>
          </a:bodyPr>
          <a:lstStyle/>
          <a:p>
            <a:pPr algn="ctr"/>
            <a:r>
              <a:rPr lang="en-US" sz="1400" dirty="0">
                <a:solidFill>
                  <a:schemeClr val="tx1">
                    <a:lumMod val="50000"/>
                    <a:lumOff val="50000"/>
                  </a:schemeClr>
                </a:solidFill>
                <a:latin typeface="Arial" panose="020B0604020202020204" pitchFamily="34" charset="0"/>
                <a:cs typeface="Arial" panose="020B0604020202020204" pitchFamily="34" charset="0"/>
              </a:rPr>
              <a:t>Real Estate Advocates LC</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7613 Hwy 544 | Myrtle Beach, SC 29588</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www.realestateadvocates.com</a:t>
            </a:r>
          </a:p>
        </p:txBody>
      </p:sp>
      <p:sp>
        <p:nvSpPr>
          <p:cNvPr id="14" name="Rectangle 13"/>
          <p:cNvSpPr/>
          <p:nvPr/>
        </p:nvSpPr>
        <p:spPr>
          <a:xfrm>
            <a:off x="3641598" y="0"/>
            <a:ext cx="3445002" cy="923330"/>
          </a:xfrm>
          <a:prstGeom prst="rect">
            <a:avLst/>
          </a:prstGeom>
        </p:spPr>
        <p:txBody>
          <a:bodyPr wrap="square">
            <a:spAutoFit/>
          </a:bodyPr>
          <a:lstStyle/>
          <a:p>
            <a:pPr algn="r"/>
            <a:r>
              <a:rPr lang="en-US" b="1" i="1" dirty="0">
                <a:solidFill>
                  <a:srgbClr val="C92127"/>
                </a:solidFill>
                <a:latin typeface="Arial" panose="020B0604020202020204" pitchFamily="34" charset="0"/>
                <a:cs typeface="Arial" panose="020B0604020202020204" pitchFamily="34" charset="0"/>
              </a:rPr>
              <a:t>Totally Renovated</a:t>
            </a:r>
          </a:p>
          <a:p>
            <a:pPr algn="r"/>
            <a:r>
              <a:rPr lang="en-US" b="1" i="1" dirty="0">
                <a:solidFill>
                  <a:srgbClr val="C92127"/>
                </a:solidFill>
                <a:latin typeface="Arial" panose="020B0604020202020204" pitchFamily="34" charset="0"/>
                <a:cs typeface="Arial" panose="020B0604020202020204" pitchFamily="34" charset="0"/>
              </a:rPr>
              <a:t>Under $200k</a:t>
            </a:r>
          </a:p>
          <a:p>
            <a:pPr algn="r"/>
            <a:r>
              <a:rPr lang="en-US" b="1" i="1" dirty="0">
                <a:solidFill>
                  <a:srgbClr val="C92127"/>
                </a:solidFill>
                <a:latin typeface="Arial" panose="020B0604020202020204" pitchFamily="34" charset="0"/>
                <a:cs typeface="Arial" panose="020B0604020202020204" pitchFamily="34" charset="0"/>
              </a:rPr>
              <a:t>No HOA</a:t>
            </a:r>
            <a:endParaRPr lang="en-US" i="1" dirty="0">
              <a:solidFill>
                <a:srgbClr val="C92127"/>
              </a:solidFill>
              <a:latin typeface="Arial" panose="020B0604020202020204" pitchFamily="34" charset="0"/>
              <a:cs typeface="Arial" panose="020B0604020202020204" pitchFamily="34" charset="0"/>
            </a:endParaRPr>
          </a:p>
        </p:txBody>
      </p:sp>
      <p:sp>
        <p:nvSpPr>
          <p:cNvPr id="15" name="Rectangle 14"/>
          <p:cNvSpPr/>
          <p:nvPr/>
        </p:nvSpPr>
        <p:spPr>
          <a:xfrm>
            <a:off x="258318" y="94113"/>
            <a:ext cx="3353562" cy="707886"/>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Don C. Mason, CIAS, CNE</a:t>
            </a:r>
          </a:p>
          <a:p>
            <a:r>
              <a:rPr lang="en-US" sz="1200" dirty="0">
                <a:latin typeface="Arial" panose="020B0604020202020204" pitchFamily="34" charset="0"/>
                <a:cs typeface="Arial" panose="020B0604020202020204" pitchFamily="34" charset="0"/>
              </a:rPr>
              <a:t>(843) 364-9090</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nibsc@aol.com</a:t>
            </a:r>
          </a:p>
        </p:txBody>
      </p:sp>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362794" y="3664974"/>
            <a:ext cx="860292" cy="1147056"/>
          </a:xfrm>
          <a:prstGeom prst="rect">
            <a:avLst/>
          </a:prstGeom>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495148" y="3668076"/>
            <a:ext cx="1525272" cy="1143954"/>
          </a:xfrm>
          <a:prstGeom prst="rect">
            <a:avLst/>
          </a:prstGeom>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763071" y="3668076"/>
            <a:ext cx="1525272" cy="1143954"/>
          </a:xfrm>
          <a:prstGeom prst="rect">
            <a:avLst/>
          </a:prstGeom>
        </p:spPr>
      </p:pic>
      <p:pic>
        <p:nvPicPr>
          <p:cNvPr id="22" name="Picture 21">
            <a:extLst>
              <a:ext uri="{FF2B5EF4-FFF2-40B4-BE49-F238E27FC236}">
                <a16:creationId xmlns:a16="http://schemas.microsoft.com/office/drawing/2014/main" id="{9145B179-F5A4-4432-9FC7-0A91B7A1FE27}"/>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94780" y="3668076"/>
            <a:ext cx="1525272" cy="1143954"/>
          </a:xfrm>
          <a:prstGeom prst="rect">
            <a:avLst/>
          </a:prstGeom>
        </p:spPr>
      </p:pic>
      <p:pic>
        <p:nvPicPr>
          <p:cNvPr id="23" name="Picture 22">
            <a:extLst>
              <a:ext uri="{FF2B5EF4-FFF2-40B4-BE49-F238E27FC236}">
                <a16:creationId xmlns:a16="http://schemas.microsoft.com/office/drawing/2014/main" id="{0C543117-6A07-4E2D-B125-EC1C53D122C7}"/>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94780" y="7199286"/>
            <a:ext cx="1525272" cy="1143954"/>
          </a:xfrm>
          <a:prstGeom prst="rect">
            <a:avLst/>
          </a:prstGeom>
        </p:spPr>
      </p:pic>
      <p:sp>
        <p:nvSpPr>
          <p:cNvPr id="25" name="Subtitle 2">
            <a:extLst>
              <a:ext uri="{FF2B5EF4-FFF2-40B4-BE49-F238E27FC236}">
                <a16:creationId xmlns:a16="http://schemas.microsoft.com/office/drawing/2014/main" id="{81BF751F-D8EC-49AF-B746-DA131800A465}"/>
              </a:ext>
            </a:extLst>
          </p:cNvPr>
          <p:cNvSpPr txBox="1">
            <a:spLocks/>
          </p:cNvSpPr>
          <p:nvPr/>
        </p:nvSpPr>
        <p:spPr>
          <a:xfrm>
            <a:off x="8153401" y="1765916"/>
            <a:ext cx="3429000" cy="1937338"/>
          </a:xfrm>
          <a:prstGeom prst="rect">
            <a:avLst/>
          </a:prstGeom>
        </p:spPr>
        <p:txBody>
          <a:bodyPr vert="horz" lIns="91440" tIns="45720" rIns="91440" bIns="45720" rtlCol="0" anchor="ctr">
            <a:noAutofit/>
          </a:bodyPr>
          <a:lstStyle>
            <a:lvl1pPr marL="0" indent="0" algn="ctr" defTabSz="514350" rtl="0" eaLnBrk="1" latinLnBrk="0" hangingPunct="1">
              <a:lnSpc>
                <a:spcPct val="90000"/>
              </a:lnSpc>
              <a:spcBef>
                <a:spcPts val="563"/>
              </a:spcBef>
              <a:buFont typeface="Arial" panose="020B0604020202020204" pitchFamily="34" charset="0"/>
              <a:buNone/>
              <a:defRPr sz="1350" kern="1200">
                <a:solidFill>
                  <a:schemeClr val="tx1"/>
                </a:solidFill>
                <a:latin typeface="+mn-lt"/>
                <a:ea typeface="+mn-ea"/>
                <a:cs typeface="+mn-cs"/>
              </a:defRPr>
            </a:lvl1pPr>
            <a:lvl2pPr marL="257175" indent="0" algn="ctr" defTabSz="514350" rtl="0" eaLnBrk="1" latinLnBrk="0" hangingPunct="1">
              <a:lnSpc>
                <a:spcPct val="90000"/>
              </a:lnSpc>
              <a:spcBef>
                <a:spcPts val="281"/>
              </a:spcBef>
              <a:buFont typeface="Arial" panose="020B0604020202020204" pitchFamily="34" charset="0"/>
              <a:buNone/>
              <a:defRPr sz="1125" kern="1200">
                <a:solidFill>
                  <a:schemeClr val="tx1"/>
                </a:solidFill>
                <a:latin typeface="+mn-lt"/>
                <a:ea typeface="+mn-ea"/>
                <a:cs typeface="+mn-cs"/>
              </a:defRPr>
            </a:lvl2pPr>
            <a:lvl3pPr marL="514350" indent="0" algn="ctr" defTabSz="514350" rtl="0" eaLnBrk="1" latinLnBrk="0" hangingPunct="1">
              <a:lnSpc>
                <a:spcPct val="90000"/>
              </a:lnSpc>
              <a:spcBef>
                <a:spcPts val="281"/>
              </a:spcBef>
              <a:buFont typeface="Arial" panose="020B0604020202020204" pitchFamily="34" charset="0"/>
              <a:buNone/>
              <a:defRPr sz="1013" kern="1200">
                <a:solidFill>
                  <a:schemeClr val="tx1"/>
                </a:solidFill>
                <a:latin typeface="+mn-lt"/>
                <a:ea typeface="+mn-ea"/>
                <a:cs typeface="+mn-cs"/>
              </a:defRPr>
            </a:lvl3pPr>
            <a:lvl4pPr marL="771525"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4pPr>
            <a:lvl5pPr marL="1028700"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5pPr>
            <a:lvl6pPr marL="1285875"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6pPr>
            <a:lvl7pPr marL="1543050"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7pPr>
            <a:lvl8pPr marL="1800225"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8pPr>
            <a:lvl9pPr marL="2057400"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9pPr>
          </a:lstStyle>
          <a:p>
            <a:pPr algn="l"/>
            <a:r>
              <a:rPr lang="en-US" sz="1000" b="1" dirty="0">
                <a:latin typeface="Arial" panose="020B0604020202020204" pitchFamily="34" charset="0"/>
                <a:cs typeface="Arial" panose="020B0604020202020204" pitchFamily="34" charset="0"/>
              </a:rPr>
              <a:t>Property Subtypes:</a:t>
            </a:r>
            <a:r>
              <a:rPr lang="en-US" sz="1000" dirty="0">
                <a:latin typeface="Arial" panose="020B0604020202020204" pitchFamily="34" charset="0"/>
                <a:cs typeface="Arial" panose="020B0604020202020204" pitchFamily="34" charset="0"/>
              </a:rPr>
              <a:t> Executive Suites, Office Building</a:t>
            </a:r>
          </a:p>
          <a:p>
            <a:pPr algn="l"/>
            <a:r>
              <a:rPr lang="en-US" sz="1000" b="1" dirty="0">
                <a:latin typeface="Arial" panose="020B0604020202020204" pitchFamily="34" charset="0"/>
                <a:cs typeface="Arial" panose="020B0604020202020204" pitchFamily="34" charset="0"/>
              </a:rPr>
              <a:t>Building Size (RSF):</a:t>
            </a:r>
            <a:r>
              <a:rPr lang="en-US" sz="1000" dirty="0">
                <a:latin typeface="Arial" panose="020B0604020202020204" pitchFamily="34" charset="0"/>
                <a:cs typeface="Arial" panose="020B0604020202020204" pitchFamily="34" charset="0"/>
              </a:rPr>
              <a:t> 2,400 SF</a:t>
            </a:r>
          </a:p>
          <a:p>
            <a:pPr algn="l"/>
            <a:r>
              <a:rPr lang="en-US" sz="1000" b="1" dirty="0">
                <a:latin typeface="Arial" panose="020B0604020202020204" pitchFamily="34" charset="0"/>
                <a:cs typeface="Arial" panose="020B0604020202020204" pitchFamily="34" charset="0"/>
              </a:rPr>
              <a:t>Sale Price: </a:t>
            </a:r>
            <a:r>
              <a:rPr lang="en-US" sz="1000" dirty="0">
                <a:latin typeface="Arial" panose="020B0604020202020204" pitchFamily="34" charset="0"/>
                <a:cs typeface="Arial" panose="020B0604020202020204" pitchFamily="34" charset="0"/>
              </a:rPr>
              <a:t>$379,000</a:t>
            </a:r>
          </a:p>
          <a:p>
            <a:pPr algn="l"/>
            <a:r>
              <a:rPr lang="en-US" sz="1000" b="1" dirty="0">
                <a:latin typeface="Arial" panose="020B0604020202020204" pitchFamily="34" charset="0"/>
                <a:cs typeface="Arial" panose="020B0604020202020204" pitchFamily="34" charset="0"/>
              </a:rPr>
              <a:t>Cooperation Compensation: </a:t>
            </a:r>
            <a:r>
              <a:rPr lang="en-US" sz="1000" dirty="0">
                <a:latin typeface="Arial" panose="020B0604020202020204" pitchFamily="34" charset="0"/>
                <a:cs typeface="Arial" panose="020B0604020202020204" pitchFamily="34" charset="0"/>
              </a:rPr>
              <a:t>3%</a:t>
            </a:r>
          </a:p>
          <a:p>
            <a:pPr algn="l"/>
            <a:r>
              <a:rPr lang="en-US" sz="1000" b="1" dirty="0">
                <a:latin typeface="Arial" panose="020B0604020202020204" pitchFamily="34" charset="0"/>
                <a:cs typeface="Arial" panose="020B0604020202020204" pitchFamily="34" charset="0"/>
              </a:rPr>
              <a:t>Property Use Type:</a:t>
            </a:r>
            <a:r>
              <a:rPr lang="en-US" sz="1000" dirty="0">
                <a:latin typeface="Arial" panose="020B0604020202020204" pitchFamily="34" charset="0"/>
                <a:cs typeface="Arial" panose="020B0604020202020204" pitchFamily="34" charset="0"/>
              </a:rPr>
              <a:t> Investment/Professional Office</a:t>
            </a:r>
          </a:p>
          <a:p>
            <a:pPr algn="l"/>
            <a:r>
              <a:rPr lang="en-US" sz="1000" b="1" dirty="0">
                <a:latin typeface="Arial" panose="020B0604020202020204" pitchFamily="34" charset="0"/>
                <a:cs typeface="Arial" panose="020B0604020202020204" pitchFamily="34" charset="0"/>
              </a:rPr>
              <a:t>Usable Size (USF):</a:t>
            </a:r>
            <a:r>
              <a:rPr lang="en-US" sz="1000" dirty="0">
                <a:latin typeface="Arial" panose="020B0604020202020204" pitchFamily="34" charset="0"/>
                <a:cs typeface="Arial" panose="020B0604020202020204" pitchFamily="34" charset="0"/>
              </a:rPr>
              <a:t> 2,400</a:t>
            </a:r>
          </a:p>
          <a:p>
            <a:pPr algn="l"/>
            <a:r>
              <a:rPr lang="en-US" sz="1000" b="1" dirty="0">
                <a:latin typeface="Arial" panose="020B0604020202020204" pitchFamily="34" charset="0"/>
                <a:cs typeface="Arial" panose="020B0604020202020204" pitchFamily="34" charset="0"/>
              </a:rPr>
              <a:t>Sale Terms:</a:t>
            </a:r>
            <a:r>
              <a:rPr lang="en-US" sz="1000" dirty="0">
                <a:latin typeface="Arial" panose="020B0604020202020204" pitchFamily="34" charset="0"/>
                <a:cs typeface="Arial" panose="020B0604020202020204" pitchFamily="34" charset="0"/>
              </a:rPr>
              <a:t> Cash to Seller</a:t>
            </a:r>
          </a:p>
          <a:p>
            <a:pPr algn="l"/>
            <a:r>
              <a:rPr lang="en-US" sz="1000" b="1" dirty="0">
                <a:latin typeface="Arial" panose="020B0604020202020204" pitchFamily="34" charset="0"/>
                <a:cs typeface="Arial" panose="020B0604020202020204" pitchFamily="34" charset="0"/>
              </a:rPr>
              <a:t>Agency Type:</a:t>
            </a:r>
            <a:r>
              <a:rPr lang="en-US" sz="1000" dirty="0">
                <a:latin typeface="Arial" panose="020B0604020202020204" pitchFamily="34" charset="0"/>
                <a:cs typeface="Arial" panose="020B0604020202020204" pitchFamily="34" charset="0"/>
              </a:rPr>
              <a:t> Exclusive Right to Sell/Lease</a:t>
            </a:r>
            <a:endParaRPr lang="en-US" sz="800" dirty="0">
              <a:latin typeface="Arial" panose="020B0604020202020204" pitchFamily="34" charset="0"/>
              <a:cs typeface="Arial" panose="020B0604020202020204" pitchFamily="34" charset="0"/>
            </a:endParaRPr>
          </a:p>
        </p:txBody>
      </p:sp>
      <p:pic>
        <p:nvPicPr>
          <p:cNvPr id="24" name="Picture 23">
            <a:extLst>
              <a:ext uri="{FF2B5EF4-FFF2-40B4-BE49-F238E27FC236}">
                <a16:creationId xmlns:a16="http://schemas.microsoft.com/office/drawing/2014/main" id="{78083D36-AFF2-4A6C-96BD-D450FB179D31}"/>
              </a:ext>
            </a:extLst>
          </p:cNvPr>
          <p:cNvPicPr>
            <a:picLocks noChangeAspect="1"/>
          </p:cNvPicPr>
          <p:nvPr/>
        </p:nvPicPr>
        <p:blipFill rotWithShape="1">
          <a:blip r:embed="rId12">
            <a:extLst>
              <a:ext uri="{28A0092B-C50C-407E-A947-70E740481C1C}">
                <a14:useLocalDpi xmlns:a14="http://schemas.microsoft.com/office/drawing/2010/main" val="0"/>
              </a:ext>
            </a:extLst>
          </a:blip>
          <a:srcRect b="43159"/>
          <a:stretch/>
        </p:blipFill>
        <p:spPr>
          <a:xfrm>
            <a:off x="3758934" y="2084492"/>
            <a:ext cx="3258725" cy="1389227"/>
          </a:xfrm>
          <a:prstGeom prst="rect">
            <a:avLst/>
          </a:prstGeom>
        </p:spPr>
      </p:pic>
    </p:spTree>
    <p:extLst>
      <p:ext uri="{BB962C8B-B14F-4D97-AF65-F5344CB8AC3E}">
        <p14:creationId xmlns:p14="http://schemas.microsoft.com/office/powerpoint/2010/main" val="2535261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211</TotalTime>
  <Words>232</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22</cp:revision>
  <dcterms:created xsi:type="dcterms:W3CDTF">2015-08-21T15:09:03Z</dcterms:created>
  <dcterms:modified xsi:type="dcterms:W3CDTF">2020-02-25T20:20:35Z</dcterms:modified>
</cp:coreProperties>
</file>