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2016" y="3500558"/>
            <a:ext cx="6245568" cy="2414016"/>
          </a:xfrm>
          <a:solidFill>
            <a:srgbClr val="FFFFFF"/>
          </a:solidFill>
          <a:ln w="38100">
            <a:solidFill>
              <a:srgbClr val="404040"/>
            </a:solidFill>
          </a:ln>
        </p:spPr>
        <p:txBody>
          <a:bodyPr lIns="274320" rIns="274320" anchor="ctr" anchorCtr="1">
            <a:normAutofit/>
          </a:bodyPr>
          <a:lstStyle>
            <a:lvl1pPr algn="ctr">
              <a:defRPr sz="315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1819257" y="6383731"/>
            <a:ext cx="4591088" cy="1818511"/>
          </a:xfrm>
          <a:noFill/>
        </p:spPr>
        <p:txBody>
          <a:bodyPr>
            <a:normAutofit/>
          </a:bodyPr>
          <a:lstStyle>
            <a:lvl1pPr marL="0" indent="0" algn="ctr">
              <a:buNone/>
              <a:defRPr sz="1710">
                <a:solidFill>
                  <a:schemeClr val="tx1">
                    <a:lumMod val="75000"/>
                    <a:lumOff val="25000"/>
                  </a:schemeClr>
                </a:solidFill>
              </a:defRPr>
            </a:lvl1pPr>
            <a:lvl2pPr marL="411480" indent="0" algn="ctr">
              <a:buNone/>
              <a:defRPr sz="171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358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866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40851" y="1374648"/>
            <a:ext cx="948569" cy="73091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45441" y="1374648"/>
            <a:ext cx="4244557" cy="73091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77860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4353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5782" y="3500558"/>
            <a:ext cx="6246266" cy="2414016"/>
          </a:xfrm>
          <a:solidFill>
            <a:srgbClr val="FFFFFF"/>
          </a:solidFill>
          <a:ln w="38100">
            <a:solidFill>
              <a:srgbClr val="404040"/>
            </a:solidFill>
          </a:ln>
        </p:spPr>
        <p:txBody>
          <a:bodyPr lIns="274320" rIns="274320" anchor="ctr" anchorCtr="1">
            <a:normAutofit/>
          </a:bodyPr>
          <a:lstStyle>
            <a:lvl1pPr>
              <a:defRPr sz="315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1819257" y="6383615"/>
            <a:ext cx="4591088" cy="1855454"/>
          </a:xfrm>
        </p:spPr>
        <p:txBody>
          <a:bodyPr anchor="t" anchorCtr="1">
            <a:normAutofit/>
          </a:bodyPr>
          <a:lstStyle>
            <a:lvl1pPr marL="0" indent="0">
              <a:buNone/>
              <a:defRPr sz="1710">
                <a:solidFill>
                  <a:schemeClr val="tx1"/>
                </a:solidFill>
              </a:defRPr>
            </a:lvl1pPr>
            <a:lvl2pPr marL="411480" indent="0">
              <a:buNone/>
              <a:defRPr sz="171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30197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92015" y="3869131"/>
            <a:ext cx="2959221" cy="45495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78364" y="3869131"/>
            <a:ext cx="2961464" cy="45495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D8BD707-D9CF-40AE-B4C6-C98DA3205C09}" type="datetimeFigureOut">
              <a:rPr lang="en-US" smtClean="0"/>
              <a:pPr/>
              <a:t>1/15/2022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34561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2015" y="3393037"/>
            <a:ext cx="2959222" cy="1032661"/>
          </a:xfrm>
        </p:spPr>
        <p:txBody>
          <a:bodyPr anchor="b" anchorCtr="1">
            <a:normAutofit/>
          </a:bodyPr>
          <a:lstStyle>
            <a:lvl1pPr marL="0" indent="0" algn="ctr">
              <a:buNone/>
              <a:defRPr sz="1710" b="0" cap="all" spc="90" baseline="0">
                <a:solidFill>
                  <a:schemeClr val="tx2"/>
                </a:solidFill>
              </a:defRPr>
            </a:lvl1pPr>
            <a:lvl2pPr marL="411480" indent="0">
              <a:buNone/>
              <a:defRPr sz="171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992015" y="4610100"/>
            <a:ext cx="2959222" cy="38086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278364" y="4610100"/>
            <a:ext cx="2961464" cy="3808605"/>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278364" y="3393037"/>
            <a:ext cx="2961464" cy="1032661"/>
          </a:xfrm>
        </p:spPr>
        <p:txBody>
          <a:bodyPr anchor="b" anchorCtr="1">
            <a:normAutofit/>
          </a:bodyPr>
          <a:lstStyle>
            <a:lvl1pPr marL="0" indent="0" algn="ctr">
              <a:buNone/>
              <a:defRPr sz="1710" b="0" cap="all" spc="90" baseline="0">
                <a:solidFill>
                  <a:schemeClr val="tx2"/>
                </a:solidFill>
              </a:defRPr>
            </a:lvl1pPr>
            <a:lvl2pPr marL="411480" indent="0">
              <a:buNone/>
              <a:defRPr sz="171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921141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0206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03575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4114800" y="0"/>
            <a:ext cx="4114800" cy="1005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76633" y="3290950"/>
            <a:ext cx="2961535" cy="1674196"/>
          </a:xfrm>
          <a:solidFill>
            <a:srgbClr val="FFFFFF"/>
          </a:solidFill>
          <a:ln>
            <a:solidFill>
              <a:srgbClr val="404040"/>
            </a:solidFill>
          </a:ln>
        </p:spPr>
        <p:txBody>
          <a:bodyPr anchor="ctr" anchorCtr="1">
            <a:normAutofit/>
          </a:bodyPr>
          <a:lstStyle>
            <a:lvl1pPr>
              <a:defRPr sz="189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4546854" y="1180186"/>
            <a:ext cx="3250692" cy="7698029"/>
          </a:xfrm>
        </p:spPr>
        <p:txBody>
          <a:bodyPr>
            <a:normAutofit/>
          </a:bodyPr>
          <a:lstStyle>
            <a:lvl1pPr>
              <a:defRPr sz="1710">
                <a:solidFill>
                  <a:schemeClr val="tx1"/>
                </a:solidFill>
              </a:defRPr>
            </a:lvl1pPr>
            <a:lvl2pPr>
              <a:defRPr sz="1440">
                <a:solidFill>
                  <a:schemeClr val="tx1"/>
                </a:solidFill>
              </a:defRPr>
            </a:lvl2pPr>
            <a:lvl3pPr>
              <a:defRPr sz="1440">
                <a:solidFill>
                  <a:schemeClr val="tx1"/>
                </a:solidFill>
              </a:defRPr>
            </a:lvl3pPr>
            <a:lvl4pPr>
              <a:defRPr sz="1440">
                <a:solidFill>
                  <a:schemeClr val="tx1"/>
                </a:solidFill>
              </a:defRPr>
            </a:lvl4pPr>
            <a:lvl5pPr>
              <a:defRPr sz="1440">
                <a:solidFill>
                  <a:schemeClr val="tx1"/>
                </a:solidFill>
              </a:defRPr>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6669" y="5206547"/>
            <a:ext cx="2561463" cy="3217919"/>
          </a:xfrm>
        </p:spPr>
        <p:txBody>
          <a:bodyPr anchor="t" anchorCtr="1">
            <a:normAutofit/>
          </a:bodyPr>
          <a:lstStyle>
            <a:lvl1pPr marL="0" indent="0" algn="ctr">
              <a:buNone/>
              <a:defRPr sz="1350">
                <a:solidFill>
                  <a:schemeClr val="tx1">
                    <a:lumMod val="85000"/>
                    <a:lumOff val="15000"/>
                  </a:schemeClr>
                </a:solidFill>
              </a:defRPr>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9" name="Date Placeholder 8"/>
          <p:cNvSpPr>
            <a:spLocks noGrp="1"/>
          </p:cNvSpPr>
          <p:nvPr>
            <p:ph type="dt" sz="half" idx="10"/>
          </p:nvPr>
        </p:nvSpPr>
        <p:spPr/>
        <p:txBody>
          <a:bodyPr/>
          <a:lstStyle/>
          <a:p>
            <a:fld id="{1D8BD707-D9CF-40AE-B4C6-C98DA3205C09}" type="datetimeFigureOut">
              <a:rPr lang="en-US" smtClean="0"/>
              <a:pPr/>
              <a:t>1/15/2022</a:t>
            </a:fld>
            <a:endParaRPr lang="en-US"/>
          </a:p>
        </p:txBody>
      </p:sp>
      <p:sp>
        <p:nvSpPr>
          <p:cNvPr id="10" name="Footer Placeholder 9"/>
          <p:cNvSpPr>
            <a:spLocks noGrp="1"/>
          </p:cNvSpPr>
          <p:nvPr>
            <p:ph type="ftr" sz="quarter" idx="11"/>
          </p:nvPr>
        </p:nvSpPr>
        <p:spPr>
          <a:xfrm>
            <a:off x="576633" y="9146438"/>
            <a:ext cx="3425758" cy="469392"/>
          </a:xfrm>
        </p:spPr>
        <p:txBody>
          <a:bodyPr>
            <a:normAutofit/>
          </a:bodyPr>
          <a:lstStyle>
            <a:lvl1pPr>
              <a:defRPr>
                <a:solidFill>
                  <a:schemeClr val="tx1">
                    <a:alpha val="70000"/>
                  </a:schemeClr>
                </a:solidFill>
              </a:defRPr>
            </a:lvl1pPr>
          </a:lstStyle>
          <a:p>
            <a:endParaRPr lang="en-US"/>
          </a:p>
        </p:txBody>
      </p:sp>
      <p:sp>
        <p:nvSpPr>
          <p:cNvPr id="11" name="Slide Number Placeholder 10"/>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25191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6072" y="3290948"/>
            <a:ext cx="2962656" cy="1676400"/>
          </a:xfrm>
          <a:solidFill>
            <a:srgbClr val="FFFFFF"/>
          </a:solidFill>
          <a:ln>
            <a:solidFill>
              <a:srgbClr val="262626"/>
            </a:solidFill>
          </a:ln>
        </p:spPr>
        <p:txBody>
          <a:bodyPr anchor="ctr" anchorCtr="1">
            <a:noAutofit/>
          </a:bodyPr>
          <a:lstStyle>
            <a:lvl1pPr>
              <a:defRPr sz="189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114800" y="0"/>
            <a:ext cx="4118916" cy="10058400"/>
          </a:xfrm>
          <a:solidFill>
            <a:schemeClr val="bg1"/>
          </a:solidFill>
        </p:spPr>
        <p:txBody>
          <a:bodyPr anchor="t"/>
          <a:lstStyle>
            <a:lvl1pPr marL="0" indent="0">
              <a:buNone/>
              <a:defRPr sz="2880">
                <a:solidFill>
                  <a:schemeClr val="tx1"/>
                </a:solidFill>
              </a:defRPr>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776669" y="5206549"/>
            <a:ext cx="2561463" cy="3217921"/>
          </a:xfrm>
        </p:spPr>
        <p:txBody>
          <a:bodyPr anchor="t" anchorCtr="1">
            <a:normAutofit/>
          </a:bodyPr>
          <a:lstStyle>
            <a:lvl1pPr marL="0" indent="0" algn="ctr">
              <a:buNone/>
              <a:defRPr sz="1350">
                <a:solidFill>
                  <a:schemeClr val="tx1">
                    <a:lumMod val="85000"/>
                    <a:lumOff val="15000"/>
                  </a:schemeClr>
                </a:solidFill>
              </a:defRPr>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D8BD707-D9CF-40AE-B4C6-C98DA3205C09}" type="datetimeFigureOut">
              <a:rPr lang="en-US" smtClean="0"/>
              <a:pPr/>
              <a:t>1/15/2022</a:t>
            </a:fld>
            <a:endParaRPr lang="en-US"/>
          </a:p>
        </p:txBody>
      </p:sp>
      <p:sp>
        <p:nvSpPr>
          <p:cNvPr id="9" name="Footer Placeholder 8"/>
          <p:cNvSpPr>
            <a:spLocks noGrp="1"/>
          </p:cNvSpPr>
          <p:nvPr>
            <p:ph type="ftr" sz="quarter" idx="11"/>
          </p:nvPr>
        </p:nvSpPr>
        <p:spPr>
          <a:xfrm>
            <a:off x="576072" y="9146438"/>
            <a:ext cx="3423514" cy="469392"/>
          </a:xfrm>
        </p:spPr>
        <p:txBody>
          <a:bodyPr>
            <a:normAutofit/>
          </a:bodyPr>
          <a:lstStyle>
            <a:lvl1pPr>
              <a:defRPr>
                <a:solidFill>
                  <a:schemeClr val="tx1">
                    <a:alpha val="70000"/>
                  </a:schemeClr>
                </a:solidFill>
              </a:defRPr>
            </a:lvl1p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8996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5441" y="1414882"/>
            <a:ext cx="5343980" cy="1743456"/>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45441" y="3869133"/>
            <a:ext cx="5343980" cy="45495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81049" y="9150264"/>
            <a:ext cx="1858779" cy="475153"/>
          </a:xfrm>
          <a:prstGeom prst="rect">
            <a:avLst/>
          </a:prstGeom>
        </p:spPr>
        <p:txBody>
          <a:bodyPr vert="horz" lIns="91440" tIns="45720" rIns="91440" bIns="45720" rtlCol="0" anchor="ctr"/>
          <a:lstStyle>
            <a:lvl1pPr algn="r">
              <a:defRPr sz="900">
                <a:solidFill>
                  <a:schemeClr val="tx1">
                    <a:alpha val="70000"/>
                  </a:schemeClr>
                </a:solidFill>
              </a:defRPr>
            </a:lvl1pPr>
          </a:lstStyle>
          <a:p>
            <a:fld id="{1D8BD707-D9CF-40AE-B4C6-C98DA3205C09}" type="datetimeFigureOut">
              <a:rPr lang="en-US" smtClean="0"/>
              <a:pPr/>
              <a:t>1/15/2022</a:t>
            </a:fld>
            <a:endParaRPr lang="en-US"/>
          </a:p>
        </p:txBody>
      </p:sp>
      <p:sp>
        <p:nvSpPr>
          <p:cNvPr id="5" name="Footer Placeholder 4"/>
          <p:cNvSpPr>
            <a:spLocks noGrp="1"/>
          </p:cNvSpPr>
          <p:nvPr>
            <p:ph type="ftr" sz="quarter" idx="3"/>
          </p:nvPr>
        </p:nvSpPr>
        <p:spPr>
          <a:xfrm>
            <a:off x="992015" y="9146438"/>
            <a:ext cx="4100998" cy="469392"/>
          </a:xfrm>
          <a:prstGeom prst="rect">
            <a:avLst/>
          </a:prstGeom>
        </p:spPr>
        <p:txBody>
          <a:bodyPr vert="horz" lIns="91440" tIns="45720" rIns="91440" bIns="45720" rtlCol="0" anchor="ctr"/>
          <a:lstStyle>
            <a:lvl1pPr algn="l">
              <a:defRPr sz="9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7416101" y="9119616"/>
            <a:ext cx="329184" cy="536448"/>
          </a:xfrm>
          <a:prstGeom prst="ellipse">
            <a:avLst/>
          </a:prstGeom>
          <a:solidFill>
            <a:srgbClr val="1D1D1D">
              <a:alpha val="69804"/>
            </a:srgbClr>
          </a:solidFill>
        </p:spPr>
        <p:txBody>
          <a:bodyPr vert="horz" lIns="18288" tIns="45720" rIns="18288" bIns="45720" rtlCol="0" anchor="ctr">
            <a:noAutofit/>
          </a:bodyPr>
          <a:lstStyle>
            <a:lvl1pPr algn="ctr">
              <a:defRPr sz="990" spc="0" baseline="0">
                <a:solidFill>
                  <a:srgbClr val="FFFFFF"/>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341905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822960" rtl="0" eaLnBrk="1" latinLnBrk="0" hangingPunct="1">
        <a:lnSpc>
          <a:spcPct val="90000"/>
        </a:lnSpc>
        <a:spcBef>
          <a:spcPct val="0"/>
        </a:spcBef>
        <a:buNone/>
        <a:defRPr sz="2340" kern="1200" cap="all" spc="180" baseline="0">
          <a:solidFill>
            <a:schemeClr val="tx1">
              <a:lumMod val="85000"/>
              <a:lumOff val="15000"/>
            </a:schemeClr>
          </a:solidFill>
          <a:latin typeface="+mj-lt"/>
          <a:ea typeface="+mj-ea"/>
          <a:cs typeface="+mj-cs"/>
        </a:defRPr>
      </a:lvl1pPr>
    </p:titleStyle>
    <p:bodyStyle>
      <a:lvl1pPr marL="205740" indent="-205740" algn="l" defTabSz="822960" rtl="0" eaLnBrk="1" latinLnBrk="0" hangingPunct="1">
        <a:lnSpc>
          <a:spcPct val="100000"/>
        </a:lnSpc>
        <a:spcBef>
          <a:spcPts val="900"/>
        </a:spcBef>
        <a:buClr>
          <a:schemeClr val="accent2"/>
        </a:buClr>
        <a:buFont typeface="Arial" panose="020B0604020202020204" pitchFamily="34" charset="0"/>
        <a:buChar char="•"/>
        <a:defRPr sz="1620" kern="1200">
          <a:solidFill>
            <a:schemeClr val="tx1">
              <a:lumMod val="85000"/>
              <a:lumOff val="15000"/>
            </a:schemeClr>
          </a:solidFill>
          <a:latin typeface="+mn-lt"/>
          <a:ea typeface="+mn-ea"/>
          <a:cs typeface="+mn-cs"/>
        </a:defRPr>
      </a:lvl1pPr>
      <a:lvl2pPr marL="411480"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a:solidFill>
            <a:schemeClr val="tx1">
              <a:lumMod val="85000"/>
              <a:lumOff val="15000"/>
            </a:schemeClr>
          </a:solidFill>
          <a:latin typeface="+mn-lt"/>
          <a:ea typeface="+mn-ea"/>
          <a:cs typeface="+mn-cs"/>
        </a:defRPr>
      </a:lvl2pPr>
      <a:lvl3pPr marL="617220"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a:solidFill>
            <a:schemeClr val="tx1">
              <a:lumMod val="85000"/>
              <a:lumOff val="15000"/>
            </a:schemeClr>
          </a:solidFill>
          <a:latin typeface="+mn-lt"/>
          <a:ea typeface="+mn-ea"/>
          <a:cs typeface="+mn-cs"/>
        </a:defRPr>
      </a:lvl3pPr>
      <a:lvl4pPr marL="822960"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a:solidFill>
            <a:schemeClr val="tx1">
              <a:lumMod val="85000"/>
              <a:lumOff val="15000"/>
            </a:schemeClr>
          </a:solidFill>
          <a:latin typeface="+mn-lt"/>
          <a:ea typeface="+mn-ea"/>
          <a:cs typeface="+mn-cs"/>
        </a:defRPr>
      </a:lvl4pPr>
      <a:lvl5pPr marL="1028700"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a:solidFill>
            <a:schemeClr val="tx1">
              <a:lumMod val="85000"/>
              <a:lumOff val="15000"/>
            </a:schemeClr>
          </a:solidFill>
          <a:latin typeface="+mn-lt"/>
          <a:ea typeface="+mn-ea"/>
          <a:cs typeface="+mn-cs"/>
        </a:defRPr>
      </a:lvl5pPr>
      <a:lvl6pPr marL="1183005"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a:solidFill>
            <a:schemeClr val="tx1"/>
          </a:solidFill>
          <a:latin typeface="+mn-lt"/>
          <a:ea typeface="+mn-ea"/>
          <a:cs typeface="+mn-cs"/>
        </a:defRPr>
      </a:lvl6pPr>
      <a:lvl7pPr marL="1337310"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a:solidFill>
            <a:schemeClr val="tx1"/>
          </a:solidFill>
          <a:latin typeface="+mn-lt"/>
          <a:ea typeface="+mn-ea"/>
          <a:cs typeface="+mn-cs"/>
        </a:defRPr>
      </a:lvl7pPr>
      <a:lvl8pPr marL="1491615"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baseline="0">
          <a:solidFill>
            <a:schemeClr val="tx1"/>
          </a:solidFill>
          <a:latin typeface="+mn-lt"/>
          <a:ea typeface="+mn-ea"/>
          <a:cs typeface="+mn-cs"/>
        </a:defRPr>
      </a:lvl8pPr>
      <a:lvl9pPr marL="1645920" indent="-205740" algn="l" defTabSz="822960" rtl="0" eaLnBrk="1" latinLnBrk="0" hangingPunct="1">
        <a:lnSpc>
          <a:spcPct val="100000"/>
        </a:lnSpc>
        <a:spcBef>
          <a:spcPts val="900"/>
        </a:spcBef>
        <a:buClr>
          <a:schemeClr val="accent2"/>
        </a:buClr>
        <a:buFont typeface="Arial" panose="020B0604020202020204" pitchFamily="34" charset="0"/>
        <a:buChar char="•"/>
        <a:defRPr sz="1440" kern="1200" baseline="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18389" y="0"/>
            <a:ext cx="6592822" cy="492443"/>
          </a:xfrm>
          <a:prstGeom prst="rect">
            <a:avLst/>
          </a:prstGeom>
        </p:spPr>
        <p:txBody>
          <a:bodyPr wrap="square">
            <a:spAutoFit/>
          </a:bodyPr>
          <a:lstStyle/>
          <a:p>
            <a:pPr algn="ctr"/>
            <a:r>
              <a:rPr lang="en-US" sz="2600" b="1" i="1" dirty="0">
                <a:solidFill>
                  <a:schemeClr val="accent3">
                    <a:lumMod val="75000"/>
                  </a:schemeClr>
                </a:solidFill>
                <a:latin typeface="Century Gothic" panose="020B0502020202020204" pitchFamily="34" charset="0"/>
              </a:rPr>
              <a:t>Great Investment Opportunity</a:t>
            </a:r>
          </a:p>
        </p:txBody>
      </p:sp>
      <p:sp>
        <p:nvSpPr>
          <p:cNvPr id="2" name="Title 1"/>
          <p:cNvSpPr>
            <a:spLocks noGrp="1"/>
          </p:cNvSpPr>
          <p:nvPr>
            <p:ph type="ctrTitle"/>
          </p:nvPr>
        </p:nvSpPr>
        <p:spPr>
          <a:xfrm>
            <a:off x="328156" y="3591418"/>
            <a:ext cx="7573288" cy="1230629"/>
          </a:xfrm>
        </p:spPr>
        <p:txBody>
          <a:bodyPr anchor="ctr">
            <a:noAutofit/>
          </a:bodyPr>
          <a:lstStyle/>
          <a:p>
            <a:r>
              <a:rPr lang="en-US" sz="2000" b="1" dirty="0">
                <a:ln w="3175">
                  <a:noFill/>
                </a:ln>
                <a:solidFill>
                  <a:schemeClr val="bg2">
                    <a:lumMod val="25000"/>
                  </a:schemeClr>
                </a:solidFill>
                <a:latin typeface="Century Gothic" panose="020B0502020202020204" pitchFamily="34" charset="0"/>
                <a:cs typeface="Microsoft Sans Serif" panose="020B0604020202020204" pitchFamily="34" charset="0"/>
              </a:rPr>
              <a:t>106 Martin Luther King Jr Blvd</a:t>
            </a:r>
            <a:br>
              <a:rPr lang="en-US" sz="1800" b="1" dirty="0">
                <a:ln w="3175">
                  <a:noFill/>
                </a:ln>
                <a:solidFill>
                  <a:schemeClr val="bg2">
                    <a:lumMod val="25000"/>
                  </a:schemeClr>
                </a:solidFill>
                <a:latin typeface="Century Gothic" panose="020B0502020202020204" pitchFamily="34" charset="0"/>
                <a:cs typeface="Microsoft Sans Serif" panose="020B0604020202020204" pitchFamily="34" charset="0"/>
              </a:rPr>
            </a:br>
            <a:r>
              <a:rPr lang="en-US" sz="1500" b="1" dirty="0">
                <a:ln w="3175">
                  <a:noFill/>
                </a:ln>
                <a:solidFill>
                  <a:schemeClr val="bg2">
                    <a:lumMod val="25000"/>
                  </a:schemeClr>
                </a:solidFill>
                <a:latin typeface="Century Gothic" panose="020B0502020202020204" pitchFamily="34" charset="0"/>
                <a:cs typeface="Microsoft Sans Serif" panose="020B0604020202020204" pitchFamily="34" charset="0"/>
              </a:rPr>
              <a:t>Saint Stephen, SC, 29479</a:t>
            </a:r>
            <a:br>
              <a:rPr lang="en-US" sz="1500" b="1" dirty="0">
                <a:ln w="3175">
                  <a:noFill/>
                </a:ln>
                <a:solidFill>
                  <a:schemeClr val="bg2">
                    <a:lumMod val="25000"/>
                  </a:schemeClr>
                </a:solidFill>
                <a:latin typeface="Century Gothic" panose="020B0502020202020204" pitchFamily="34" charset="0"/>
                <a:cs typeface="Microsoft Sans Serif" panose="020B0604020202020204" pitchFamily="34" charset="0"/>
              </a:rPr>
            </a:br>
            <a:r>
              <a:rPr lang="en-US" sz="1500" b="1" dirty="0">
                <a:ln w="3175">
                  <a:noFill/>
                </a:ln>
                <a:solidFill>
                  <a:schemeClr val="bg2">
                    <a:lumMod val="25000"/>
                  </a:schemeClr>
                </a:solidFill>
                <a:latin typeface="Century Gothic" panose="020B0502020202020204" pitchFamily="34" charset="0"/>
                <a:cs typeface="Microsoft Sans Serif" panose="020B0604020202020204" pitchFamily="34" charset="0"/>
              </a:rPr>
              <a:t>MLS# 30743596 · $1,100,000</a:t>
            </a:r>
            <a:br>
              <a:rPr lang="en-US" sz="1500" b="1" dirty="0">
                <a:ln w="3175">
                  <a:noFill/>
                </a:ln>
                <a:solidFill>
                  <a:schemeClr val="bg2">
                    <a:lumMod val="25000"/>
                  </a:schemeClr>
                </a:solidFill>
                <a:latin typeface="Century Gothic" panose="020B0502020202020204" pitchFamily="34" charset="0"/>
                <a:cs typeface="Microsoft Sans Serif" panose="020B0604020202020204" pitchFamily="34" charset="0"/>
              </a:rPr>
            </a:br>
            <a:br>
              <a:rPr lang="en-US" sz="1500" b="1" dirty="0">
                <a:ln w="3175">
                  <a:noFill/>
                </a:ln>
                <a:solidFill>
                  <a:schemeClr val="bg2">
                    <a:lumMod val="25000"/>
                  </a:schemeClr>
                </a:solidFill>
                <a:latin typeface="Century Gothic" panose="020B0502020202020204" pitchFamily="34" charset="0"/>
                <a:cs typeface="Microsoft Sans Serif" panose="020B0604020202020204" pitchFamily="34" charset="0"/>
              </a:rPr>
            </a:br>
            <a:r>
              <a:rPr lang="en-US" sz="1500" i="1" dirty="0">
                <a:ln w="3175">
                  <a:noFill/>
                </a:ln>
                <a:solidFill>
                  <a:schemeClr val="bg2">
                    <a:lumMod val="25000"/>
                  </a:schemeClr>
                </a:solidFill>
                <a:latin typeface="Century Gothic" panose="020B0502020202020204" pitchFamily="34" charset="0"/>
                <a:cs typeface="Microsoft Sans Serif" panose="020B0604020202020204" pitchFamily="34" charset="0"/>
              </a:rPr>
              <a:t>Shopping Center/Strip Mall </a:t>
            </a:r>
            <a:r>
              <a:rPr lang="en-US" sz="1500" i="1">
                <a:ln w="3175">
                  <a:noFill/>
                </a:ln>
                <a:solidFill>
                  <a:schemeClr val="bg2">
                    <a:lumMod val="25000"/>
                  </a:schemeClr>
                </a:solidFill>
                <a:latin typeface="Century Gothic" panose="020B0502020202020204" pitchFamily="34" charset="0"/>
                <a:cs typeface="Microsoft Sans Serif" panose="020B0604020202020204" pitchFamily="34" charset="0"/>
              </a:rPr>
              <a:t>· 1.490 </a:t>
            </a:r>
            <a:r>
              <a:rPr lang="en-US" sz="1500" i="1" dirty="0">
                <a:ln w="3175">
                  <a:noFill/>
                </a:ln>
                <a:solidFill>
                  <a:schemeClr val="bg2">
                    <a:lumMod val="25000"/>
                  </a:schemeClr>
                </a:solidFill>
                <a:latin typeface="Century Gothic" panose="020B0502020202020204" pitchFamily="34" charset="0"/>
                <a:cs typeface="Microsoft Sans Serif" panose="020B0604020202020204" pitchFamily="34" charset="0"/>
              </a:rPr>
              <a:t>Acres</a:t>
            </a:r>
          </a:p>
        </p:txBody>
      </p:sp>
      <p:sp>
        <p:nvSpPr>
          <p:cNvPr id="3" name="Subtitle 2"/>
          <p:cNvSpPr>
            <a:spLocks noGrp="1"/>
          </p:cNvSpPr>
          <p:nvPr>
            <p:ph type="subTitle" idx="1"/>
          </p:nvPr>
        </p:nvSpPr>
        <p:spPr>
          <a:xfrm>
            <a:off x="0" y="5000013"/>
            <a:ext cx="8217054" cy="973837"/>
          </a:xfrm>
        </p:spPr>
        <p:txBody>
          <a:bodyPr anchor="ctr">
            <a:noAutofit/>
          </a:bodyPr>
          <a:lstStyle/>
          <a:p>
            <a:r>
              <a:rPr lang="en-US" sz="1200" dirty="0">
                <a:solidFill>
                  <a:schemeClr val="bg2">
                    <a:lumMod val="25000"/>
                  </a:schemeClr>
                </a:solidFill>
                <a:latin typeface="Century Gothic" panose="020B0502020202020204" pitchFamily="34" charset="0"/>
                <a:cs typeface="Microsoft Sans Serif" panose="020B0604020202020204" pitchFamily="34" charset="0"/>
              </a:rPr>
              <a:t>This is a great investment opportunity or owner operator opportunity. There are three commercial units and one residential unit. The apartment has recently been rented along with the restaurant and the coin laundry is in full operation. The entire building has been completely renovated to be a coin laundry, liquor store, restaurant with a drive through window and a completely furnished two bedroom apartment. The coin laundry is a 1500 sf space, the liquor store is 1500 sf and the restaurant is 2000 sf all are ready for take over.</a:t>
            </a:r>
            <a:endParaRPr lang="en-US" sz="1200" b="1" i="1" dirty="0">
              <a:solidFill>
                <a:schemeClr val="bg2">
                  <a:lumMod val="25000"/>
                </a:schemeClr>
              </a:solidFill>
              <a:latin typeface="Century Gothic" panose="020B0502020202020204" pitchFamily="34" charset="0"/>
              <a:cs typeface="Microsoft Sans Serif" panose="020B0604020202020204" pitchFamily="34" charset="0"/>
            </a:endParaRPr>
          </a:p>
        </p:txBody>
      </p:sp>
      <p:sp>
        <p:nvSpPr>
          <p:cNvPr id="18" name="Rectangle 17"/>
          <p:cNvSpPr/>
          <p:nvPr/>
        </p:nvSpPr>
        <p:spPr>
          <a:xfrm>
            <a:off x="5302382" y="9167098"/>
            <a:ext cx="2543810" cy="646331"/>
          </a:xfrm>
          <a:prstGeom prst="rect">
            <a:avLst/>
          </a:prstGeom>
        </p:spPr>
        <p:txBody>
          <a:bodyPr wrap="square">
            <a:spAutoFit/>
          </a:bodyPr>
          <a:lstStyle/>
          <a:p>
            <a:pPr algn="ctr"/>
            <a:r>
              <a:rPr lang="en-US" sz="1200" dirty="0">
                <a:solidFill>
                  <a:schemeClr val="bg2">
                    <a:lumMod val="25000"/>
                  </a:schemeClr>
                </a:solidFill>
                <a:latin typeface="Century Gothic" panose="020B0502020202020204" pitchFamily="34" charset="0"/>
                <a:cs typeface="Microsoft Sans Serif" panose="020B0604020202020204" pitchFamily="34" charset="0"/>
              </a:rPr>
              <a:t>Commercial Specialty Group</a:t>
            </a:r>
          </a:p>
          <a:p>
            <a:pPr algn="ctr"/>
            <a:r>
              <a:rPr lang="en-US" sz="1200" dirty="0">
                <a:solidFill>
                  <a:schemeClr val="bg2">
                    <a:lumMod val="25000"/>
                  </a:schemeClr>
                </a:solidFill>
                <a:latin typeface="Century Gothic" panose="020B0502020202020204" pitchFamily="34" charset="0"/>
                <a:cs typeface="Microsoft Sans Serif" panose="020B0604020202020204" pitchFamily="34" charset="0"/>
              </a:rPr>
              <a:t>3896 Leeds Ave Ste 100</a:t>
            </a:r>
          </a:p>
          <a:p>
            <a:pPr algn="ctr"/>
            <a:r>
              <a:rPr lang="en-US" sz="1200" dirty="0">
                <a:solidFill>
                  <a:schemeClr val="bg2">
                    <a:lumMod val="25000"/>
                  </a:schemeClr>
                </a:solidFill>
                <a:latin typeface="Century Gothic" panose="020B0502020202020204" pitchFamily="34" charset="0"/>
                <a:cs typeface="Microsoft Sans Serif" panose="020B0604020202020204" pitchFamily="34" charset="0"/>
              </a:rPr>
              <a:t>N Charleston, SC 29405</a:t>
            </a:r>
          </a:p>
        </p:txBody>
      </p:sp>
      <p:sp>
        <p:nvSpPr>
          <p:cNvPr id="21" name="Rectangle 20"/>
          <p:cNvSpPr/>
          <p:nvPr/>
        </p:nvSpPr>
        <p:spPr>
          <a:xfrm>
            <a:off x="383408" y="9151710"/>
            <a:ext cx="2543810" cy="769441"/>
          </a:xfrm>
          <a:prstGeom prst="rect">
            <a:avLst/>
          </a:prstGeom>
        </p:spPr>
        <p:txBody>
          <a:bodyPr wrap="square">
            <a:spAutoFit/>
          </a:bodyPr>
          <a:lstStyle/>
          <a:p>
            <a:pPr algn="ctr"/>
            <a:r>
              <a:rPr lang="en-US" sz="1600" b="1" dirty="0">
                <a:solidFill>
                  <a:schemeClr val="bg2">
                    <a:lumMod val="25000"/>
                  </a:schemeClr>
                </a:solidFill>
                <a:latin typeface="Century Gothic" panose="020B0502020202020204" pitchFamily="34" charset="0"/>
                <a:cs typeface="Microsoft Sans Serif" panose="020B0604020202020204" pitchFamily="34" charset="0"/>
              </a:rPr>
              <a:t>Lamar Holt</a:t>
            </a:r>
          </a:p>
          <a:p>
            <a:pPr algn="ctr"/>
            <a:r>
              <a:rPr lang="en-US" sz="1400" dirty="0">
                <a:solidFill>
                  <a:schemeClr val="bg2">
                    <a:lumMod val="25000"/>
                  </a:schemeClr>
                </a:solidFill>
                <a:latin typeface="Century Gothic" panose="020B0502020202020204" pitchFamily="34" charset="0"/>
              </a:rPr>
              <a:t>843-345-8374</a:t>
            </a:r>
          </a:p>
          <a:p>
            <a:pPr algn="ctr"/>
            <a:r>
              <a:rPr lang="en-US" sz="1400" dirty="0">
                <a:solidFill>
                  <a:schemeClr val="bg2">
                    <a:lumMod val="25000"/>
                  </a:schemeClr>
                </a:solidFill>
                <a:latin typeface="Century Gothic" panose="020B0502020202020204" pitchFamily="34" charset="0"/>
              </a:rPr>
              <a:t>lamar.holt@chscre.com</a:t>
            </a:r>
            <a:endParaRPr lang="en-US" sz="1400" dirty="0">
              <a:solidFill>
                <a:schemeClr val="bg2">
                  <a:lumMod val="25000"/>
                </a:schemeClr>
              </a:solidFill>
              <a:latin typeface="Century Gothic" panose="020B0502020202020204" pitchFamily="34" charset="0"/>
              <a:cs typeface="Microsoft Sans Serif" panose="020B0604020202020204" pitchFamily="34" charset="0"/>
            </a:endParaRPr>
          </a:p>
        </p:txBody>
      </p:sp>
      <p:pic>
        <p:nvPicPr>
          <p:cNvPr id="23" name="Picture 22"/>
          <p:cNvPicPr>
            <a:picLocks noChangeAspect="1"/>
          </p:cNvPicPr>
          <p:nvPr/>
        </p:nvPicPr>
        <p:blipFill>
          <a:blip r:embed="rId2" cstate="print">
            <a:extLst>
              <a:ext uri="{28A0092B-C50C-407E-A947-70E740481C1C}">
                <a14:useLocalDpi xmlns:a14="http://schemas.microsoft.com/office/drawing/2010/main" val="0"/>
              </a:ext>
            </a:extLst>
          </a:blip>
          <a:stretch/>
        </p:blipFill>
        <p:spPr>
          <a:xfrm>
            <a:off x="3810595" y="9079230"/>
            <a:ext cx="608409" cy="914400"/>
          </a:xfrm>
          <a:prstGeom prst="rect">
            <a:avLst/>
          </a:prstGeom>
        </p:spPr>
      </p:pic>
      <p:pic>
        <p:nvPicPr>
          <p:cNvPr id="6" name="Picture 5" descr="A sign on a brick building&#10;&#10;Description automatically generated with medium confidence">
            <a:extLst>
              <a:ext uri="{FF2B5EF4-FFF2-40B4-BE49-F238E27FC236}">
                <a16:creationId xmlns:a16="http://schemas.microsoft.com/office/drawing/2014/main" id="{0E4F01F7-8A98-4A32-8E9E-84396264D0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092" y="670252"/>
            <a:ext cx="1261872" cy="2743200"/>
          </a:xfrm>
          <a:prstGeom prst="rect">
            <a:avLst/>
          </a:prstGeom>
        </p:spPr>
      </p:pic>
      <p:pic>
        <p:nvPicPr>
          <p:cNvPr id="9" name="Picture 8" descr="A picture containing outdoor, tree, house, residential&#10;&#10;Description automatically generated">
            <a:extLst>
              <a:ext uri="{FF2B5EF4-FFF2-40B4-BE49-F238E27FC236}">
                <a16:creationId xmlns:a16="http://schemas.microsoft.com/office/drawing/2014/main" id="{CE75EA6C-5871-46E0-B16A-766400EFBF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15477" y="670252"/>
            <a:ext cx="1261872" cy="2743200"/>
          </a:xfrm>
          <a:prstGeom prst="rect">
            <a:avLst/>
          </a:prstGeom>
        </p:spPr>
      </p:pic>
      <p:pic>
        <p:nvPicPr>
          <p:cNvPr id="11" name="Picture 10" descr="A picture containing indoor, blue&#10;&#10;Description automatically generated">
            <a:extLst>
              <a:ext uri="{FF2B5EF4-FFF2-40B4-BE49-F238E27FC236}">
                <a16:creationId xmlns:a16="http://schemas.microsoft.com/office/drawing/2014/main" id="{DE7EB03B-37A6-4EBF-9CC2-85AC3E63FC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68247" y="670252"/>
            <a:ext cx="1261872" cy="2743200"/>
          </a:xfrm>
          <a:prstGeom prst="rect">
            <a:avLst/>
          </a:prstGeom>
        </p:spPr>
      </p:pic>
      <p:pic>
        <p:nvPicPr>
          <p:cNvPr id="13" name="Picture 12" descr="A picture containing text, indoor, floor, subway&#10;&#10;Description automatically generated">
            <a:extLst>
              <a:ext uri="{FF2B5EF4-FFF2-40B4-BE49-F238E27FC236}">
                <a16:creationId xmlns:a16="http://schemas.microsoft.com/office/drawing/2014/main" id="{F86223E6-67C2-4AA9-AC35-EE330F7CEF5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44632" y="670252"/>
            <a:ext cx="1261872" cy="2743200"/>
          </a:xfrm>
          <a:prstGeom prst="rect">
            <a:avLst/>
          </a:prstGeom>
        </p:spPr>
      </p:pic>
      <p:pic>
        <p:nvPicPr>
          <p:cNvPr id="15" name="Picture 14" descr="A row of washing machines&#10;&#10;Description automatically generated with medium confidence">
            <a:extLst>
              <a:ext uri="{FF2B5EF4-FFF2-40B4-BE49-F238E27FC236}">
                <a16:creationId xmlns:a16="http://schemas.microsoft.com/office/drawing/2014/main" id="{692CEEC9-8C1D-4C6B-8F3A-FD9750AF5F8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21016" y="670252"/>
            <a:ext cx="1261872" cy="2743200"/>
          </a:xfrm>
          <a:prstGeom prst="rect">
            <a:avLst/>
          </a:prstGeom>
        </p:spPr>
      </p:pic>
      <p:pic>
        <p:nvPicPr>
          <p:cNvPr id="30" name="Picture 29" descr="A picture containing floor, indoor, ceiling, wall&#10;&#10;Description automatically generated">
            <a:extLst>
              <a:ext uri="{FF2B5EF4-FFF2-40B4-BE49-F238E27FC236}">
                <a16:creationId xmlns:a16="http://schemas.microsoft.com/office/drawing/2014/main" id="{A21DC9A5-91A3-43D0-80F6-05238D52299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092" y="6151816"/>
            <a:ext cx="1261872" cy="2743200"/>
          </a:xfrm>
          <a:prstGeom prst="rect">
            <a:avLst/>
          </a:prstGeom>
        </p:spPr>
      </p:pic>
      <p:pic>
        <p:nvPicPr>
          <p:cNvPr id="32" name="Picture 31" descr="A picture containing indoor, wall, floor, ceiling&#10;&#10;Description automatically generated">
            <a:extLst>
              <a:ext uri="{FF2B5EF4-FFF2-40B4-BE49-F238E27FC236}">
                <a16:creationId xmlns:a16="http://schemas.microsoft.com/office/drawing/2014/main" id="{07ECD5FD-9E0B-4248-A8ED-36C96C84AFB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791862" y="6151816"/>
            <a:ext cx="1261872" cy="2743200"/>
          </a:xfrm>
          <a:prstGeom prst="rect">
            <a:avLst/>
          </a:prstGeom>
        </p:spPr>
      </p:pic>
      <p:pic>
        <p:nvPicPr>
          <p:cNvPr id="34" name="Picture 33" descr="A picture containing indoor, floor, ceiling, wall&#10;&#10;Description automatically generated">
            <a:extLst>
              <a:ext uri="{FF2B5EF4-FFF2-40B4-BE49-F238E27FC236}">
                <a16:creationId xmlns:a16="http://schemas.microsoft.com/office/drawing/2014/main" id="{7B99DA45-85C2-4A95-A6D6-7661A9EC003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415477" y="6151816"/>
            <a:ext cx="1261872" cy="2743200"/>
          </a:xfrm>
          <a:prstGeom prst="rect">
            <a:avLst/>
          </a:prstGeom>
        </p:spPr>
      </p:pic>
      <p:pic>
        <p:nvPicPr>
          <p:cNvPr id="36" name="Picture 35" descr="A picture containing indoor, floor, ceiling, room&#10;&#10;Description automatically generated">
            <a:extLst>
              <a:ext uri="{FF2B5EF4-FFF2-40B4-BE49-F238E27FC236}">
                <a16:creationId xmlns:a16="http://schemas.microsoft.com/office/drawing/2014/main" id="{352CFC83-B867-4D27-9025-A7C81D95A62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168247" y="6151816"/>
            <a:ext cx="1261872" cy="2743200"/>
          </a:xfrm>
          <a:prstGeom prst="rect">
            <a:avLst/>
          </a:prstGeom>
        </p:spPr>
      </p:pic>
      <p:pic>
        <p:nvPicPr>
          <p:cNvPr id="38" name="Picture 37" descr="A picture containing floor, indoor&#10;&#10;Description automatically generated">
            <a:extLst>
              <a:ext uri="{FF2B5EF4-FFF2-40B4-BE49-F238E27FC236}">
                <a16:creationId xmlns:a16="http://schemas.microsoft.com/office/drawing/2014/main" id="{9841A19A-BBD3-4A32-8F05-88B919C387FA}"/>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544632" y="6151816"/>
            <a:ext cx="1261872" cy="2743200"/>
          </a:xfrm>
          <a:prstGeom prst="rect">
            <a:avLst/>
          </a:prstGeom>
        </p:spPr>
      </p:pic>
      <p:pic>
        <p:nvPicPr>
          <p:cNvPr id="40" name="Picture 39" descr="A picture containing text, indoor, kitchen, ceiling&#10;&#10;Description automatically generated">
            <a:extLst>
              <a:ext uri="{FF2B5EF4-FFF2-40B4-BE49-F238E27FC236}">
                <a16:creationId xmlns:a16="http://schemas.microsoft.com/office/drawing/2014/main" id="{5FA1EEA2-1344-466B-A779-F3BEC2509320}"/>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921016" y="6151816"/>
            <a:ext cx="1261872" cy="2743200"/>
          </a:xfrm>
          <a:prstGeom prst="rect">
            <a:avLst/>
          </a:prstGeom>
        </p:spPr>
      </p:pic>
      <p:pic>
        <p:nvPicPr>
          <p:cNvPr id="42" name="Picture 41" descr="A building with a car parked in front of it&#10;&#10;Description automatically generated with medium confidence">
            <a:extLst>
              <a:ext uri="{FF2B5EF4-FFF2-40B4-BE49-F238E27FC236}">
                <a16:creationId xmlns:a16="http://schemas.microsoft.com/office/drawing/2014/main" id="{9E8A78A4-43D7-41B9-807F-6EEFA3C9FFC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791862" y="670252"/>
            <a:ext cx="1261872" cy="27432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docProps/app.xml><?xml version="1.0" encoding="utf-8"?>
<Properties xmlns="http://schemas.openxmlformats.org/officeDocument/2006/extended-properties" xmlns:vt="http://schemas.openxmlformats.org/officeDocument/2006/docPropsVTypes">
  <Template>TM10001115[[fn=Parcel]]</Template>
  <TotalTime>410</TotalTime>
  <Words>154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Century Gothic</vt:lpstr>
      <vt:lpstr>Gill Sans MT</vt:lpstr>
      <vt:lpstr>Parcel</vt:lpstr>
      <vt:lpstr>106 Martin Luther King Jr Blvd Saint Stephen, SC, 29479 MLS# 30743596 · $1,100,000  Shopping Center/Strip Mall · 1.490 Acres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2022-01-15T13:44:47Z</dcterms:modified>
</cp:coreProperties>
</file>