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20037"/>
    <a:srgbClr val="093179"/>
    <a:srgbClr val="DD193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3108" y="1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55A83AC-0EC6-43B4-BF09-0B29281A4D73}" type="datetimeFigureOut">
              <a:rPr lang="en-US" smtClean="0"/>
              <a:t>10/8/2025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40054219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55A83AC-0EC6-43B4-BF09-0B29281A4D73}" type="datetimeFigureOut">
              <a:rPr lang="en-US" smtClean="0"/>
              <a:t>10/8/2025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1523916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55A83AC-0EC6-43B4-BF09-0B29281A4D73}" type="datetimeFigureOut">
              <a:rPr lang="en-US" smtClean="0"/>
              <a:t>10/8/2025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39762236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55A83AC-0EC6-43B4-BF09-0B29281A4D73}" type="datetimeFigureOut">
              <a:rPr lang="en-US" smtClean="0"/>
              <a:t>10/8/2025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27774110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55A83AC-0EC6-43B4-BF09-0B29281A4D73}" type="datetimeFigureOut">
              <a:rPr lang="en-US" smtClean="0"/>
              <a:t>10/8/2025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3841108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55A83AC-0EC6-43B4-BF09-0B29281A4D73}" type="datetimeFigureOut">
              <a:rPr lang="en-US" smtClean="0"/>
              <a:t>10/8/2025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26853053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55A83AC-0EC6-43B4-BF09-0B29281A4D73}" type="datetimeFigureOut">
              <a:rPr lang="en-US" smtClean="0"/>
              <a:t>10/8/2025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19534971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55A83AC-0EC6-43B4-BF09-0B29281A4D73}" type="datetimeFigureOut">
              <a:rPr lang="en-US" smtClean="0"/>
              <a:t>10/8/2025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6849515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5A83AC-0EC6-43B4-BF09-0B29281A4D73}" type="datetimeFigureOut">
              <a:rPr lang="en-US" smtClean="0"/>
              <a:t>10/8/2025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927060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855A83AC-0EC6-43B4-BF09-0B29281A4D73}" type="datetimeFigureOut">
              <a:rPr lang="en-US" smtClean="0"/>
              <a:t>10/8/2025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23032133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855A83AC-0EC6-43B4-BF09-0B29281A4D73}" type="datetimeFigureOut">
              <a:rPr lang="en-US" smtClean="0"/>
              <a:t>10/8/2025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17851583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855A83AC-0EC6-43B4-BF09-0B29281A4D73}" type="datetimeFigureOut">
              <a:rPr lang="en-US" smtClean="0"/>
              <a:t>10/8/2025</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283A0A7F-0F2B-4F5E-8B82-99FB1DA0AA60}" type="slidenum">
              <a:rPr lang="en-US" smtClean="0"/>
              <a:t>‹#›</a:t>
            </a:fld>
            <a:endParaRPr lang="en-US"/>
          </a:p>
        </p:txBody>
      </p:sp>
    </p:spTree>
    <p:extLst>
      <p:ext uri="{BB962C8B-B14F-4D97-AF65-F5344CB8AC3E}">
        <p14:creationId xmlns:p14="http://schemas.microsoft.com/office/powerpoint/2010/main" val="18769591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109913F-D952-71DF-2A3C-3C08E75F686A}"/>
              </a:ext>
            </a:extLst>
          </p:cNvPr>
          <p:cNvSpPr/>
          <p:nvPr/>
        </p:nvSpPr>
        <p:spPr>
          <a:xfrm>
            <a:off x="0" y="1"/>
            <a:ext cx="6858000" cy="707136"/>
          </a:xfrm>
          <a:prstGeom prst="rect">
            <a:avLst/>
          </a:prstGeom>
          <a:solidFill>
            <a:srgbClr val="92003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F1851032-DEC4-9DBA-9CA6-985BC61C8EB1}"/>
              </a:ext>
            </a:extLst>
          </p:cNvPr>
          <p:cNvSpPr txBox="1"/>
          <p:nvPr/>
        </p:nvSpPr>
        <p:spPr>
          <a:xfrm>
            <a:off x="0" y="-160324"/>
            <a:ext cx="6858000" cy="784830"/>
          </a:xfrm>
          <a:prstGeom prst="rect">
            <a:avLst/>
          </a:prstGeom>
          <a:noFill/>
        </p:spPr>
        <p:txBody>
          <a:bodyPr wrap="square" rtlCol="0">
            <a:spAutoFit/>
          </a:bodyPr>
          <a:lstStyle/>
          <a:p>
            <a:pPr algn="ctr"/>
            <a:r>
              <a:rPr lang="en-US" sz="3000" b="1" dirty="0">
                <a:solidFill>
                  <a:schemeClr val="bg1"/>
                </a:solidFill>
                <a:latin typeface="Aptos" panose="020B0004020202020204" pitchFamily="34" charset="0"/>
                <a:ea typeface="Liberation Sans" panose="020B0604020202020204" pitchFamily="34" charset="0"/>
                <a:cs typeface="Liberation Sans" panose="020B0604020202020204" pitchFamily="34" charset="0"/>
              </a:rPr>
              <a:t>OPEN </a:t>
            </a:r>
            <a:r>
              <a:rPr lang="en-US" sz="3000" b="1">
                <a:solidFill>
                  <a:schemeClr val="bg1"/>
                </a:solidFill>
                <a:latin typeface="Aptos" panose="020B0004020202020204" pitchFamily="34" charset="0"/>
                <a:ea typeface="Liberation Sans" panose="020B0604020202020204" pitchFamily="34" charset="0"/>
                <a:cs typeface="Liberation Sans" panose="020B0604020202020204" pitchFamily="34" charset="0"/>
              </a:rPr>
              <a:t>HOUSE OCTOBER 11 FROM 1-3</a:t>
            </a:r>
            <a:endParaRPr lang="en-US" sz="3000" b="1" dirty="0">
              <a:solidFill>
                <a:schemeClr val="bg1"/>
              </a:solidFill>
              <a:latin typeface="Aptos" panose="020B0004020202020204" pitchFamily="34" charset="0"/>
              <a:ea typeface="Liberation Sans" panose="020B0604020202020204" pitchFamily="34" charset="0"/>
              <a:cs typeface="Liberation Sans" panose="020B0604020202020204" pitchFamily="34" charset="0"/>
            </a:endParaRPr>
          </a:p>
          <a:p>
            <a:pPr algn="ctr"/>
            <a:r>
              <a:rPr lang="en-US" sz="1500" i="1" dirty="0">
                <a:solidFill>
                  <a:schemeClr val="bg1"/>
                </a:solidFill>
                <a:latin typeface="Aptos" panose="020B0004020202020204" pitchFamily="34" charset="0"/>
                <a:ea typeface="Liberation Sans" panose="020B0604020202020204" pitchFamily="34" charset="0"/>
                <a:cs typeface="Liberation Sans" panose="020B0604020202020204" pitchFamily="34" charset="0"/>
              </a:rPr>
              <a:t>PRIME DOWNTOWN SUMMERVILLE LOCATION - IDEAL FOR HOME OR OFFICE!</a:t>
            </a:r>
          </a:p>
        </p:txBody>
      </p:sp>
      <p:sp>
        <p:nvSpPr>
          <p:cNvPr id="15" name="TextBox 14">
            <a:extLst>
              <a:ext uri="{FF2B5EF4-FFF2-40B4-BE49-F238E27FC236}">
                <a16:creationId xmlns:a16="http://schemas.microsoft.com/office/drawing/2014/main" id="{F8B284BB-85E8-05BC-DD2A-5AE4EC80B91D}"/>
              </a:ext>
            </a:extLst>
          </p:cNvPr>
          <p:cNvSpPr txBox="1"/>
          <p:nvPr/>
        </p:nvSpPr>
        <p:spPr>
          <a:xfrm>
            <a:off x="0" y="4638982"/>
            <a:ext cx="6857999" cy="3293209"/>
          </a:xfrm>
          <a:prstGeom prst="rect">
            <a:avLst/>
          </a:prstGeom>
          <a:noFill/>
        </p:spPr>
        <p:txBody>
          <a:bodyPr wrap="square">
            <a:spAutoFit/>
          </a:bodyPr>
          <a:lstStyle/>
          <a:p>
            <a:pPr algn="ctr"/>
            <a:r>
              <a:rPr lang="en-US" sz="1300" dirty="0">
                <a:latin typeface="Aptos" panose="020B0004020202020204" pitchFamily="34" charset="0"/>
              </a:rPr>
              <a:t>Don't miss this rare opportunity to own a beautifully updated property in the heart of downtown Summerville—perfectly suited as a charming residence or professional office space. Located just a short walk from popular restaurants, boutique shopping, and vibrant community events in Hutchinson Square, this location offers the ultimate blend of convenience and lifestyle. Remodeled in 2013, this home features durable LVP flooring, a spacious kitchen, and a fully encapsulated crawl space for added efficiency and peace of mind. Situated on a generous half-acre lot, the backyard offers privacy and tranquility with a natural border of mature trees—a rare find in the downtown area.</a:t>
            </a:r>
          </a:p>
          <a:p>
            <a:pPr algn="ctr"/>
            <a:endParaRPr lang="en-US" sz="1300" dirty="0">
              <a:latin typeface="Aptos" panose="020B0004020202020204" pitchFamily="34" charset="0"/>
            </a:endParaRPr>
          </a:p>
          <a:p>
            <a:pPr algn="ctr"/>
            <a:r>
              <a:rPr lang="en-US" sz="1300" dirty="0">
                <a:latin typeface="Aptos" panose="020B0004020202020204" pitchFamily="34" charset="0"/>
              </a:rPr>
              <a:t>One of the spacious living rooms can be easily converted into a third bedroom with the simple addition of a wall closet unit-offering flexible living options to suit your needs.</a:t>
            </a:r>
          </a:p>
          <a:p>
            <a:pPr algn="ctr"/>
            <a:r>
              <a:rPr lang="en-US" sz="1300" dirty="0">
                <a:latin typeface="Aptos" panose="020B0004020202020204" pitchFamily="34" charset="0"/>
              </a:rPr>
              <a:t>Best of all, there's no HOA, giving you the freedom to truly make this property your own whether you're envisioning a cozy home or a unique office setup, this versatile space is ready to meet your needs.</a:t>
            </a:r>
          </a:p>
          <a:p>
            <a:pPr algn="ctr"/>
            <a:endParaRPr lang="en-US" sz="1300" dirty="0">
              <a:latin typeface="Aptos" panose="020B0004020202020204" pitchFamily="34" charset="0"/>
            </a:endParaRPr>
          </a:p>
          <a:p>
            <a:pPr algn="ctr"/>
            <a:r>
              <a:rPr lang="en-US" sz="1300" dirty="0">
                <a:latin typeface="Aptos" panose="020B0004020202020204" pitchFamily="34" charset="0"/>
              </a:rPr>
              <a:t>Schedule your showing today and discover the possibilities this fantastic location has to offer!</a:t>
            </a:r>
          </a:p>
        </p:txBody>
      </p:sp>
      <p:sp>
        <p:nvSpPr>
          <p:cNvPr id="17" name="Rectangle 16">
            <a:extLst>
              <a:ext uri="{FF2B5EF4-FFF2-40B4-BE49-F238E27FC236}">
                <a16:creationId xmlns:a16="http://schemas.microsoft.com/office/drawing/2014/main" id="{84256089-FEE4-299F-ED24-CF2B371D560E}"/>
              </a:ext>
            </a:extLst>
          </p:cNvPr>
          <p:cNvSpPr/>
          <p:nvPr/>
        </p:nvSpPr>
        <p:spPr>
          <a:xfrm>
            <a:off x="65121" y="4223719"/>
            <a:ext cx="6727762" cy="259794"/>
          </a:xfrm>
          <a:prstGeom prst="rect">
            <a:avLst/>
          </a:prstGeom>
          <a:solidFill>
            <a:srgbClr val="92003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Aptos" panose="020B0004020202020204" pitchFamily="34" charset="0"/>
            </a:endParaRPr>
          </a:p>
        </p:txBody>
      </p:sp>
      <p:sp>
        <p:nvSpPr>
          <p:cNvPr id="18" name="TextBox 17">
            <a:extLst>
              <a:ext uri="{FF2B5EF4-FFF2-40B4-BE49-F238E27FC236}">
                <a16:creationId xmlns:a16="http://schemas.microsoft.com/office/drawing/2014/main" id="{65D2589F-2B6C-271B-BAAA-D1E43AE029DB}"/>
              </a:ext>
            </a:extLst>
          </p:cNvPr>
          <p:cNvSpPr txBox="1"/>
          <p:nvPr/>
        </p:nvSpPr>
        <p:spPr>
          <a:xfrm>
            <a:off x="171627" y="4192034"/>
            <a:ext cx="6514750" cy="323165"/>
          </a:xfrm>
          <a:prstGeom prst="rect">
            <a:avLst/>
          </a:prstGeom>
          <a:noFill/>
        </p:spPr>
        <p:txBody>
          <a:bodyPr wrap="square" rtlCol="0" anchor="b">
            <a:spAutoFit/>
          </a:bodyPr>
          <a:lstStyle/>
          <a:p>
            <a:pPr algn="ctr"/>
            <a:r>
              <a:rPr lang="en-US" sz="1500" dirty="0">
                <a:solidFill>
                  <a:schemeClr val="bg1"/>
                </a:solidFill>
                <a:latin typeface="Aptos" panose="020B0004020202020204" pitchFamily="34" charset="0"/>
              </a:rPr>
              <a:t>SUMMERVILLE, SC 29483 | MLS# 25014814 | </a:t>
            </a:r>
            <a:r>
              <a:rPr lang="en-US" sz="1500">
                <a:solidFill>
                  <a:schemeClr val="bg1"/>
                </a:solidFill>
                <a:latin typeface="Aptos" panose="020B0004020202020204" pitchFamily="34" charset="0"/>
              </a:rPr>
              <a:t>$669,000</a:t>
            </a:r>
            <a:endParaRPr lang="en-US" sz="1500" dirty="0">
              <a:solidFill>
                <a:schemeClr val="bg1"/>
              </a:solidFill>
              <a:latin typeface="Aptos" panose="020B0004020202020204" pitchFamily="34" charset="0"/>
            </a:endParaRPr>
          </a:p>
        </p:txBody>
      </p:sp>
      <p:sp>
        <p:nvSpPr>
          <p:cNvPr id="36" name="TextBox 35">
            <a:extLst>
              <a:ext uri="{FF2B5EF4-FFF2-40B4-BE49-F238E27FC236}">
                <a16:creationId xmlns:a16="http://schemas.microsoft.com/office/drawing/2014/main" id="{CEF7462A-2921-CF58-8436-F0CF7E4EEC17}"/>
              </a:ext>
            </a:extLst>
          </p:cNvPr>
          <p:cNvSpPr txBox="1"/>
          <p:nvPr/>
        </p:nvSpPr>
        <p:spPr>
          <a:xfrm>
            <a:off x="1680385" y="8130626"/>
            <a:ext cx="3497231" cy="846386"/>
          </a:xfrm>
          <a:prstGeom prst="rect">
            <a:avLst/>
          </a:prstGeom>
          <a:noFill/>
        </p:spPr>
        <p:txBody>
          <a:bodyPr wrap="square">
            <a:spAutoFit/>
          </a:bodyPr>
          <a:lstStyle/>
          <a:p>
            <a:pPr algn="ctr"/>
            <a:r>
              <a:rPr lang="en-US" sz="1600" dirty="0">
                <a:latin typeface="Aptos" panose="020B0004020202020204" pitchFamily="34" charset="0"/>
              </a:rPr>
              <a:t>David Hotchkiss</a:t>
            </a:r>
          </a:p>
          <a:p>
            <a:pPr algn="ctr"/>
            <a:r>
              <a:rPr lang="en-US" sz="1100" dirty="0">
                <a:latin typeface="Aptos" panose="020B0004020202020204" pitchFamily="34" charset="0"/>
              </a:rPr>
              <a:t>843-695-7015</a:t>
            </a:r>
          </a:p>
          <a:p>
            <a:pPr algn="ctr"/>
            <a:r>
              <a:rPr lang="en-US" sz="1100" dirty="0">
                <a:latin typeface="Aptos" panose="020B0004020202020204" pitchFamily="34" charset="0"/>
              </a:rPr>
              <a:t>davidhotchkissrealtor@gmail.com</a:t>
            </a:r>
          </a:p>
          <a:p>
            <a:pPr algn="ctr"/>
            <a:r>
              <a:rPr lang="en-US" sz="1100" dirty="0">
                <a:latin typeface="Aptos" panose="020B0004020202020204" pitchFamily="34" charset="0"/>
              </a:rPr>
              <a:t>davidhotchkiss.erawilderrealty.com</a:t>
            </a:r>
            <a:endParaRPr lang="en-US" sz="1000" dirty="0">
              <a:latin typeface="Aptos" panose="020B0004020202020204" pitchFamily="34" charset="0"/>
            </a:endParaRPr>
          </a:p>
        </p:txBody>
      </p:sp>
      <p:pic>
        <p:nvPicPr>
          <p:cNvPr id="39" name="Picture 38" descr="A red and blue text on a black background&#10;&#10;Description automatically generated">
            <a:extLst>
              <a:ext uri="{FF2B5EF4-FFF2-40B4-BE49-F238E27FC236}">
                <a16:creationId xmlns:a16="http://schemas.microsoft.com/office/drawing/2014/main" id="{0D545EDE-8D39-2F0A-E41F-4AD9F62010B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66746" y="8283335"/>
            <a:ext cx="1814705" cy="540969"/>
          </a:xfrm>
          <a:prstGeom prst="rect">
            <a:avLst/>
          </a:prstGeom>
        </p:spPr>
      </p:pic>
      <p:sp>
        <p:nvSpPr>
          <p:cNvPr id="40" name="TextBox 39">
            <a:extLst>
              <a:ext uri="{FF2B5EF4-FFF2-40B4-BE49-F238E27FC236}">
                <a16:creationId xmlns:a16="http://schemas.microsoft.com/office/drawing/2014/main" id="{2BD851F6-0BC9-02C3-68DC-0C1222E265C2}"/>
              </a:ext>
            </a:extLst>
          </p:cNvPr>
          <p:cNvSpPr txBox="1"/>
          <p:nvPr/>
        </p:nvSpPr>
        <p:spPr>
          <a:xfrm>
            <a:off x="0" y="8959334"/>
            <a:ext cx="6858000" cy="184666"/>
          </a:xfrm>
          <a:prstGeom prst="rect">
            <a:avLst/>
          </a:prstGeom>
          <a:noFill/>
        </p:spPr>
        <p:txBody>
          <a:bodyPr wrap="square">
            <a:spAutoFit/>
          </a:bodyPr>
          <a:lstStyle/>
          <a:p>
            <a:pPr algn="ctr"/>
            <a:r>
              <a:rPr lang="en-US" sz="600" dirty="0">
                <a:latin typeface="Aptos" panose="020B0004020202020204" pitchFamily="34" charset="0"/>
              </a:rPr>
              <a:t>ERA Wilder Realty | 1282 State Rd | Summerville, SC 29486</a:t>
            </a:r>
          </a:p>
        </p:txBody>
      </p:sp>
      <p:pic>
        <p:nvPicPr>
          <p:cNvPr id="27" name="Picture 26">
            <a:extLst>
              <a:ext uri="{FF2B5EF4-FFF2-40B4-BE49-F238E27FC236}">
                <a16:creationId xmlns:a16="http://schemas.microsoft.com/office/drawing/2014/main" id="{4E395E2C-CBC1-DCE1-F18B-16B3CC08C398}"/>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65120" y="771683"/>
            <a:ext cx="3336861" cy="2222259"/>
          </a:xfrm>
          <a:prstGeom prst="rect">
            <a:avLst/>
          </a:prstGeom>
        </p:spPr>
      </p:pic>
      <p:pic>
        <p:nvPicPr>
          <p:cNvPr id="9" name="Picture 8">
            <a:extLst>
              <a:ext uri="{FF2B5EF4-FFF2-40B4-BE49-F238E27FC236}">
                <a16:creationId xmlns:a16="http://schemas.microsoft.com/office/drawing/2014/main" id="{8CBE0D89-CCE7-006E-CD33-DD90B9A8887A}"/>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3456021" y="770741"/>
            <a:ext cx="3336859" cy="2222257"/>
          </a:xfrm>
          <a:prstGeom prst="rect">
            <a:avLst/>
          </a:prstGeom>
        </p:spPr>
      </p:pic>
      <p:pic>
        <p:nvPicPr>
          <p:cNvPr id="12" name="Picture 11">
            <a:extLst>
              <a:ext uri="{FF2B5EF4-FFF2-40B4-BE49-F238E27FC236}">
                <a16:creationId xmlns:a16="http://schemas.microsoft.com/office/drawing/2014/main" id="{619AEC72-9959-14B0-006F-803CFA6C1463}"/>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65120" y="3070830"/>
            <a:ext cx="1632204" cy="1087003"/>
          </a:xfrm>
          <a:prstGeom prst="rect">
            <a:avLst/>
          </a:prstGeom>
        </p:spPr>
      </p:pic>
      <p:pic>
        <p:nvPicPr>
          <p:cNvPr id="13" name="Picture 12">
            <a:extLst>
              <a:ext uri="{FF2B5EF4-FFF2-40B4-BE49-F238E27FC236}">
                <a16:creationId xmlns:a16="http://schemas.microsoft.com/office/drawing/2014/main" id="{4C16BA3E-AA9B-10AF-5668-9E4D27D38A96}"/>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1765339" y="3071963"/>
            <a:ext cx="1628802" cy="1084738"/>
          </a:xfrm>
          <a:prstGeom prst="rect">
            <a:avLst/>
          </a:prstGeom>
        </p:spPr>
      </p:pic>
      <p:pic>
        <p:nvPicPr>
          <p:cNvPr id="14" name="Picture 13">
            <a:extLst>
              <a:ext uri="{FF2B5EF4-FFF2-40B4-BE49-F238E27FC236}">
                <a16:creationId xmlns:a16="http://schemas.microsoft.com/office/drawing/2014/main" id="{3D18D764-D82C-E3E2-7B53-B1DABE783D24}"/>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3461307" y="3070830"/>
            <a:ext cx="1632204" cy="1087003"/>
          </a:xfrm>
          <a:prstGeom prst="rect">
            <a:avLst/>
          </a:prstGeom>
        </p:spPr>
      </p:pic>
      <p:pic>
        <p:nvPicPr>
          <p:cNvPr id="16" name="Picture 15">
            <a:extLst>
              <a:ext uri="{FF2B5EF4-FFF2-40B4-BE49-F238E27FC236}">
                <a16:creationId xmlns:a16="http://schemas.microsoft.com/office/drawing/2014/main" id="{2F86CA2F-AF6A-C83A-62E4-E2D928FB812A}"/>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5160678" y="3070830"/>
            <a:ext cx="1632204" cy="1087003"/>
          </a:xfrm>
          <a:prstGeom prst="rect">
            <a:avLst/>
          </a:prstGeom>
        </p:spPr>
      </p:pic>
      <p:pic>
        <p:nvPicPr>
          <p:cNvPr id="10" name="Picture 9">
            <a:extLst>
              <a:ext uri="{FF2B5EF4-FFF2-40B4-BE49-F238E27FC236}">
                <a16:creationId xmlns:a16="http://schemas.microsoft.com/office/drawing/2014/main" id="{132FED1D-F660-F5B3-AEDD-47ABEB51379D}"/>
              </a:ext>
            </a:extLst>
          </p:cNvPr>
          <p:cNvPicPr>
            <a:picLocks noChangeAspect="1"/>
          </p:cNvPicPr>
          <p:nvPr/>
        </p:nvPicPr>
        <p:blipFill>
          <a:blip r:embed="rId9">
            <a:extLst>
              <a:ext uri="{28A0092B-C50C-407E-A947-70E740481C1C}">
                <a14:useLocalDpi xmlns:a14="http://schemas.microsoft.com/office/drawing/2010/main" val="0"/>
              </a:ext>
            </a:extLst>
          </a:blip>
          <a:srcRect t="6405" b="6405"/>
          <a:stretch/>
        </p:blipFill>
        <p:spPr>
          <a:xfrm>
            <a:off x="76549" y="8055973"/>
            <a:ext cx="760557" cy="995693"/>
          </a:xfrm>
          <a:prstGeom prst="rect">
            <a:avLst/>
          </a:prstGeom>
        </p:spPr>
      </p:pic>
      <p:sp>
        <p:nvSpPr>
          <p:cNvPr id="8" name="TextBox 7">
            <a:extLst>
              <a:ext uri="{FF2B5EF4-FFF2-40B4-BE49-F238E27FC236}">
                <a16:creationId xmlns:a16="http://schemas.microsoft.com/office/drawing/2014/main" id="{26EDC72C-235F-8631-A800-E3AB585E569B}"/>
              </a:ext>
            </a:extLst>
          </p:cNvPr>
          <p:cNvSpPr txBox="1"/>
          <p:nvPr/>
        </p:nvSpPr>
        <p:spPr>
          <a:xfrm>
            <a:off x="2077184" y="2802120"/>
            <a:ext cx="2703634" cy="461665"/>
          </a:xfrm>
          <a:prstGeom prst="rect">
            <a:avLst/>
          </a:prstGeom>
          <a:solidFill>
            <a:srgbClr val="DD1931"/>
          </a:solidFill>
          <a:ln w="12700">
            <a:solidFill>
              <a:schemeClr val="bg1"/>
            </a:solidFill>
          </a:ln>
        </p:spPr>
        <p:txBody>
          <a:bodyPr wrap="square" rtlCol="0" anchor="ctr">
            <a:spAutoFit/>
          </a:bodyPr>
          <a:lstStyle/>
          <a:p>
            <a:pPr algn="ctr"/>
            <a:r>
              <a:rPr lang="en-US" sz="2400" dirty="0">
                <a:solidFill>
                  <a:schemeClr val="bg1"/>
                </a:solidFill>
                <a:latin typeface="Aptos" panose="020B0004020202020204" pitchFamily="34" charset="0"/>
              </a:rPr>
              <a:t>106 N PINE STREET</a:t>
            </a:r>
          </a:p>
        </p:txBody>
      </p:sp>
    </p:spTree>
    <p:extLst>
      <p:ext uri="{BB962C8B-B14F-4D97-AF65-F5344CB8AC3E}">
        <p14:creationId xmlns:p14="http://schemas.microsoft.com/office/powerpoint/2010/main" val="271046971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a:spAutoFit/>
      </a:bodyPr>
      <a:lstStyle>
        <a:defPPr algn="l">
          <a:defRPr sz="1200" dirty="0">
            <a:latin typeface="Calisto MT" panose="02040603050505030304" pitchFamily="18" charset="0"/>
          </a:defRPr>
        </a:defPPr>
      </a:lstStyle>
    </a:txDef>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156</TotalTime>
  <Words>262</Words>
  <Application>Microsoft Office PowerPoint</Application>
  <PresentationFormat>Letter Paper (8.5x11 in)</PresentationFormat>
  <Paragraphs>15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22</cp:revision>
  <dcterms:created xsi:type="dcterms:W3CDTF">2023-09-13T16:27:49Z</dcterms:created>
  <dcterms:modified xsi:type="dcterms:W3CDTF">2025-10-08T14:44:01Z</dcterms:modified>
</cp:coreProperties>
</file>