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754" y="-253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6/24/2021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6/24/2021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6/24/2021</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gif"/><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1"/>
            <a:ext cx="6823019" cy="4405278"/>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4384137"/>
            <a:ext cx="6852010" cy="4828418"/>
          </a:xfrm>
        </p:spPr>
        <p:txBody>
          <a:bodyPr anchor="ctr">
            <a:noAutofit/>
          </a:bodyPr>
          <a:lstStyle/>
          <a:p>
            <a:r>
              <a:rPr lang="en-US" sz="900" dirty="0">
                <a:solidFill>
                  <a:schemeClr val="tx2">
                    <a:lumMod val="75000"/>
                  </a:schemeClr>
                </a:solidFill>
                <a:latin typeface="Century Gothic" panose="020B0502020202020204" pitchFamily="34" charset="0"/>
              </a:rPr>
              <a:t>Located on a quiet street within The Ponds, this picturesque home offers 4 bedrooms, 4 full baths, and an open layout with plenty of space for entertaining, both inside and out. A charming full front porch welcomes guests into the foyer, adjacent to the formal living and dining rooms. In the rear of the home is a spacious family room with a gas fireplace surrounded by beautiful built-in shelving with cabinets and granite countertops. Chat with family and guests as you prepare a meal in the gourmet kitchen, complete with a gorgeous custom backsplash, upgraded counters, stainless steel appliances, granite countertops, and a huge island with additional seating for entertaining. Beautiful hand-scraped hickory floors are featured throughout all the main living spaces, with tile in all 4 baths and the convenient downstairs laundry room.</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Tucked away to the left is the owner's suite, boasting a large walk-in closet and a private bathroom with dual vanities, a garden tub, and a separate walk-in shower. Completing the 1st floor is another bedroom and a full bath, the perfect location for a home office or playroom. Wood stairs lead to the 2nd floor, where you will find two spacious bedrooms off a second-floor landing/loft area featuring upgraded hand-scraped hickory floors. Each room has its own full bath.</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Last, but not least, is the very private backyard with a professionally designed $75,000+ garden sanctuary that creates the perfect environment for relaxation. Step out into the multifunctional 3-season room and enjoy your morning coffee or an evening cocktail as the sun sets over your secluded backyard sanctuary. The fully fenced yard includes a huge patio with an impressive outdoor kitchen and a custom-built bluestone walkway that winds throughout a plethora of year-round professional landscaping and flowers. Other noteworthy features of this amazing home include generous amounts of indoor storage space, a 2-car attached garage with shelved storage and epoxy floors, yard irrigation, and a recently painted neutral interior.</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The Ponds offers residents a neighborhood pool, fishing pond, play parks, clubhouse, and a YMCA. Plus, it is in the award-winning Dorchester II school district and you will be just minutes away from historic downtown Summerville shopping and dining as well as Downtown Charleston and its beautiful beaches.</a:t>
            </a:r>
          </a:p>
          <a:p>
            <a:endParaRPr lang="en-US" sz="900" dirty="0">
              <a:solidFill>
                <a:schemeClr val="tx2">
                  <a:lumMod val="75000"/>
                </a:schemeClr>
              </a:solidFill>
              <a:latin typeface="Century Gothic" panose="020B0502020202020204" pitchFamily="34" charset="0"/>
            </a:endParaRPr>
          </a:p>
          <a:p>
            <a:r>
              <a:rPr lang="en-US" sz="900" dirty="0">
                <a:solidFill>
                  <a:schemeClr val="tx2">
                    <a:lumMod val="75000"/>
                  </a:schemeClr>
                </a:solidFill>
                <a:latin typeface="Century Gothic" panose="020B0502020202020204" pitchFamily="34" charset="0"/>
              </a:rPr>
              <a:t>Seller is a licensed SC real estate agent.</a:t>
            </a:r>
          </a:p>
          <a:p>
            <a:r>
              <a:rPr lang="en-US" sz="900" dirty="0">
                <a:solidFill>
                  <a:schemeClr val="tx2">
                    <a:lumMod val="75000"/>
                  </a:schemeClr>
                </a:solidFill>
                <a:latin typeface="Century Gothic" panose="020B0502020202020204" pitchFamily="34" charset="0"/>
              </a:rPr>
              <a:t>Items included: Kitchen refrigerator, double oven, garbage disposal, lighting, ceiling fans, blinds on windows, Maytag energy efficient washer and dryer, laundry room cabinets, outdoor stone kitchen with refrigerator and sink, wire shelving in all closets and surrounding three sides of the garage.</a:t>
            </a:r>
          </a:p>
          <a:p>
            <a:endParaRPr lang="en-US" sz="900" i="1" dirty="0">
              <a:solidFill>
                <a:schemeClr val="tx2">
                  <a:lumMod val="75000"/>
                </a:schemeClr>
              </a:solidFill>
              <a:latin typeface="Century Gothic" panose="020B0502020202020204" pitchFamily="34" charset="0"/>
            </a:endParaRPr>
          </a:p>
          <a:p>
            <a:r>
              <a:rPr lang="en-US" sz="900" i="1" dirty="0">
                <a:solidFill>
                  <a:srgbClr val="FF0000"/>
                </a:solidFill>
                <a:latin typeface="Century Gothic" panose="020B0502020202020204" pitchFamily="34" charset="0"/>
              </a:rPr>
              <a:t>https://my.matterport.com/show-mds?brand=1&amp;m=bM1gTiB9NxC</a:t>
            </a:r>
          </a:p>
        </p:txBody>
      </p:sp>
      <p:sp>
        <p:nvSpPr>
          <p:cNvPr id="23" name="Rectangle 22"/>
          <p:cNvSpPr/>
          <p:nvPr/>
        </p:nvSpPr>
        <p:spPr>
          <a:xfrm>
            <a:off x="0" y="0"/>
            <a:ext cx="6057823" cy="1169551"/>
          </a:xfrm>
          <a:prstGeom prst="rect">
            <a:avLst/>
          </a:prstGeom>
          <a:noFill/>
        </p:spPr>
        <p:txBody>
          <a:bodyPr wrap="square">
            <a:spAutoFit/>
          </a:bodyPr>
          <a:lstStyle/>
          <a:p>
            <a:r>
              <a:rPr lang="en-US" sz="3500" b="1" dirty="0">
                <a:ln w="3175">
                  <a:solidFill>
                    <a:srgbClr val="ECD71D"/>
                  </a:solidFill>
                </a:ln>
                <a:solidFill>
                  <a:schemeClr val="bg1"/>
                </a:solidFill>
                <a:effectLst>
                  <a:outerShdw blurRad="38100" dist="38100" dir="2700000" algn="tl">
                    <a:srgbClr val="000000">
                      <a:alpha val="43137"/>
                    </a:srgbClr>
                  </a:outerShdw>
                </a:effectLst>
                <a:latin typeface="Freestyle Script" panose="030804020302050B0404" pitchFamily="66" charset="0"/>
              </a:rPr>
              <a:t>Can Accommodate A Quick Close</a:t>
            </a:r>
          </a:p>
          <a:p>
            <a:r>
              <a:rPr lang="en-US" sz="3500" b="1" dirty="0">
                <a:ln w="3175">
                  <a:solidFill>
                    <a:srgbClr val="ECD71D"/>
                  </a:solidFill>
                </a:ln>
                <a:solidFill>
                  <a:schemeClr val="bg1"/>
                </a:solidFill>
                <a:effectLst>
                  <a:outerShdw blurRad="38100" dist="38100" dir="2700000" algn="tl">
                    <a:srgbClr val="000000">
                      <a:alpha val="43137"/>
                    </a:srgbClr>
                  </a:outerShdw>
                </a:effectLst>
                <a:latin typeface="Freestyle Script" panose="030804020302050B0404" pitchFamily="66" charset="0"/>
              </a:rPr>
              <a:t>Master Up &amp; Down</a:t>
            </a:r>
          </a:p>
        </p:txBody>
      </p:sp>
      <p:sp>
        <p:nvSpPr>
          <p:cNvPr id="2" name="Title 1"/>
          <p:cNvSpPr>
            <a:spLocks noGrp="1"/>
          </p:cNvSpPr>
          <p:nvPr>
            <p:ph type="ctrTitle"/>
          </p:nvPr>
        </p:nvSpPr>
        <p:spPr>
          <a:xfrm>
            <a:off x="-5748" y="3657480"/>
            <a:ext cx="6771552" cy="747799"/>
          </a:xfrm>
        </p:spPr>
        <p:txBody>
          <a:bodyPr anchor="ctr">
            <a:noAutofit/>
            <a:scene3d>
              <a:camera prst="orthographicFront"/>
              <a:lightRig rig="soft" dir="t">
                <a:rot lat="0" lon="0" rev="17220000"/>
              </a:lightRig>
            </a:scene3d>
            <a:sp3d prstMaterial="softEdge"/>
          </a:bodyPr>
          <a:lstStyle/>
          <a:p>
            <a:pPr algn="l"/>
            <a:r>
              <a:rPr lang="en-US" sz="2799" cap="none" dirty="0">
                <a:ln w="3175" cmpd="sng">
                  <a:solidFill>
                    <a:srgbClr val="ECD71D"/>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106 Ribbon Road</a:t>
            </a:r>
            <a:br>
              <a:rPr lang="en-US" sz="2799" cap="none" dirty="0">
                <a:ln w="3175" cmpd="sng">
                  <a:solidFill>
                    <a:srgbClr val="ECD71D"/>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solidFill>
                    <a:srgbClr val="ECD71D"/>
                  </a:solid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The Ponds :: Summerville :: MLS# 21015099 :: $525,000</a:t>
            </a:r>
            <a:endParaRPr lang="en-US" sz="1200" i="1" cap="none" dirty="0">
              <a:ln w="3175" cmpd="sng">
                <a:solidFill>
                  <a:srgbClr val="ECD71D"/>
                </a:solidFill>
                <a:prstDash val="solid"/>
              </a:ln>
              <a:solidFill>
                <a:schemeClr val="bg1"/>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rot="5400000">
            <a:off x="8840045" y="227755"/>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9190230" y="706508"/>
            <a:ext cx="1598516"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Listed!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58000" y="3697823"/>
            <a:ext cx="1371600" cy="885573"/>
          </a:xfrm>
          <a:prstGeom prst="rect">
            <a:avLst/>
          </a:prstGeom>
          <a:ln>
            <a:solidFill>
              <a:schemeClr val="bg1"/>
            </a:solid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58000" y="2773368"/>
            <a:ext cx="1371600" cy="885572"/>
          </a:xfrm>
          <a:prstGeom prst="rect">
            <a:avLst/>
          </a:prstGeom>
          <a:ln>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252111"/>
            <a:ext cx="7315199" cy="646331"/>
          </a:xfrm>
          <a:prstGeom prst="rect">
            <a:avLst/>
          </a:prstGeom>
        </p:spPr>
        <p:txBody>
          <a:bodyPr wrap="square">
            <a:spAutoFit/>
          </a:bodyPr>
          <a:lstStyle/>
          <a:p>
            <a:pPr algn="ctr"/>
            <a:r>
              <a:rPr lang="en-US" sz="1400" dirty="0" err="1">
                <a:solidFill>
                  <a:srgbClr val="00325C"/>
                </a:solidFill>
                <a:latin typeface="Century Gothic" panose="020B0502020202020204" pitchFamily="34" charset="0"/>
              </a:rPr>
              <a:t>Belita</a:t>
            </a:r>
            <a:r>
              <a:rPr lang="en-US" sz="1400" dirty="0">
                <a:solidFill>
                  <a:srgbClr val="00325C"/>
                </a:solidFill>
                <a:latin typeface="Century Gothic" panose="020B0502020202020204" pitchFamily="34" charset="0"/>
              </a:rPr>
              <a:t> Shapiro</a:t>
            </a:r>
          </a:p>
          <a:p>
            <a:pPr algn="ctr"/>
            <a:r>
              <a:rPr lang="en-US" sz="1100" dirty="0">
                <a:solidFill>
                  <a:srgbClr val="00325C"/>
                </a:solidFill>
                <a:latin typeface="Century Gothic" panose="020B0502020202020204" pitchFamily="34" charset="0"/>
              </a:rPr>
              <a:t>843-830-8105</a:t>
            </a:r>
          </a:p>
          <a:p>
            <a:pPr algn="ctr"/>
            <a:r>
              <a:rPr lang="en-US" sz="1100" dirty="0">
                <a:solidFill>
                  <a:srgbClr val="00325C"/>
                </a:solidFill>
                <a:latin typeface="Century Gothic" panose="020B0502020202020204" pitchFamily="34" charset="0"/>
              </a:rPr>
              <a:t>belitashapiro@gmail.com · www.belitashapiro.com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Brand Name Real Estate · 4 Carriage Lane · Suite 106 · Charleston, SC 29407</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86399" y="9253556"/>
            <a:ext cx="582956"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944663" y="9244553"/>
            <a:ext cx="1198273" cy="661447"/>
          </a:xfrm>
          <a:prstGeom prst="rect">
            <a:avLst/>
          </a:prstGeom>
        </p:spPr>
      </p:pic>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58000" y="924456"/>
            <a:ext cx="1371600" cy="885573"/>
          </a:xfrm>
          <a:prstGeom prst="rect">
            <a:avLst/>
          </a:prstGeom>
          <a:ln>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858000" y="1848912"/>
            <a:ext cx="1371600" cy="885573"/>
          </a:xfrm>
          <a:prstGeom prst="rect">
            <a:avLst/>
          </a:prstGeom>
          <a:ln>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858000" y="0"/>
            <a:ext cx="1371600" cy="885573"/>
          </a:xfrm>
          <a:prstGeom prst="rect">
            <a:avLst/>
          </a:prstGeom>
          <a:ln>
            <a:solidFill>
              <a:schemeClr val="bg1"/>
            </a:solidFill>
          </a:ln>
        </p:spPr>
      </p:pic>
      <p:pic>
        <p:nvPicPr>
          <p:cNvPr id="22" name="Picture 21">
            <a:extLst>
              <a:ext uri="{FF2B5EF4-FFF2-40B4-BE49-F238E27FC236}">
                <a16:creationId xmlns:a16="http://schemas.microsoft.com/office/drawing/2014/main" id="{C5CB3FD6-EBAB-41E6-83B2-356340B8C31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858000" y="7395645"/>
            <a:ext cx="1371600" cy="885573"/>
          </a:xfrm>
          <a:prstGeom prst="rect">
            <a:avLst/>
          </a:prstGeom>
          <a:ln>
            <a:solidFill>
              <a:schemeClr val="bg1"/>
            </a:solidFill>
          </a:ln>
        </p:spPr>
      </p:pic>
      <p:pic>
        <p:nvPicPr>
          <p:cNvPr id="30" name="Picture 29">
            <a:extLst>
              <a:ext uri="{FF2B5EF4-FFF2-40B4-BE49-F238E27FC236}">
                <a16:creationId xmlns:a16="http://schemas.microsoft.com/office/drawing/2014/main" id="{9796597A-6D6F-4138-A663-DED76178291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858000" y="5546735"/>
            <a:ext cx="1371600" cy="885572"/>
          </a:xfrm>
          <a:prstGeom prst="rect">
            <a:avLst/>
          </a:prstGeom>
          <a:ln>
            <a:solidFill>
              <a:schemeClr val="bg1"/>
            </a:solidFill>
          </a:ln>
        </p:spPr>
      </p:pic>
      <p:pic>
        <p:nvPicPr>
          <p:cNvPr id="31" name="Picture 30">
            <a:extLst>
              <a:ext uri="{FF2B5EF4-FFF2-40B4-BE49-F238E27FC236}">
                <a16:creationId xmlns:a16="http://schemas.microsoft.com/office/drawing/2014/main" id="{C5922BB1-F8C7-422B-8AAE-FCF1EEF19EA8}"/>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858000" y="4622279"/>
            <a:ext cx="1371600" cy="885573"/>
          </a:xfrm>
          <a:prstGeom prst="rect">
            <a:avLst/>
          </a:prstGeom>
          <a:ln>
            <a:solidFill>
              <a:schemeClr val="bg1"/>
            </a:solidFill>
          </a:ln>
        </p:spPr>
      </p:pic>
      <p:pic>
        <p:nvPicPr>
          <p:cNvPr id="32" name="Picture 31">
            <a:extLst>
              <a:ext uri="{FF2B5EF4-FFF2-40B4-BE49-F238E27FC236}">
                <a16:creationId xmlns:a16="http://schemas.microsoft.com/office/drawing/2014/main" id="{86EDB04A-7AC1-47C0-87E0-E8CF69737B6C}"/>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6858002" y="6471190"/>
            <a:ext cx="1371598" cy="885572"/>
          </a:xfrm>
          <a:prstGeom prst="rect">
            <a:avLst/>
          </a:prstGeom>
          <a:ln>
            <a:solidFill>
              <a:schemeClr val="bg1"/>
            </a:solidFill>
          </a:ln>
        </p:spPr>
      </p:pic>
      <p:pic>
        <p:nvPicPr>
          <p:cNvPr id="33" name="Picture 32">
            <a:extLst>
              <a:ext uri="{FF2B5EF4-FFF2-40B4-BE49-F238E27FC236}">
                <a16:creationId xmlns:a16="http://schemas.microsoft.com/office/drawing/2014/main" id="{BC908CC7-8650-479C-9879-95A0646D5DA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6858000" y="8320101"/>
            <a:ext cx="1371600" cy="885573"/>
          </a:xfrm>
          <a:prstGeom prst="rect">
            <a:avLst/>
          </a:prstGeom>
          <a:ln>
            <a:solidFill>
              <a:schemeClr val="bg1"/>
            </a:solidFill>
          </a:ln>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474</TotalTime>
  <Words>552</Words>
  <Application>Microsoft Office PowerPoint</Application>
  <PresentationFormat>Custom</PresentationFormat>
  <Paragraphs>20</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106 Ribbon Road The Ponds :: Summerville :: MLS# 21015099 :: $525,000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100</cp:revision>
  <dcterms:created xsi:type="dcterms:W3CDTF">2006-08-16T00:00:00Z</dcterms:created>
  <dcterms:modified xsi:type="dcterms:W3CDTF">2021-06-24T10:56:38Z</dcterms:modified>
</cp:coreProperties>
</file>