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25" d="100"/>
          <a:sy n="125" d="100"/>
        </p:scale>
        <p:origin x="1374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A83AC-0EC6-43B4-BF09-0B29281A4D73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A0A7F-0F2B-4F5E-8B82-99FB1DA0A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421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A83AC-0EC6-43B4-BF09-0B29281A4D73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A0A7F-0F2B-4F5E-8B82-99FB1DA0A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916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A83AC-0EC6-43B4-BF09-0B29281A4D73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A0A7F-0F2B-4F5E-8B82-99FB1DA0A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223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A83AC-0EC6-43B4-BF09-0B29281A4D73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A0A7F-0F2B-4F5E-8B82-99FB1DA0A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411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A83AC-0EC6-43B4-BF09-0B29281A4D73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A0A7F-0F2B-4F5E-8B82-99FB1DA0A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108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A83AC-0EC6-43B4-BF09-0B29281A4D73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A0A7F-0F2B-4F5E-8B82-99FB1DA0A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305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A83AC-0EC6-43B4-BF09-0B29281A4D73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A0A7F-0F2B-4F5E-8B82-99FB1DA0A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497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A83AC-0EC6-43B4-BF09-0B29281A4D73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A0A7F-0F2B-4F5E-8B82-99FB1DA0A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9515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A83AC-0EC6-43B4-BF09-0B29281A4D73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A0A7F-0F2B-4F5E-8B82-99FB1DA0A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06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A83AC-0EC6-43B4-BF09-0B29281A4D73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A0A7F-0F2B-4F5E-8B82-99FB1DA0A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213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A83AC-0EC6-43B4-BF09-0B29281A4D73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A0A7F-0F2B-4F5E-8B82-99FB1DA0A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158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5A83AC-0EC6-43B4-BF09-0B29281A4D73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3A0A7F-0F2B-4F5E-8B82-99FB1DA0A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959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image" Target="../media/image1.png"/><Relationship Id="rId7" Type="http://schemas.openxmlformats.org/officeDocument/2006/relationships/image" Target="../media/image5.jpg"/><Relationship Id="rId2" Type="http://schemas.openxmlformats.org/officeDocument/2006/relationships/hyperlink" Target="https://virtualrealtyllc.gofullframe.com/bt/106_Sandy_Bend_Ln.html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jpg"/><Relationship Id="rId9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109913F-D952-71DF-2A3C-3C08E75F686A}"/>
              </a:ext>
            </a:extLst>
          </p:cNvPr>
          <p:cNvSpPr/>
          <p:nvPr/>
        </p:nvSpPr>
        <p:spPr>
          <a:xfrm>
            <a:off x="0" y="1"/>
            <a:ext cx="6858000" cy="70713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1851032-DEC4-9DBA-9CA6-985BC61C8EB1}"/>
              </a:ext>
            </a:extLst>
          </p:cNvPr>
          <p:cNvSpPr txBox="1"/>
          <p:nvPr/>
        </p:nvSpPr>
        <p:spPr>
          <a:xfrm>
            <a:off x="863758" y="-157148"/>
            <a:ext cx="513050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Aptos" panose="020B0004020202020204" pitchFamily="34" charset="0"/>
                <a:ea typeface="Liberation Sans" panose="020B0604020202020204" pitchFamily="34" charset="0"/>
                <a:cs typeface="Liberation Sans" panose="020B0604020202020204" pitchFamily="34" charset="0"/>
              </a:rPr>
              <a:t>SELLER OFFERING 3% BAC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4157DB8C-319B-BFCA-F09A-F606C0FE3BDB}"/>
              </a:ext>
            </a:extLst>
          </p:cNvPr>
          <p:cNvGrpSpPr/>
          <p:nvPr/>
        </p:nvGrpSpPr>
        <p:grpSpPr>
          <a:xfrm>
            <a:off x="1656064" y="432054"/>
            <a:ext cx="3545872" cy="570293"/>
            <a:chOff x="1148049" y="1017270"/>
            <a:chExt cx="4561903" cy="57029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27F9B0B-945E-50A7-3A2A-26ED87F9D7A1}"/>
                </a:ext>
              </a:extLst>
            </p:cNvPr>
            <p:cNvSpPr/>
            <p:nvPr/>
          </p:nvSpPr>
          <p:spPr>
            <a:xfrm>
              <a:off x="1148049" y="1017270"/>
              <a:ext cx="4561903" cy="570293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ptos" panose="020B0004020202020204" pitchFamily="34" charset="0"/>
              </a:endParaRP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26EDC72C-235F-8631-A800-E3AB585E569B}"/>
                </a:ext>
              </a:extLst>
            </p:cNvPr>
            <p:cNvSpPr txBox="1"/>
            <p:nvPr/>
          </p:nvSpPr>
          <p:spPr>
            <a:xfrm>
              <a:off x="1418319" y="1071584"/>
              <a:ext cx="4021362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nn-NO" sz="2400" dirty="0">
                  <a:solidFill>
                    <a:schemeClr val="bg1"/>
                  </a:solidFill>
                  <a:latin typeface="Aptos" panose="020B0004020202020204" pitchFamily="34" charset="0"/>
                </a:rPr>
                <a:t>106 Sandy Bend Lane</a:t>
              </a:r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F8B284BB-85E8-05BC-DD2A-5AE4EC80B91D}"/>
              </a:ext>
            </a:extLst>
          </p:cNvPr>
          <p:cNvSpPr txBox="1"/>
          <p:nvPr/>
        </p:nvSpPr>
        <p:spPr>
          <a:xfrm>
            <a:off x="0" y="5103255"/>
            <a:ext cx="6858000" cy="324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930" dirty="0">
                <a:latin typeface="Aptos" panose="020B0004020202020204" pitchFamily="34" charset="0"/>
              </a:rPr>
              <a:t>Welcome to this exceptional residence, perfectly situated on a larger corner lot with dual pond views in a vibrant golf cart community. This home offers an exquisite blend of modern convenience and timeless elegance, ensuring a lifestyle of comfort and sophistication. The first floor includes a versatile guest room next to a full bathroom, making it ideal for visitors. The valet room features a built-in drop zone for added convenience. The home is thoughtfully designed with high-end finishes, including updated lighting, ceiling fans, and under-cabinet lighting throughout. Step outside from the spacious living area through a trio of sliding glass doors into an expansive screened-in back porch, which allows for indoor/outdoor living. The gourmet chef's kitchen is a culinary dream, boasting a pot filler with a backsplash that reaches the ceiling, top-of-the-line cabinets, a farm sink, and a butler's pantry with glass-front cabinets. The adjacent dining room and open living spaces are perfect for both everyday living and entertaining. Ascend to the second floor to discover a cozy loft with a window seat for extra storage and a second porch with views of a second pond. The primary suite is a retreat in itself, with an updated wood closet offering ample storage. The additional bedrooms and bathrooms on this level ensure plenty of space for family and guests.</a:t>
            </a:r>
          </a:p>
          <a:p>
            <a:pPr algn="ctr"/>
            <a:endParaRPr lang="en-US" sz="930" dirty="0">
              <a:latin typeface="Aptos" panose="020B0004020202020204" pitchFamily="34" charset="0"/>
            </a:endParaRPr>
          </a:p>
          <a:p>
            <a:pPr algn="ctr"/>
            <a:r>
              <a:rPr lang="en-US" sz="930" dirty="0">
                <a:latin typeface="Aptos" panose="020B0004020202020204" pitchFamily="34" charset="0"/>
              </a:rPr>
              <a:t>Outside, the property shines with a fenced yard, irrigation system, and a detached 2.5-car garage with an apartment situated above featuring a full kitchen, laundry room, and a spacious closet. The garage is also equipped with a workbench and built-in storage shelves on both sides. This home is perfectly positioned within a thriving community that offers access to the Midtown Club amenity center, complete with a resort-style pool, multiple common areas, pickleball and tennis courts, a full gym, and a newly constructed track around a pond. Enjoy the nearby Brighton Park with its lap pool, expansive walking and biking trails, and disc golf. The under-construction middle school is within walking distance, and the newly built Harris Teeter is a convenient golf cart ride away.</a:t>
            </a:r>
          </a:p>
          <a:p>
            <a:pPr algn="ctr"/>
            <a:r>
              <a:rPr lang="en-US" sz="930" dirty="0">
                <a:latin typeface="Aptos" panose="020B0004020202020204" pitchFamily="34" charset="0"/>
              </a:rPr>
              <a:t>For dining and entertainment, Nexton Square and the upcoming Nexton Downtown offer a wealth of options. Embrace the vibrant lifestyle and unmatched convenience of this stunning property...schedule your tour today and experience it for yourself!</a:t>
            </a:r>
          </a:p>
          <a:p>
            <a:pPr algn="ctr"/>
            <a:endParaRPr lang="en-US" sz="930" dirty="0">
              <a:latin typeface="Aptos" panose="020B0004020202020204" pitchFamily="34" charset="0"/>
            </a:endParaRPr>
          </a:p>
          <a:p>
            <a:pPr algn="ctr"/>
            <a:r>
              <a:rPr lang="en-US" sz="930" dirty="0">
                <a:latin typeface="Aptos" panose="020B0004020202020204" pitchFamily="34" charset="0"/>
                <a:hlinkClick r:id="rId2"/>
              </a:rPr>
              <a:t>Enjoy a Virtual Tour</a:t>
            </a:r>
            <a:endParaRPr lang="en-US" sz="930" dirty="0">
              <a:latin typeface="Aptos" panose="020B0004020202020204" pitchFamily="34" charset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19450318-37E1-8B1D-7EF5-4CC9DB623A15}"/>
              </a:ext>
            </a:extLst>
          </p:cNvPr>
          <p:cNvGrpSpPr/>
          <p:nvPr/>
        </p:nvGrpSpPr>
        <p:grpSpPr>
          <a:xfrm>
            <a:off x="76550" y="4613721"/>
            <a:ext cx="6704901" cy="413874"/>
            <a:chOff x="1253490" y="5741481"/>
            <a:chExt cx="4917516" cy="413874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84256089-FEE4-299F-ED24-CF2B371D560E}"/>
                </a:ext>
              </a:extLst>
            </p:cNvPr>
            <p:cNvSpPr/>
            <p:nvPr/>
          </p:nvSpPr>
          <p:spPr>
            <a:xfrm>
              <a:off x="1253490" y="5741481"/>
              <a:ext cx="4917516" cy="41387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ptos" panose="020B0004020202020204" pitchFamily="34" charset="0"/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65D2589F-2B6C-271B-BAAA-D1E43AE029DB}"/>
                </a:ext>
              </a:extLst>
            </p:cNvPr>
            <p:cNvSpPr txBox="1"/>
            <p:nvPr/>
          </p:nvSpPr>
          <p:spPr>
            <a:xfrm>
              <a:off x="1253490" y="5769044"/>
              <a:ext cx="4917516" cy="338554"/>
            </a:xfrm>
            <a:prstGeom prst="rect">
              <a:avLst/>
            </a:prstGeom>
            <a:noFill/>
          </p:spPr>
          <p:txBody>
            <a:bodyPr wrap="square" rtlCol="0" anchor="b">
              <a:spAutoFit/>
            </a:bodyPr>
            <a:lstStyle/>
            <a:p>
              <a:pPr algn="ctr"/>
              <a:r>
                <a:rPr lang="en-US" sz="1600" dirty="0">
                  <a:solidFill>
                    <a:schemeClr val="bg1"/>
                  </a:solidFill>
                  <a:latin typeface="Aptos" panose="020B0004020202020204" pitchFamily="34" charset="0"/>
                </a:rPr>
                <a:t>Nexton | Summerville, SC 29486 | MLS# 24019937 | $849,500</a:t>
              </a:r>
            </a:p>
          </p:txBody>
        </p:sp>
      </p:grpSp>
      <p:sp>
        <p:nvSpPr>
          <p:cNvPr id="36" name="TextBox 35">
            <a:extLst>
              <a:ext uri="{FF2B5EF4-FFF2-40B4-BE49-F238E27FC236}">
                <a16:creationId xmlns:a16="http://schemas.microsoft.com/office/drawing/2014/main" id="{CEF7462A-2921-CF58-8436-F0CF7E4EEC17}"/>
              </a:ext>
            </a:extLst>
          </p:cNvPr>
          <p:cNvSpPr txBox="1"/>
          <p:nvPr/>
        </p:nvSpPr>
        <p:spPr>
          <a:xfrm>
            <a:off x="76549" y="8336939"/>
            <a:ext cx="3497231" cy="615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>
                <a:latin typeface="Aptos" panose="020B0004020202020204" pitchFamily="34" charset="0"/>
              </a:rPr>
              <a:t>Mike </a:t>
            </a:r>
            <a:r>
              <a:rPr lang="en-US" sz="1400" dirty="0" err="1">
                <a:latin typeface="Aptos" panose="020B0004020202020204" pitchFamily="34" charset="0"/>
              </a:rPr>
              <a:t>Galgano</a:t>
            </a:r>
            <a:endParaRPr lang="en-US" sz="1400" dirty="0">
              <a:latin typeface="Aptos" panose="020B0004020202020204" pitchFamily="34" charset="0"/>
            </a:endParaRPr>
          </a:p>
          <a:p>
            <a:r>
              <a:rPr lang="en-US" sz="1000" dirty="0">
                <a:latin typeface="Aptos" panose="020B0004020202020204" pitchFamily="34" charset="0"/>
              </a:rPr>
              <a:t>631-871-3398</a:t>
            </a:r>
          </a:p>
          <a:p>
            <a:r>
              <a:rPr lang="en-US" sz="1000" dirty="0">
                <a:latin typeface="Aptos" panose="020B0004020202020204" pitchFamily="34" charset="0"/>
              </a:rPr>
              <a:t>magest1969@gmail.com</a:t>
            </a:r>
          </a:p>
        </p:txBody>
      </p:sp>
      <p:pic>
        <p:nvPicPr>
          <p:cNvPr id="39" name="Picture 38" descr="A red and blue text on a black background&#10;&#10;Description automatically generated">
            <a:extLst>
              <a:ext uri="{FF2B5EF4-FFF2-40B4-BE49-F238E27FC236}">
                <a16:creationId xmlns:a16="http://schemas.microsoft.com/office/drawing/2014/main" id="{0D545EDE-8D39-2F0A-E41F-4AD9F62010B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6746" y="8374231"/>
            <a:ext cx="1814705" cy="540969"/>
          </a:xfrm>
          <a:prstGeom prst="rect">
            <a:avLst/>
          </a:prstGeom>
        </p:spPr>
      </p:pic>
      <p:sp>
        <p:nvSpPr>
          <p:cNvPr id="40" name="TextBox 39">
            <a:extLst>
              <a:ext uri="{FF2B5EF4-FFF2-40B4-BE49-F238E27FC236}">
                <a16:creationId xmlns:a16="http://schemas.microsoft.com/office/drawing/2014/main" id="{2BD851F6-0BC9-02C3-68DC-0C1222E265C2}"/>
              </a:ext>
            </a:extLst>
          </p:cNvPr>
          <p:cNvSpPr txBox="1"/>
          <p:nvPr/>
        </p:nvSpPr>
        <p:spPr>
          <a:xfrm>
            <a:off x="0" y="8959334"/>
            <a:ext cx="6858000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600" dirty="0">
                <a:latin typeface="Aptos" panose="020B0004020202020204" pitchFamily="34" charset="0"/>
              </a:rPr>
              <a:t>ERA Wilder Realty Inc | 1282 State Rd | Summerville, SC 29486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4E395E2C-CBC1-DCE1-F18B-16B3CC08C39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65120" y="1088026"/>
            <a:ext cx="3336862" cy="222457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CBE0D89-CCE7-006E-CD33-DD90B9A8887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456019" y="1089184"/>
            <a:ext cx="3336862" cy="2222259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619AEC72-9959-14B0-006F-803CFA6C146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5120" y="3387764"/>
            <a:ext cx="1635605" cy="1088136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4C16BA3E-AA9B-10AF-5668-9E4D27D38A9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65339" y="3387764"/>
            <a:ext cx="1628803" cy="1088136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3D18D764-D82C-E3E2-7B53-B1DABE783D2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458756" y="3387764"/>
            <a:ext cx="1637306" cy="1088136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2F86CA2F-AF6A-C83A-62E4-E2D928FB812A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160677" y="3387764"/>
            <a:ext cx="1632204" cy="1088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04697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>
        <a:spAutoFit/>
      </a:bodyPr>
      <a:lstStyle>
        <a:defPPr algn="l">
          <a:defRPr sz="1200" dirty="0">
            <a:latin typeface="Calisto MT" panose="02040603050505030304" pitchFamily="18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91</TotalTime>
  <Words>472</Words>
  <Application>Microsoft Office PowerPoint</Application>
  <PresentationFormat>Letter Paper (8.5x11 in)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11</cp:revision>
  <dcterms:created xsi:type="dcterms:W3CDTF">2023-09-13T16:27:49Z</dcterms:created>
  <dcterms:modified xsi:type="dcterms:W3CDTF">2024-10-23T17:34:58Z</dcterms:modified>
</cp:coreProperties>
</file>