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40375" rtl="0" eaLnBrk="1" latinLnBrk="0" hangingPunct="1">
      <a:defRPr sz="1846" kern="1200">
        <a:solidFill>
          <a:schemeClr val="tx1"/>
        </a:solidFill>
        <a:latin typeface="+mn-lt"/>
        <a:ea typeface="+mn-ea"/>
        <a:cs typeface="+mn-cs"/>
      </a:defRPr>
    </a:lvl1pPr>
    <a:lvl2pPr marL="470187" algn="l" defTabSz="940375" rtl="0" eaLnBrk="1" latinLnBrk="0" hangingPunct="1">
      <a:defRPr sz="1846" kern="1200">
        <a:solidFill>
          <a:schemeClr val="tx1"/>
        </a:solidFill>
        <a:latin typeface="+mn-lt"/>
        <a:ea typeface="+mn-ea"/>
        <a:cs typeface="+mn-cs"/>
      </a:defRPr>
    </a:lvl2pPr>
    <a:lvl3pPr marL="940375" algn="l" defTabSz="940375" rtl="0" eaLnBrk="1" latinLnBrk="0" hangingPunct="1">
      <a:defRPr sz="1846" kern="1200">
        <a:solidFill>
          <a:schemeClr val="tx1"/>
        </a:solidFill>
        <a:latin typeface="+mn-lt"/>
        <a:ea typeface="+mn-ea"/>
        <a:cs typeface="+mn-cs"/>
      </a:defRPr>
    </a:lvl3pPr>
    <a:lvl4pPr marL="1410563" algn="l" defTabSz="940375" rtl="0" eaLnBrk="1" latinLnBrk="0" hangingPunct="1">
      <a:defRPr sz="1846" kern="1200">
        <a:solidFill>
          <a:schemeClr val="tx1"/>
        </a:solidFill>
        <a:latin typeface="+mn-lt"/>
        <a:ea typeface="+mn-ea"/>
        <a:cs typeface="+mn-cs"/>
      </a:defRPr>
    </a:lvl4pPr>
    <a:lvl5pPr marL="1880750" algn="l" defTabSz="940375" rtl="0" eaLnBrk="1" latinLnBrk="0" hangingPunct="1">
      <a:defRPr sz="1846" kern="1200">
        <a:solidFill>
          <a:schemeClr val="tx1"/>
        </a:solidFill>
        <a:latin typeface="+mn-lt"/>
        <a:ea typeface="+mn-ea"/>
        <a:cs typeface="+mn-cs"/>
      </a:defRPr>
    </a:lvl5pPr>
    <a:lvl6pPr marL="2350937" algn="l" defTabSz="940375" rtl="0" eaLnBrk="1" latinLnBrk="0" hangingPunct="1">
      <a:defRPr sz="1846" kern="1200">
        <a:solidFill>
          <a:schemeClr val="tx1"/>
        </a:solidFill>
        <a:latin typeface="+mn-lt"/>
        <a:ea typeface="+mn-ea"/>
        <a:cs typeface="+mn-cs"/>
      </a:defRPr>
    </a:lvl6pPr>
    <a:lvl7pPr marL="2821125" algn="l" defTabSz="940375" rtl="0" eaLnBrk="1" latinLnBrk="0" hangingPunct="1">
      <a:defRPr sz="1846" kern="1200">
        <a:solidFill>
          <a:schemeClr val="tx1"/>
        </a:solidFill>
        <a:latin typeface="+mn-lt"/>
        <a:ea typeface="+mn-ea"/>
        <a:cs typeface="+mn-cs"/>
      </a:defRPr>
    </a:lvl7pPr>
    <a:lvl8pPr marL="3291313" algn="l" defTabSz="940375" rtl="0" eaLnBrk="1" latinLnBrk="0" hangingPunct="1">
      <a:defRPr sz="1846" kern="1200">
        <a:solidFill>
          <a:schemeClr val="tx1"/>
        </a:solidFill>
        <a:latin typeface="+mn-lt"/>
        <a:ea typeface="+mn-ea"/>
        <a:cs typeface="+mn-cs"/>
      </a:defRPr>
    </a:lvl8pPr>
    <a:lvl9pPr marL="3761500" algn="l" defTabSz="940375" rtl="0" eaLnBrk="1" latinLnBrk="0" hangingPunct="1">
      <a:defRPr sz="184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9" d="100"/>
          <a:sy n="79" d="100"/>
        </p:scale>
        <p:origin x="2994" y="138"/>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577850" y="3875618"/>
            <a:ext cx="6217920" cy="2000249"/>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7"/>
            <a:ext cx="3232151" cy="853016"/>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4"/>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19" cy="853016"/>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4"/>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3/11/2025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3/11/2025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2860041" y="364067"/>
            <a:ext cx="4089400" cy="7804151"/>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7"/>
            <a:ext cx="2406650" cy="6254751"/>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3/11/2025</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pn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0" y="0"/>
            <a:ext cx="7315200" cy="4876800"/>
          </a:xfrm>
          <a:prstGeom prst="rect">
            <a:avLst/>
          </a:prstGeom>
          <a:ln>
            <a:noFill/>
          </a:ln>
          <a:effectLst/>
          <a:extLst>
            <a:ext uri="{909E8E84-426E-40DD-AFC4-6F175D3DCCD1}">
              <a14:hiddenFill xmlns:a14="http://schemas.microsoft.com/office/drawing/2010/main">
                <a:solidFill>
                  <a:schemeClr val="accent1"/>
                </a:solidFill>
              </a14:hiddenFill>
            </a:ext>
          </a:extLst>
        </p:spPr>
      </p:pic>
      <p:sp>
        <p:nvSpPr>
          <p:cNvPr id="8" name="Rectangle 7"/>
          <p:cNvSpPr/>
          <p:nvPr/>
        </p:nvSpPr>
        <p:spPr>
          <a:xfrm>
            <a:off x="0" y="19050"/>
            <a:ext cx="7315200" cy="461665"/>
          </a:xfrm>
          <a:prstGeom prst="rect">
            <a:avLst/>
          </a:prstGeom>
        </p:spPr>
        <p:txBody>
          <a:bodyPr wrap="square" anchor="t">
            <a:spAutoFit/>
          </a:bodyPr>
          <a:lstStyle/>
          <a:p>
            <a:pPr algn="r"/>
            <a:r>
              <a:rPr lang="en-US" sz="2400" b="1" dirty="0">
                <a:solidFill>
                  <a:schemeClr val="bg1"/>
                </a:solidFill>
                <a:effectLst>
                  <a:outerShdw blurRad="38100" dist="38100" dir="2700000" algn="tl">
                    <a:srgbClr val="000000">
                      <a:alpha val="43137"/>
                    </a:srgbClr>
                  </a:outerShdw>
                </a:effectLst>
                <a:latin typeface="Adobe Handwriting Frank" panose="03080402040302070206" pitchFamily="66" charset="0"/>
              </a:rPr>
              <a:t>Big Corey Woods Cul De </a:t>
            </a:r>
            <a:r>
              <a:rPr lang="en-US" sz="2400" b="1">
                <a:solidFill>
                  <a:schemeClr val="bg1"/>
                </a:solidFill>
                <a:effectLst>
                  <a:outerShdw blurRad="38100" dist="38100" dir="2700000" algn="tl">
                    <a:srgbClr val="000000">
                      <a:alpha val="43137"/>
                    </a:srgbClr>
                  </a:outerShdw>
                </a:effectLst>
                <a:latin typeface="Adobe Handwriting Frank" panose="03080402040302070206" pitchFamily="66" charset="0"/>
              </a:rPr>
              <a:t>Sac Home</a:t>
            </a:r>
            <a:endParaRPr lang="en-US" sz="2400" b="1" dirty="0">
              <a:solidFill>
                <a:schemeClr val="bg1"/>
              </a:solidFill>
              <a:effectLst>
                <a:outerShdw blurRad="38100" dist="38100" dir="2700000" algn="tl">
                  <a:srgbClr val="000000">
                    <a:alpha val="43137"/>
                  </a:srgbClr>
                </a:outerShdw>
              </a:effectLst>
              <a:latin typeface="Adobe Handwriting Frank" panose="03080402040302070206" pitchFamily="66" charset="0"/>
            </a:endParaRPr>
          </a:p>
        </p:txBody>
      </p:sp>
      <p:sp>
        <p:nvSpPr>
          <p:cNvPr id="2" name="Title 1"/>
          <p:cNvSpPr>
            <a:spLocks noGrp="1"/>
          </p:cNvSpPr>
          <p:nvPr>
            <p:ph type="ctrTitle"/>
          </p:nvPr>
        </p:nvSpPr>
        <p:spPr>
          <a:xfrm>
            <a:off x="0" y="4297209"/>
            <a:ext cx="7315200" cy="579591"/>
          </a:xfrm>
        </p:spPr>
        <p:txBody>
          <a:bodyPr anchor="ctr">
            <a:noAutofit/>
          </a:bodyPr>
          <a:lstStyle/>
          <a:p>
            <a:r>
              <a:rPr lang="en-US" sz="18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t>106 Two Wood Court</a:t>
            </a:r>
            <a:br>
              <a:rPr lang="en-US" sz="18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br>
            <a:r>
              <a:rPr lang="en-US" sz="14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t>Corey Woods | Summerville, SC 29483 | MLS# 25005808 | $382,999</a:t>
            </a:r>
            <a:endParaRPr lang="en-US" sz="1400"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endParaRPr>
          </a:p>
        </p:txBody>
      </p:sp>
      <p:sp>
        <p:nvSpPr>
          <p:cNvPr id="3" name="Subtitle 2"/>
          <p:cNvSpPr>
            <a:spLocks noGrp="1"/>
          </p:cNvSpPr>
          <p:nvPr>
            <p:ph type="subTitle" idx="1"/>
          </p:nvPr>
        </p:nvSpPr>
        <p:spPr>
          <a:xfrm>
            <a:off x="0" y="4895850"/>
            <a:ext cx="7310437" cy="2265910"/>
          </a:xfrm>
        </p:spPr>
        <p:txBody>
          <a:bodyPr anchor="ctr">
            <a:noAutofit/>
          </a:bodyPr>
          <a:lstStyle/>
          <a:p>
            <a:r>
              <a:rPr lang="en-US" sz="1050" dirty="0">
                <a:solidFill>
                  <a:schemeClr val="tx1">
                    <a:lumMod val="50000"/>
                    <a:lumOff val="50000"/>
                  </a:schemeClr>
                </a:solidFill>
                <a:latin typeface="Century Gothic" panose="020B0502020202020204" pitchFamily="34" charset="0"/>
                <a:cs typeface="Microsoft Sans Serif" panose="020B0604020202020204" pitchFamily="34" charset="0"/>
              </a:rPr>
              <a:t>This lovely Corey Woods home offers the perfect combination of established neighborhood charm, no HOA fees, and generous living space. Step onto the inviting front porch, highlighted by distinctive brick arches, and imagine relaxing in this peaceful setting. Inside, a versatile three-way living area awaits, connecting the living room, dining area, and updated kitchen. The converted garage provides a substantial family room, perfect for gatherings. Upstairs, you'll find two additional bedrooms and a full bath, a thoughtful addition completed in 2019. The spacious laundry room, conveniently located off the kitchen, adds to the home's practicality. Enjoy three full baths and well-proportioned rooms throughout. The expansive, fenced backyard, complete with a dog run, offers so many possibilities for outdoor enjoyment. Recent updates include new LVP flooring, a 2019 attic and porch conversion (creating the upstairs bedrooms and bath), and extensive 2024 updates: new floors and subfloor with joist replacement, crawl space encapsulation, dehumidifier, French drains, and a pump, Bosch dishwasher, microwave and exterior doors. New windows (2001) and a new fence (2018) further enhance this home's value. Sellers are generously offering $10,000 towards buyer concessions! Don't miss this opportunity - schedule your showing today!</a:t>
            </a:r>
          </a:p>
        </p:txBody>
      </p:sp>
      <p:sp>
        <p:nvSpPr>
          <p:cNvPr id="10" name="Down Ribbon 9"/>
          <p:cNvSpPr/>
          <p:nvPr/>
        </p:nvSpPr>
        <p:spPr>
          <a:xfrm>
            <a:off x="-114301" y="-838200"/>
            <a:ext cx="7551419" cy="607889"/>
          </a:xfrm>
          <a:prstGeom prst="ribbon">
            <a:avLst>
              <a:gd name="adj1" fmla="val 16667"/>
              <a:gd name="adj2" fmla="val 72102"/>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2400" b="1" i="1" dirty="0">
                <a:solidFill>
                  <a:schemeClr val="tx1"/>
                </a:solidFill>
                <a:latin typeface="Gabriola" panose="04040605051002020D02" pitchFamily="82" charset="0"/>
              </a:rPr>
              <a:t>Darrell Creek Elevated Home With Elevator &amp; Salt Pool</a:t>
            </a:r>
          </a:p>
        </p:txBody>
      </p:sp>
      <p:sp>
        <p:nvSpPr>
          <p:cNvPr id="20" name="Rectangle 19"/>
          <p:cNvSpPr/>
          <p:nvPr/>
        </p:nvSpPr>
        <p:spPr>
          <a:xfrm>
            <a:off x="919200" y="8935594"/>
            <a:ext cx="5476801" cy="200055"/>
          </a:xfrm>
          <a:prstGeom prst="rect">
            <a:avLst/>
          </a:prstGeom>
        </p:spPr>
        <p:txBody>
          <a:bodyPr wrap="square">
            <a:spAutoFit/>
          </a:bodyPr>
          <a:lstStyle/>
          <a:p>
            <a:pPr algn="ctr"/>
            <a:r>
              <a:rPr lang="en-US" sz="700" dirty="0" err="1">
                <a:latin typeface="Century Gothic" panose="020B0502020202020204" pitchFamily="34" charset="0"/>
                <a:cs typeface="Microsoft Sans Serif" panose="020B0604020202020204" pitchFamily="34" charset="0"/>
              </a:rPr>
              <a:t>AgentOwned</a:t>
            </a:r>
            <a:r>
              <a:rPr lang="en-US" sz="700" dirty="0">
                <a:latin typeface="Century Gothic" panose="020B0502020202020204" pitchFamily="34" charset="0"/>
                <a:cs typeface="Microsoft Sans Serif" panose="020B0604020202020204" pitchFamily="34" charset="0"/>
              </a:rPr>
              <a:t> Premiere Group, Inc. | 219 N Highway 52 Ste A | Moncks Corner, SC 29461-3926</a:t>
            </a:r>
          </a:p>
        </p:txBody>
      </p:sp>
      <p:sp>
        <p:nvSpPr>
          <p:cNvPr id="21" name="Rectangle 20"/>
          <p:cNvSpPr/>
          <p:nvPr/>
        </p:nvSpPr>
        <p:spPr>
          <a:xfrm>
            <a:off x="1" y="8458200"/>
            <a:ext cx="7315199" cy="423193"/>
          </a:xfrm>
          <a:prstGeom prst="rect">
            <a:avLst/>
          </a:prstGeom>
        </p:spPr>
        <p:txBody>
          <a:bodyPr wrap="square">
            <a:spAutoFit/>
          </a:bodyPr>
          <a:lstStyle/>
          <a:p>
            <a:pPr algn="ctr"/>
            <a:r>
              <a:rPr lang="en-US" sz="1100" b="1" dirty="0">
                <a:latin typeface="Century Gothic" panose="020B0502020202020204" pitchFamily="34" charset="0"/>
                <a:cs typeface="Microsoft Sans Serif" panose="020B0604020202020204" pitchFamily="34" charset="0"/>
              </a:rPr>
              <a:t>Rochelle </a:t>
            </a:r>
            <a:r>
              <a:rPr lang="en-US" sz="1100" b="1" dirty="0" err="1">
                <a:latin typeface="Century Gothic" panose="020B0502020202020204" pitchFamily="34" charset="0"/>
                <a:cs typeface="Microsoft Sans Serif" panose="020B0604020202020204" pitchFamily="34" charset="0"/>
              </a:rPr>
              <a:t>Rennert</a:t>
            </a:r>
            <a:endParaRPr lang="en-US" sz="1100" b="1" dirty="0">
              <a:latin typeface="Century Gothic" panose="020B0502020202020204" pitchFamily="34" charset="0"/>
              <a:cs typeface="Microsoft Sans Serif" panose="020B0604020202020204" pitchFamily="34" charset="0"/>
            </a:endParaRPr>
          </a:p>
          <a:p>
            <a:pPr algn="ctr"/>
            <a:r>
              <a:rPr lang="en-US" sz="1050" dirty="0">
                <a:latin typeface="Century Gothic" panose="020B0502020202020204" pitchFamily="34" charset="0"/>
              </a:rPr>
              <a:t>843-847-9694 | rochellesellscharleston@gmail.com | www.RochelleSellsCharleston.com</a:t>
            </a:r>
          </a:p>
        </p:txBody>
      </p:sp>
      <p:pic>
        <p:nvPicPr>
          <p:cNvPr id="5" name="Picture 4" descr="A picture containing building, porch, walkway, colonnade&#10;&#10;Description automatically generated">
            <a:extLst>
              <a:ext uri="{FF2B5EF4-FFF2-40B4-BE49-F238E27FC236}">
                <a16:creationId xmlns:a16="http://schemas.microsoft.com/office/drawing/2014/main" id="{06706907-D1C2-453C-28E6-D7D19130ADE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915400" y="1828800"/>
            <a:ext cx="1838400" cy="1225600"/>
          </a:xfrm>
          <a:prstGeom prst="rect">
            <a:avLst/>
          </a:prstGeom>
        </p:spPr>
      </p:pic>
      <p:pic>
        <p:nvPicPr>
          <p:cNvPr id="11" name="Picture 10">
            <a:extLst>
              <a:ext uri="{FF2B5EF4-FFF2-40B4-BE49-F238E27FC236}">
                <a16:creationId xmlns:a16="http://schemas.microsoft.com/office/drawing/2014/main" id="{BCA42E15-D4BC-28C4-E9AD-CFD1847D7710}"/>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4114800" y="2209800"/>
            <a:ext cx="1838400" cy="1225600"/>
          </a:xfrm>
          <a:prstGeom prst="rect">
            <a:avLst/>
          </a:prstGeom>
          <a:ln w="12700">
            <a:noFill/>
          </a:ln>
        </p:spPr>
      </p:pic>
      <p:pic>
        <p:nvPicPr>
          <p:cNvPr id="13" name="Picture 12">
            <a:extLst>
              <a:ext uri="{FF2B5EF4-FFF2-40B4-BE49-F238E27FC236}">
                <a16:creationId xmlns:a16="http://schemas.microsoft.com/office/drawing/2014/main" id="{5F9915FE-ADB6-4EA6-7B26-DC67699FDB52}"/>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4114800" y="3529931"/>
            <a:ext cx="1838400" cy="1226398"/>
          </a:xfrm>
          <a:prstGeom prst="rect">
            <a:avLst/>
          </a:prstGeom>
          <a:ln w="12700">
            <a:noFill/>
          </a:ln>
        </p:spPr>
      </p:pic>
      <p:pic>
        <p:nvPicPr>
          <p:cNvPr id="6" name="Picture 5">
            <a:extLst>
              <a:ext uri="{FF2B5EF4-FFF2-40B4-BE49-F238E27FC236}">
                <a16:creationId xmlns:a16="http://schemas.microsoft.com/office/drawing/2014/main" id="{D6304E3E-3385-7A0C-884D-EAF28995D4B8}"/>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2208008" y="7692170"/>
            <a:ext cx="1834820" cy="1221623"/>
          </a:xfrm>
          <a:prstGeom prst="rect">
            <a:avLst/>
          </a:prstGeom>
          <a:ln w="12700">
            <a:noFill/>
          </a:ln>
        </p:spPr>
      </p:pic>
      <p:pic>
        <p:nvPicPr>
          <p:cNvPr id="7" name="Picture 6">
            <a:extLst>
              <a:ext uri="{FF2B5EF4-FFF2-40B4-BE49-F238E27FC236}">
                <a16:creationId xmlns:a16="http://schemas.microsoft.com/office/drawing/2014/main" id="{47FCEB88-EAC6-7E4A-0BC6-B5FCDD8DA75D}"/>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4572" y="7165848"/>
            <a:ext cx="1819656" cy="1213104"/>
          </a:xfrm>
          <a:prstGeom prst="rect">
            <a:avLst/>
          </a:prstGeom>
          <a:ln w="28575">
            <a:solidFill>
              <a:schemeClr val="bg1"/>
            </a:solidFill>
          </a:ln>
        </p:spPr>
      </p:pic>
      <p:pic>
        <p:nvPicPr>
          <p:cNvPr id="15" name="Picture 14">
            <a:extLst>
              <a:ext uri="{FF2B5EF4-FFF2-40B4-BE49-F238E27FC236}">
                <a16:creationId xmlns:a16="http://schemas.microsoft.com/office/drawing/2014/main" id="{C93028B1-4D67-3C2C-5CB4-7A83E2D4E04E}"/>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1833372" y="7165848"/>
            <a:ext cx="1819656" cy="1213104"/>
          </a:xfrm>
          <a:prstGeom prst="rect">
            <a:avLst/>
          </a:prstGeom>
          <a:ln w="28575">
            <a:solidFill>
              <a:schemeClr val="bg1"/>
            </a:solidFill>
          </a:ln>
        </p:spPr>
      </p:pic>
      <p:pic>
        <p:nvPicPr>
          <p:cNvPr id="4" name="Picture 3">
            <a:extLst>
              <a:ext uri="{FF2B5EF4-FFF2-40B4-BE49-F238E27FC236}">
                <a16:creationId xmlns:a16="http://schemas.microsoft.com/office/drawing/2014/main" id="{415E4C6E-C430-7E19-2EED-A4F0FD4A6AD9}"/>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3662172" y="7162800"/>
            <a:ext cx="1819656" cy="1213104"/>
          </a:xfrm>
          <a:prstGeom prst="rect">
            <a:avLst/>
          </a:prstGeom>
          <a:ln w="28575">
            <a:solidFill>
              <a:schemeClr val="bg1"/>
            </a:solidFill>
          </a:ln>
        </p:spPr>
      </p:pic>
      <p:pic>
        <p:nvPicPr>
          <p:cNvPr id="9" name="Picture 8">
            <a:extLst>
              <a:ext uri="{FF2B5EF4-FFF2-40B4-BE49-F238E27FC236}">
                <a16:creationId xmlns:a16="http://schemas.microsoft.com/office/drawing/2014/main" id="{FB1F376E-3331-E81E-7B42-37DC5B237BFB}"/>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5490972" y="7165848"/>
            <a:ext cx="1819656" cy="1213104"/>
          </a:xfrm>
          <a:prstGeom prst="rect">
            <a:avLst/>
          </a:prstGeom>
          <a:ln w="28575">
            <a:solidFill>
              <a:schemeClr val="bg1"/>
            </a:solidFill>
          </a:ln>
        </p:spPr>
      </p:pic>
      <p:sp>
        <p:nvSpPr>
          <p:cNvPr id="14" name="Diagonal Stripe 13">
            <a:extLst>
              <a:ext uri="{FF2B5EF4-FFF2-40B4-BE49-F238E27FC236}">
                <a16:creationId xmlns:a16="http://schemas.microsoft.com/office/drawing/2014/main" id="{73FAF831-4F07-F129-876A-C82D99E74752}"/>
              </a:ext>
            </a:extLst>
          </p:cNvPr>
          <p:cNvSpPr/>
          <p:nvPr/>
        </p:nvSpPr>
        <p:spPr>
          <a:xfrm rot="5400000">
            <a:off x="7768494" y="930153"/>
            <a:ext cx="2065212" cy="1905000"/>
          </a:xfrm>
          <a:prstGeom prst="diagStrip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grpSp>
        <p:nvGrpSpPr>
          <p:cNvPr id="23" name="Group 22">
            <a:extLst>
              <a:ext uri="{FF2B5EF4-FFF2-40B4-BE49-F238E27FC236}">
                <a16:creationId xmlns:a16="http://schemas.microsoft.com/office/drawing/2014/main" id="{745C520F-502C-AF2B-869D-9329DFADA9A3}"/>
              </a:ext>
            </a:extLst>
          </p:cNvPr>
          <p:cNvGrpSpPr/>
          <p:nvPr/>
        </p:nvGrpSpPr>
        <p:grpSpPr>
          <a:xfrm>
            <a:off x="8915400" y="3740369"/>
            <a:ext cx="1975923" cy="1302584"/>
            <a:chOff x="5181597" y="760892"/>
            <a:chExt cx="1975923" cy="1302584"/>
          </a:xfrm>
        </p:grpSpPr>
        <p:sp>
          <p:nvSpPr>
            <p:cNvPr id="12" name="Star: 16 Points 11">
              <a:extLst>
                <a:ext uri="{FF2B5EF4-FFF2-40B4-BE49-F238E27FC236}">
                  <a16:creationId xmlns:a16="http://schemas.microsoft.com/office/drawing/2014/main" id="{1E2C8B57-FC53-61C9-6879-3B178F7187BF}"/>
                </a:ext>
              </a:extLst>
            </p:cNvPr>
            <p:cNvSpPr/>
            <p:nvPr/>
          </p:nvSpPr>
          <p:spPr>
            <a:xfrm>
              <a:off x="5181597" y="760892"/>
              <a:ext cx="1975923" cy="1302584"/>
            </a:xfrm>
            <a:prstGeom prst="star16">
              <a:avLst/>
            </a:prstGeom>
            <a:gradFill flip="none" rotWithShape="1">
              <a:gsLst>
                <a:gs pos="0">
                  <a:srgbClr val="FFFF00"/>
                </a:gs>
                <a:gs pos="100000">
                  <a:schemeClr val="bg2">
                    <a:lumMod val="9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a:extLst>
                <a:ext uri="{FF2B5EF4-FFF2-40B4-BE49-F238E27FC236}">
                  <a16:creationId xmlns:a16="http://schemas.microsoft.com/office/drawing/2014/main" id="{3455790D-EA18-21FE-32C0-A28AF34EC4D4}"/>
                </a:ext>
              </a:extLst>
            </p:cNvPr>
            <p:cNvSpPr txBox="1"/>
            <p:nvPr/>
          </p:nvSpPr>
          <p:spPr>
            <a:xfrm>
              <a:off x="5389369" y="1458873"/>
              <a:ext cx="1560381" cy="430887"/>
            </a:xfrm>
            <a:prstGeom prst="rect">
              <a:avLst/>
            </a:prstGeom>
            <a:noFill/>
          </p:spPr>
          <p:txBody>
            <a:bodyPr wrap="square" rtlCol="0">
              <a:spAutoFit/>
            </a:bodyPr>
            <a:lstStyle/>
            <a:p>
              <a:pPr algn="ctr"/>
              <a:r>
                <a:rPr lang="en-US" sz="1100" b="1" dirty="0">
                  <a:solidFill>
                    <a:sysClr val="windowText" lastClr="000000"/>
                  </a:solidFill>
                  <a:latin typeface="Avenir Next LT Pro" panose="020B0504020202020204" pitchFamily="34" charset="0"/>
                </a:rPr>
                <a:t>Offering $3000</a:t>
              </a:r>
            </a:p>
            <a:p>
              <a:pPr algn="ctr"/>
              <a:r>
                <a:rPr lang="en-US" sz="1100" b="1" dirty="0">
                  <a:solidFill>
                    <a:sysClr val="windowText" lastClr="000000"/>
                  </a:solidFill>
                  <a:latin typeface="Avenir Next LT Pro" panose="020B0504020202020204" pitchFamily="34" charset="0"/>
                </a:rPr>
                <a:t>Lender Credit</a:t>
              </a:r>
            </a:p>
          </p:txBody>
        </p:sp>
        <p:pic>
          <p:nvPicPr>
            <p:cNvPr id="18" name="Picture 2">
              <a:extLst>
                <a:ext uri="{FF2B5EF4-FFF2-40B4-BE49-F238E27FC236}">
                  <a16:creationId xmlns:a16="http://schemas.microsoft.com/office/drawing/2014/main" id="{D4B76D46-7400-86B3-23B2-0B07A82F0774}"/>
                </a:ext>
              </a:extLst>
            </p:cNvPr>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5712358" y="1239360"/>
              <a:ext cx="914400" cy="209352"/>
            </a:xfrm>
            <a:prstGeom prst="rect">
              <a:avLst/>
            </a:prstGeom>
            <a:noFill/>
            <a:extLst>
              <a:ext uri="{909E8E84-426E-40DD-AFC4-6F175D3DCCD1}">
                <a14:hiddenFill xmlns:a14="http://schemas.microsoft.com/office/drawing/2010/main">
                  <a:solidFill>
                    <a:srgbClr val="FFFFFF"/>
                  </a:solidFill>
                </a14:hiddenFill>
              </a:ext>
            </a:extLst>
          </p:spPr>
        </p:pic>
        <p:sp>
          <p:nvSpPr>
            <p:cNvPr id="22" name="TextBox 21">
              <a:extLst>
                <a:ext uri="{FF2B5EF4-FFF2-40B4-BE49-F238E27FC236}">
                  <a16:creationId xmlns:a16="http://schemas.microsoft.com/office/drawing/2014/main" id="{DB696FFF-D012-C737-EBF4-FDCD6A1F1C03}"/>
                </a:ext>
              </a:extLst>
            </p:cNvPr>
            <p:cNvSpPr txBox="1"/>
            <p:nvPr/>
          </p:nvSpPr>
          <p:spPr>
            <a:xfrm>
              <a:off x="5449168" y="967589"/>
              <a:ext cx="1440780" cy="261610"/>
            </a:xfrm>
            <a:prstGeom prst="rect">
              <a:avLst/>
            </a:prstGeom>
            <a:noFill/>
          </p:spPr>
          <p:txBody>
            <a:bodyPr wrap="square">
              <a:spAutoFit/>
            </a:bodyPr>
            <a:lstStyle/>
            <a:p>
              <a:pPr algn="ctr"/>
              <a:r>
                <a:rPr lang="en-US" sz="1050" dirty="0">
                  <a:latin typeface="Avenir Next LT Pro" panose="020B0504020202020204" pitchFamily="34" charset="0"/>
                </a:rPr>
                <a:t>Co-sponsored by</a:t>
              </a:r>
            </a:p>
          </p:txBody>
        </p:sp>
      </p:grpSp>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506</TotalTime>
  <Words>312</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Adobe Handwriting Frank</vt:lpstr>
      <vt:lpstr>Arial</vt:lpstr>
      <vt:lpstr>Avenir Next LT Pro</vt:lpstr>
      <vt:lpstr>Calibri</vt:lpstr>
      <vt:lpstr>Century Gothic</vt:lpstr>
      <vt:lpstr>Gabriola</vt:lpstr>
      <vt:lpstr>Office Theme</vt:lpstr>
      <vt:lpstr>106 Two Wood Court Corey Woods | Summerville, SC 29483 | MLS# 25005808 | $382,999</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80</cp:revision>
  <dcterms:created xsi:type="dcterms:W3CDTF">2006-08-16T00:00:00Z</dcterms:created>
  <dcterms:modified xsi:type="dcterms:W3CDTF">2025-03-11T18:15:07Z</dcterms:modified>
</cp:coreProperties>
</file>