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0" name="Rectangle 19"/>
          <p:cNvSpPr/>
          <p:nvPr/>
        </p:nvSpPr>
        <p:spPr>
          <a:xfrm>
            <a:off x="-1144" y="0"/>
            <a:ext cx="7315198" cy="9906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603782"/>
            <a:ext cx="3542458" cy="2364923"/>
          </a:xfrm>
          <a:prstGeom prst="rect">
            <a:avLst/>
          </a:prstGeom>
          <a:ln>
            <a:noFill/>
          </a:ln>
          <a:effectLst>
            <a:outerShdw blurRad="190500" algn="tl" rotWithShape="0">
              <a:srgbClr val="000000">
                <a:alpha val="70000"/>
              </a:srgbClr>
            </a:outerShdw>
          </a:effectLst>
        </p:spPr>
      </p:pic>
      <p:sp>
        <p:nvSpPr>
          <p:cNvPr id="21" name="Rectangle 20"/>
          <p:cNvSpPr/>
          <p:nvPr/>
        </p:nvSpPr>
        <p:spPr>
          <a:xfrm>
            <a:off x="-572"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29512" y="4315313"/>
            <a:ext cx="4437126" cy="4388801"/>
          </a:xfrm>
        </p:spPr>
        <p:txBody>
          <a:bodyPr anchor="ctr">
            <a:noAutofit/>
          </a:bodyPr>
          <a:lstStyle/>
          <a:p>
            <a:r>
              <a:rPr lang="en-US" sz="1550" dirty="0">
                <a:solidFill>
                  <a:schemeClr val="bg1"/>
                </a:solidFill>
                <a:effectLst>
                  <a:outerShdw blurRad="38100" dist="38100" dir="2700000" algn="tl">
                    <a:srgbClr val="000000">
                      <a:alpha val="43137"/>
                    </a:srgbClr>
                  </a:outerShdw>
                </a:effectLst>
                <a:latin typeface="Trebuchet MS" panose="020B0603020202020204" pitchFamily="34" charset="0"/>
              </a:rPr>
              <a:t>The wait is over, the home that people have talked about for years in Hanahan and the surrounding area, is available! The Chubb family brought smiles to many lives with their incredible Christmas displays for the community to drive by and enjoy each year. After 40 years, it's time to turn the page. This home has been very well cared for and loved and is ready for the next amazing family to enjoy. Featuring over 4000 SF, plus a large sun room (not in ASF but it does have it's own AC/heat unit.) The 2nd story deck overlooks the beautiful in-ground pool and the lot backs to a tidal creek which is perfect for kayaking! The 3 car garage is humongous and can accommodate a long boat trailer. The home has many unique features but the pictures will do it more justice than my words can...enjoy!</a:t>
            </a:r>
          </a:p>
        </p:txBody>
      </p:sp>
      <p:sp>
        <p:nvSpPr>
          <p:cNvPr id="2" name="Title 1"/>
          <p:cNvSpPr>
            <a:spLocks noGrp="1"/>
          </p:cNvSpPr>
          <p:nvPr>
            <p:ph type="ctrTitle"/>
          </p:nvPr>
        </p:nvSpPr>
        <p:spPr>
          <a:xfrm>
            <a:off x="3754152" y="603782"/>
            <a:ext cx="3560475" cy="2364923"/>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FFFF00"/>
                </a:solidFill>
                <a:effectLst/>
                <a:latin typeface="Trebuchet MS" panose="020B0603020202020204" pitchFamily="34" charset="0"/>
              </a:rPr>
              <a:t>1072 Dominion Drive</a:t>
            </a:r>
            <a:br>
              <a:rPr lang="en-US" sz="1600" cap="none" dirty="0">
                <a:ln w="10541" cmpd="sng">
                  <a:noFill/>
                  <a:prstDash val="solid"/>
                </a:ln>
                <a:solidFill>
                  <a:srgbClr val="FFFF00"/>
                </a:solidFill>
                <a:effectLst/>
                <a:latin typeface="Trebuchet MS" panose="020B0603020202020204" pitchFamily="34" charset="0"/>
              </a:rPr>
            </a:br>
            <a:br>
              <a:rPr lang="en-US" sz="1600" cap="none" dirty="0">
                <a:ln w="10541" cmpd="sng">
                  <a:noFill/>
                  <a:prstDash val="solid"/>
                </a:ln>
                <a:solidFill>
                  <a:srgbClr val="FFFF00"/>
                </a:solidFill>
                <a:effectLst/>
                <a:latin typeface="Trebuchet MS" panose="020B0603020202020204" pitchFamily="34" charset="0"/>
              </a:rPr>
            </a:br>
            <a:r>
              <a:rPr lang="en-US" sz="1600" b="0" cap="none" dirty="0">
                <a:ln w="10541" cmpd="sng">
                  <a:noFill/>
                  <a:prstDash val="solid"/>
                </a:ln>
                <a:solidFill>
                  <a:srgbClr val="FFFF00"/>
                </a:solidFill>
                <a:effectLst/>
                <a:latin typeface="Trebuchet MS" panose="020B0603020202020204" pitchFamily="34" charset="0"/>
              </a:rPr>
              <a:t>Dominion Hills</a:t>
            </a:r>
            <a:br>
              <a:rPr lang="en-US" sz="1600" b="0" cap="none" dirty="0">
                <a:ln w="10541" cmpd="sng">
                  <a:noFill/>
                  <a:prstDash val="solid"/>
                </a:ln>
                <a:solidFill>
                  <a:srgbClr val="FFFF00"/>
                </a:solidFill>
                <a:effectLst/>
                <a:latin typeface="Trebuchet MS" panose="020B0603020202020204" pitchFamily="34" charset="0"/>
              </a:rPr>
            </a:br>
            <a:r>
              <a:rPr lang="en-US" sz="1600" b="0" cap="none" dirty="0">
                <a:ln w="10541" cmpd="sng">
                  <a:noFill/>
                  <a:prstDash val="solid"/>
                </a:ln>
                <a:solidFill>
                  <a:srgbClr val="FFFF00"/>
                </a:solidFill>
                <a:effectLst/>
                <a:latin typeface="Trebuchet MS" panose="020B0603020202020204" pitchFamily="34" charset="0"/>
              </a:rPr>
              <a:t>Hanahan</a:t>
            </a:r>
            <a:br>
              <a:rPr lang="en-US" sz="1600" b="0" cap="none" dirty="0">
                <a:ln w="10541" cmpd="sng">
                  <a:noFill/>
                  <a:prstDash val="solid"/>
                </a:ln>
                <a:solidFill>
                  <a:srgbClr val="FFFF00"/>
                </a:solidFill>
                <a:effectLst/>
                <a:latin typeface="Trebuchet MS" panose="020B0603020202020204" pitchFamily="34" charset="0"/>
              </a:rPr>
            </a:br>
            <a:br>
              <a:rPr lang="en-US" sz="1600" b="0" cap="none" dirty="0">
                <a:ln w="10541" cmpd="sng">
                  <a:noFill/>
                  <a:prstDash val="solid"/>
                </a:ln>
                <a:solidFill>
                  <a:srgbClr val="FFFF00"/>
                </a:solidFill>
                <a:effectLst/>
                <a:latin typeface="Trebuchet MS" panose="020B0603020202020204" pitchFamily="34" charset="0"/>
              </a:rPr>
            </a:br>
            <a:r>
              <a:rPr lang="en-US" sz="1600" b="0" cap="none" dirty="0">
                <a:ln w="10541" cmpd="sng">
                  <a:noFill/>
                  <a:prstDash val="solid"/>
                </a:ln>
                <a:solidFill>
                  <a:srgbClr val="FFFF00"/>
                </a:solidFill>
                <a:effectLst/>
                <a:latin typeface="Trebuchet MS" panose="020B0603020202020204" pitchFamily="34" charset="0"/>
              </a:rPr>
              <a:t>MLS# 16016982</a:t>
            </a:r>
            <a:br>
              <a:rPr lang="en-US" sz="1600" b="0" cap="none" dirty="0">
                <a:ln w="10541" cmpd="sng">
                  <a:noFill/>
                  <a:prstDash val="solid"/>
                </a:ln>
                <a:solidFill>
                  <a:srgbClr val="FFFF00"/>
                </a:solidFill>
                <a:effectLst/>
                <a:latin typeface="Trebuchet MS" panose="020B0603020202020204" pitchFamily="34" charset="0"/>
              </a:rPr>
            </a:br>
            <a:r>
              <a:rPr lang="en-US" sz="1600" b="0" cap="none" dirty="0">
                <a:ln w="10541" cmpd="sng">
                  <a:noFill/>
                  <a:prstDash val="solid"/>
                </a:ln>
                <a:solidFill>
                  <a:srgbClr val="FFFF00"/>
                </a:solidFill>
                <a:effectLst/>
                <a:latin typeface="Trebuchet MS" panose="020B0603020202020204" pitchFamily="34" charset="0"/>
              </a:rPr>
              <a:t>$425,000</a:t>
            </a:r>
            <a:br>
              <a:rPr lang="en-US" sz="1600" b="0" cap="none" dirty="0">
                <a:ln w="10541" cmpd="sng">
                  <a:noFill/>
                  <a:prstDash val="solid"/>
                </a:ln>
                <a:solidFill>
                  <a:srgbClr val="FFFF00"/>
                </a:solidFill>
                <a:effectLst/>
                <a:latin typeface="Trebuchet MS" panose="020B0603020202020204" pitchFamily="34" charset="0"/>
              </a:rPr>
            </a:br>
            <a:br>
              <a:rPr lang="en-US" sz="1600" b="0" cap="none" dirty="0">
                <a:ln w="10541" cmpd="sng">
                  <a:noFill/>
                  <a:prstDash val="solid"/>
                </a:ln>
                <a:solidFill>
                  <a:srgbClr val="FFFF00"/>
                </a:solidFill>
                <a:effectLst/>
                <a:latin typeface="Trebuchet MS" panose="020B0603020202020204" pitchFamily="34" charset="0"/>
              </a:rPr>
            </a:br>
            <a:r>
              <a:rPr lang="en-US" sz="1400" b="0" cap="none" dirty="0">
                <a:ln w="10541" cmpd="sng">
                  <a:noFill/>
                  <a:prstDash val="solid"/>
                </a:ln>
                <a:solidFill>
                  <a:srgbClr val="FFFF00"/>
                </a:solidFill>
                <a:effectLst/>
                <a:latin typeface="Trebuchet MS" panose="020B0603020202020204" pitchFamily="34" charset="0"/>
              </a:rPr>
              <a:t>4 Bedrooms | 4½ Bathrooms | 4,050 </a:t>
            </a:r>
            <a:r>
              <a:rPr lang="en-US" sz="1400" b="0" cap="none" dirty="0" err="1">
                <a:ln w="10541" cmpd="sng">
                  <a:noFill/>
                  <a:prstDash val="solid"/>
                </a:ln>
                <a:solidFill>
                  <a:srgbClr val="FFFF00"/>
                </a:solidFill>
                <a:effectLst/>
                <a:latin typeface="Trebuchet MS" panose="020B0603020202020204" pitchFamily="34" charset="0"/>
              </a:rPr>
              <a:t>Sq</a:t>
            </a:r>
            <a:r>
              <a:rPr lang="en-US" sz="1400" b="0" cap="none" dirty="0">
                <a:ln w="10541" cmpd="sng">
                  <a:noFill/>
                  <a:prstDash val="solid"/>
                </a:ln>
                <a:solidFill>
                  <a:srgbClr val="FFFF00"/>
                </a:solidFill>
                <a:effectLst/>
                <a:latin typeface="Trebuchet MS" panose="020B0603020202020204" pitchFamily="34" charset="0"/>
              </a:rPr>
              <a:t> Ft</a:t>
            </a:r>
            <a:endParaRPr lang="en-US" sz="1600" b="0" cap="none" dirty="0">
              <a:ln w="10541" cmpd="sng">
                <a:noFill/>
                <a:prstDash val="solid"/>
              </a:ln>
              <a:solidFill>
                <a:srgbClr val="FFFF00"/>
              </a:solidFill>
              <a:effectLst/>
              <a:latin typeface="Trebuchet MS" panose="020B0603020202020204" pitchFamily="34" charset="0"/>
            </a:endParaRPr>
          </a:p>
        </p:txBody>
      </p:sp>
      <p:sp>
        <p:nvSpPr>
          <p:cNvPr id="17" name="Rectangle 16"/>
          <p:cNvSpPr/>
          <p:nvPr/>
        </p:nvSpPr>
        <p:spPr>
          <a:xfrm>
            <a:off x="-572" y="8905123"/>
            <a:ext cx="7315199" cy="877163"/>
          </a:xfrm>
          <a:prstGeom prst="rect">
            <a:avLst/>
          </a:prstGeom>
        </p:spPr>
        <p:txBody>
          <a:bodyPr wrap="square">
            <a:spAutoFit/>
          </a:bodyPr>
          <a:lstStyle/>
          <a:p>
            <a:pPr algn="ctr"/>
            <a:r>
              <a:rPr lang="en-US" sz="1800" dirty="0">
                <a:solidFill>
                  <a:schemeClr val="tx2">
                    <a:lumMod val="75000"/>
                  </a:schemeClr>
                </a:solidFill>
                <a:latin typeface="Trebuchet MS" panose="020B0603020202020204" pitchFamily="34" charset="0"/>
              </a:rPr>
              <a:t>Gregg Fesler</a:t>
            </a:r>
            <a:br>
              <a:rPr lang="en-US" sz="1800" dirty="0">
                <a:solidFill>
                  <a:schemeClr val="tx2">
                    <a:lumMod val="75000"/>
                  </a:schemeClr>
                </a:solidFill>
                <a:latin typeface="Trebuchet MS" panose="020B0603020202020204" pitchFamily="34" charset="0"/>
              </a:rPr>
            </a:br>
            <a:r>
              <a:rPr lang="en-US" sz="1100" dirty="0">
                <a:solidFill>
                  <a:schemeClr val="tx2">
                    <a:lumMod val="75000"/>
                  </a:schemeClr>
                </a:solidFill>
                <a:latin typeface="Trebuchet MS" panose="020B0603020202020204" pitchFamily="34" charset="0"/>
              </a:rPr>
              <a:t>GRI, CRS, REALTOR </a:t>
            </a:r>
          </a:p>
          <a:p>
            <a:pPr algn="ctr"/>
            <a:r>
              <a:rPr lang="en-US" sz="1100" dirty="0">
                <a:solidFill>
                  <a:schemeClr val="tx2">
                    <a:lumMod val="75000"/>
                  </a:schemeClr>
                </a:solidFill>
                <a:latin typeface="Trebuchet MS" panose="020B0603020202020204" pitchFamily="34" charset="0"/>
              </a:rPr>
              <a:t>Office (843) 856-3983 | Mobile (843) 797-0000</a:t>
            </a:r>
          </a:p>
          <a:p>
            <a:pPr algn="ctr"/>
            <a:r>
              <a:rPr lang="en-US" sz="1100" dirty="0">
                <a:solidFill>
                  <a:schemeClr val="tx2">
                    <a:lumMod val="75000"/>
                  </a:schemeClr>
                </a:solidFill>
                <a:latin typeface="Trebuchet MS" panose="020B0603020202020204" pitchFamily="34" charset="0"/>
              </a:rPr>
              <a:t>gregg@greggfesler.com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694" y="8836212"/>
            <a:ext cx="1014984" cy="1014984"/>
          </a:xfrm>
          <a:prstGeom prst="rect">
            <a:avLst/>
          </a:prstGeom>
        </p:spPr>
      </p:pic>
      <p:sp>
        <p:nvSpPr>
          <p:cNvPr id="18" name="Rectangle 17"/>
          <p:cNvSpPr/>
          <p:nvPr/>
        </p:nvSpPr>
        <p:spPr>
          <a:xfrm>
            <a:off x="571" y="9858345"/>
            <a:ext cx="7312912" cy="200055"/>
          </a:xfrm>
          <a:prstGeom prst="rect">
            <a:avLst/>
          </a:prstGeom>
        </p:spPr>
        <p:txBody>
          <a:bodyPr wrap="square">
            <a:spAutoFit/>
          </a:bodyPr>
          <a:lstStyle/>
          <a:p>
            <a:pPr algn="ctr"/>
            <a:r>
              <a:rPr lang="en-US" sz="700" dirty="0">
                <a:solidFill>
                  <a:srgbClr val="002060"/>
                </a:solidFill>
                <a:latin typeface="Trebuchet MS" panose="020B0603020202020204" pitchFamily="34" charset="0"/>
              </a:rPr>
              <a:t>Carolina One Real Estate | 628 Long Point Rd. | Mt Pleasant, SC 29464-3032</a:t>
            </a:r>
          </a:p>
        </p:txBody>
      </p:sp>
      <p:pic>
        <p:nvPicPr>
          <p:cNvPr id="26" name="Picture 25"/>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76200" y="4323069"/>
            <a:ext cx="1353312" cy="902208"/>
          </a:xfrm>
          <a:prstGeom prst="rect">
            <a:avLst/>
          </a:prstGeom>
          <a:ln w="3175">
            <a:solidFill>
              <a:schemeClr val="tx2"/>
            </a:solidFill>
          </a:ln>
        </p:spPr>
      </p:pic>
      <p:pic>
        <p:nvPicPr>
          <p:cNvPr id="30" name="Picture 2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2971418" y="3194783"/>
            <a:ext cx="1353312" cy="902208"/>
          </a:xfrm>
          <a:prstGeom prst="rect">
            <a:avLst/>
          </a:prstGeom>
          <a:ln w="3175">
            <a:solidFill>
              <a:schemeClr val="tx2"/>
            </a:solidFill>
          </a:ln>
          <a:effectLst/>
        </p:spPr>
      </p:pic>
      <p:pic>
        <p:nvPicPr>
          <p:cNvPr id="31" name="Picture 3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523809" y="3194783"/>
            <a:ext cx="1353312" cy="902208"/>
          </a:xfrm>
          <a:prstGeom prst="rect">
            <a:avLst/>
          </a:prstGeom>
          <a:ln w="3175">
            <a:solidFill>
              <a:schemeClr val="tx2"/>
            </a:solidFill>
          </a:ln>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405380" y="8836090"/>
            <a:ext cx="679505" cy="101498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573" y="0"/>
            <a:ext cx="7315200" cy="461665"/>
          </a:xfrm>
          <a:prstGeom prst="rect">
            <a:avLst/>
          </a:prstGeom>
        </p:spPr>
        <p:txBody>
          <a:bodyPr wrap="square">
            <a:spAutoFit/>
          </a:bodyPr>
          <a:lstStyle/>
          <a:p>
            <a:pPr algn="ctr"/>
            <a:r>
              <a:rPr lang="en-US" sz="2400" i="1" dirty="0">
                <a:solidFill>
                  <a:schemeClr val="bg1"/>
                </a:solidFill>
                <a:latin typeface="Trebuchet MS" panose="020B0603020202020204" pitchFamily="34" charset="0"/>
              </a:rPr>
              <a:t>The Wait Is Over… The House You Wanted Is Here</a:t>
            </a:r>
          </a:p>
        </p:txBody>
      </p:sp>
      <p:pic>
        <p:nvPicPr>
          <p:cNvPr id="29" name="Picture 28"/>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76200" y="3194783"/>
            <a:ext cx="1353312" cy="902208"/>
          </a:xfrm>
          <a:prstGeom prst="rect">
            <a:avLst/>
          </a:prstGeom>
          <a:ln w="3175">
            <a:solidFill>
              <a:schemeClr val="tx2"/>
            </a:solidFill>
          </a:ln>
          <a:effectLst/>
        </p:spPr>
      </p:pic>
      <p:pic>
        <p:nvPicPr>
          <p:cNvPr id="28" name="Picture 27"/>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76200" y="6579641"/>
            <a:ext cx="1353312" cy="902208"/>
          </a:xfrm>
          <a:prstGeom prst="rect">
            <a:avLst/>
          </a:prstGeom>
          <a:ln w="3175">
            <a:solidFill>
              <a:schemeClr val="tx2"/>
            </a:solidFill>
          </a:ln>
        </p:spPr>
      </p:pic>
      <p:pic>
        <p:nvPicPr>
          <p:cNvPr id="40" name="Picture 3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76200" y="7707927"/>
            <a:ext cx="1353312" cy="902208"/>
          </a:xfrm>
          <a:prstGeom prst="rect">
            <a:avLst/>
          </a:prstGeom>
          <a:ln w="3175">
            <a:solidFill>
              <a:schemeClr val="tx2"/>
            </a:solidFill>
          </a:ln>
        </p:spPr>
      </p:pic>
      <p:pic>
        <p:nvPicPr>
          <p:cNvPr id="41" name="Picture 40"/>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5866638" y="5450101"/>
            <a:ext cx="1353312" cy="902208"/>
          </a:xfrm>
          <a:prstGeom prst="rect">
            <a:avLst/>
          </a:prstGeom>
          <a:ln w="3175">
            <a:solidFill>
              <a:schemeClr val="tx2"/>
            </a:solidFill>
          </a:ln>
        </p:spPr>
      </p:pic>
      <p:pic>
        <p:nvPicPr>
          <p:cNvPr id="42" name="Picture 41"/>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4419028" y="3194783"/>
            <a:ext cx="1353312" cy="902208"/>
          </a:xfrm>
          <a:prstGeom prst="rect">
            <a:avLst/>
          </a:prstGeom>
          <a:ln w="3175">
            <a:solidFill>
              <a:schemeClr val="tx2"/>
            </a:solidFill>
          </a:ln>
          <a:effectLst/>
        </p:spPr>
      </p:pic>
      <p:pic>
        <p:nvPicPr>
          <p:cNvPr id="43" name="Picture 42"/>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76200" y="5451355"/>
            <a:ext cx="1353312" cy="902208"/>
          </a:xfrm>
          <a:prstGeom prst="rect">
            <a:avLst/>
          </a:prstGeom>
          <a:ln w="3175">
            <a:solidFill>
              <a:schemeClr val="tx2"/>
            </a:solidFill>
          </a:ln>
        </p:spPr>
      </p:pic>
      <p:pic>
        <p:nvPicPr>
          <p:cNvPr id="44" name="Picture 43"/>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5866638" y="3194783"/>
            <a:ext cx="1353312" cy="902208"/>
          </a:xfrm>
          <a:prstGeom prst="rect">
            <a:avLst/>
          </a:prstGeom>
          <a:ln w="3175">
            <a:solidFill>
              <a:schemeClr val="tx2"/>
            </a:solidFill>
          </a:ln>
          <a:effectLst/>
        </p:spPr>
      </p:pic>
      <p:pic>
        <p:nvPicPr>
          <p:cNvPr id="45" name="Picture 44"/>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5866638" y="6577969"/>
            <a:ext cx="1353312" cy="903462"/>
          </a:xfrm>
          <a:prstGeom prst="rect">
            <a:avLst/>
          </a:prstGeom>
          <a:ln w="3175">
            <a:solidFill>
              <a:schemeClr val="tx2"/>
            </a:solidFill>
          </a:ln>
        </p:spPr>
      </p:pic>
      <p:pic>
        <p:nvPicPr>
          <p:cNvPr id="46" name="Picture 45"/>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5866638" y="7707091"/>
            <a:ext cx="1353312" cy="903462"/>
          </a:xfrm>
          <a:prstGeom prst="rect">
            <a:avLst/>
          </a:prstGeom>
          <a:ln w="3175">
            <a:solidFill>
              <a:schemeClr val="tx2"/>
            </a:solidFill>
          </a:ln>
        </p:spPr>
      </p:pic>
      <p:pic>
        <p:nvPicPr>
          <p:cNvPr id="24" name="Picture 23"/>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5866638" y="4322233"/>
            <a:ext cx="1353312" cy="902208"/>
          </a:xfrm>
          <a:prstGeom prst="rect">
            <a:avLst/>
          </a:prstGeom>
          <a:ln w="3175">
            <a:solidFill>
              <a:schemeClr val="tx2"/>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160</TotalTime>
  <Words>193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1072 Dominion Drive  Dominion Hills Hanahan  MLS# 16016982 $425,000  4 Bedrooms | 4½ Bathrooms | 4,050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2016-09-28T23:00:06Z</dcterms:modified>
</cp:coreProperties>
</file>