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5071" y="12191"/>
            <a:ext cx="7388352" cy="334060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8912" y="390143"/>
            <a:ext cx="451105" cy="37795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5071" y="3364991"/>
            <a:ext cx="7388352" cy="277964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56031" y="2383535"/>
            <a:ext cx="2490470" cy="0"/>
          </a:xfrm>
          <a:custGeom>
            <a:avLst/>
            <a:gdLst/>
            <a:ahLst/>
            <a:cxnLst/>
            <a:rect l="l" t="t" r="r" b="b"/>
            <a:pathLst>
              <a:path w="2490470" h="0">
                <a:moveTo>
                  <a:pt x="0" y="0"/>
                </a:moveTo>
                <a:lnTo>
                  <a:pt x="2490216" y="0"/>
                </a:lnTo>
              </a:path>
            </a:pathLst>
          </a:custGeom>
          <a:ln w="12192">
            <a:solidFill>
              <a:srgbClr val="0404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m@ThePeninsulaCo.com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3871" y="153990"/>
            <a:ext cx="2965450" cy="690245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marL="53340">
              <a:lnSpc>
                <a:spcPct val="100000"/>
              </a:lnSpc>
              <a:spcBef>
                <a:spcPts val="1019"/>
              </a:spcBef>
            </a:pPr>
            <a:r>
              <a:rPr dirty="0" sz="2000" spc="815">
                <a:solidFill>
                  <a:srgbClr val="404753"/>
                </a:solidFill>
                <a:latin typeface="Times New Roman"/>
                <a:cs typeface="Times New Roman"/>
              </a:rPr>
              <a:t>PENINSULA</a:t>
            </a:r>
            <a:r>
              <a:rPr dirty="0" sz="2000" spc="305">
                <a:solidFill>
                  <a:srgbClr val="404753"/>
                </a:solidFill>
                <a:latin typeface="Times New Roman"/>
                <a:cs typeface="Times New Roman"/>
              </a:rPr>
              <a:t> </a:t>
            </a:r>
            <a:r>
              <a:rPr dirty="0" sz="2000" spc="535">
                <a:solidFill>
                  <a:srgbClr val="404753"/>
                </a:solidFill>
                <a:latin typeface="Times New Roman"/>
                <a:cs typeface="Times New Roman"/>
              </a:rPr>
              <a:t>C9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1150" spc="790" b="1">
                <a:solidFill>
                  <a:srgbClr val="48515B"/>
                </a:solidFill>
                <a:latin typeface="Arial"/>
                <a:cs typeface="Arial"/>
              </a:rPr>
              <a:t>COMMERCIAL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900" y="1169796"/>
            <a:ext cx="83502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25" b="1" i="1">
                <a:latin typeface="Times New Roman"/>
                <a:cs typeface="Times New Roman"/>
              </a:rPr>
              <a:t>.92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284" y="1737359"/>
            <a:ext cx="252222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630" b="1" i="1">
                <a:latin typeface="Times New Roman"/>
                <a:cs typeface="Times New Roman"/>
              </a:rPr>
              <a:t>USF:ABLE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162" y="2248534"/>
            <a:ext cx="1866900" cy="89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700" spc="-105" b="1" i="1">
                <a:latin typeface="Calibri"/>
                <a:cs typeface="Calibri"/>
              </a:rPr>
              <a:t>ACRES</a:t>
            </a:r>
            <a:endParaRPr sz="5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17011" y="3388105"/>
            <a:ext cx="3528060" cy="84137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ctr" marL="12065" marR="5080">
              <a:lnSpc>
                <a:spcPct val="94700"/>
              </a:lnSpc>
              <a:spcBef>
                <a:spcPts val="215"/>
              </a:spcBef>
            </a:pPr>
            <a:r>
              <a:rPr dirty="0" sz="1850" b="1">
                <a:latin typeface="Cambria"/>
                <a:cs typeface="Cambria"/>
              </a:rPr>
              <a:t>CORNER</a:t>
            </a:r>
            <a:r>
              <a:rPr dirty="0" sz="1850" spc="120" b="1">
                <a:latin typeface="Cambria"/>
                <a:cs typeface="Cambria"/>
              </a:rPr>
              <a:t> </a:t>
            </a:r>
            <a:r>
              <a:rPr dirty="0" sz="1850" b="1">
                <a:latin typeface="Cambria"/>
                <a:cs typeface="Cambria"/>
              </a:rPr>
              <a:t>OF</a:t>
            </a:r>
            <a:r>
              <a:rPr dirty="0" sz="1850" spc="155" b="1">
                <a:latin typeface="Cambria"/>
                <a:cs typeface="Cambria"/>
              </a:rPr>
              <a:t> </a:t>
            </a:r>
            <a:r>
              <a:rPr dirty="0" sz="1850" spc="45" b="1">
                <a:latin typeface="Cambria"/>
                <a:cs typeface="Cambria"/>
              </a:rPr>
              <a:t>SANDERS</a:t>
            </a:r>
            <a:r>
              <a:rPr dirty="0" sz="1850" spc="155" b="1">
                <a:latin typeface="Cambria"/>
                <a:cs typeface="Cambria"/>
              </a:rPr>
              <a:t> </a:t>
            </a:r>
            <a:r>
              <a:rPr dirty="0" sz="1850" b="1">
                <a:latin typeface="Cambria"/>
                <a:cs typeface="Cambria"/>
              </a:rPr>
              <a:t>FARM</a:t>
            </a:r>
            <a:r>
              <a:rPr dirty="0" sz="1850" spc="140" b="1">
                <a:latin typeface="Cambria"/>
                <a:cs typeface="Cambria"/>
              </a:rPr>
              <a:t> </a:t>
            </a:r>
            <a:r>
              <a:rPr dirty="0" sz="1850" spc="65" b="1">
                <a:latin typeface="Cambria"/>
                <a:cs typeface="Cambria"/>
              </a:rPr>
              <a:t>LN </a:t>
            </a:r>
            <a:r>
              <a:rPr dirty="0" sz="1850" b="1">
                <a:latin typeface="Cambria"/>
                <a:cs typeface="Cambria"/>
              </a:rPr>
              <a:t>&amp;</a:t>
            </a:r>
            <a:r>
              <a:rPr dirty="0" sz="1850" spc="85" b="1">
                <a:latin typeface="Cambria"/>
                <a:cs typeface="Cambria"/>
              </a:rPr>
              <a:t> </a:t>
            </a:r>
            <a:r>
              <a:rPr dirty="0" sz="1850" spc="80" b="1">
                <a:latin typeface="Cambria"/>
                <a:cs typeface="Cambria"/>
              </a:rPr>
              <a:t>CLEMENTS</a:t>
            </a:r>
            <a:r>
              <a:rPr dirty="0" sz="1850" spc="55" b="1">
                <a:latin typeface="Cambria"/>
                <a:cs typeface="Cambria"/>
              </a:rPr>
              <a:t> </a:t>
            </a:r>
            <a:r>
              <a:rPr dirty="0" sz="1850" b="1">
                <a:latin typeface="Cambria"/>
                <a:cs typeface="Cambria"/>
              </a:rPr>
              <a:t>FERRY</a:t>
            </a:r>
            <a:r>
              <a:rPr dirty="0" sz="1850" spc="40" b="1">
                <a:latin typeface="Cambria"/>
                <a:cs typeface="Cambria"/>
              </a:rPr>
              <a:t> </a:t>
            </a:r>
            <a:r>
              <a:rPr dirty="0" sz="1850" spc="-25" b="1">
                <a:latin typeface="Cambria"/>
                <a:cs typeface="Cambria"/>
              </a:rPr>
              <a:t>RD </a:t>
            </a:r>
            <a:r>
              <a:rPr dirty="0" sz="1850" spc="-10" b="1">
                <a:latin typeface="Cambria"/>
                <a:cs typeface="Cambria"/>
              </a:rPr>
              <a:t>CHARLESTON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2657" y="6044056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4" h="0">
                <a:moveTo>
                  <a:pt x="0" y="0"/>
                </a:moveTo>
                <a:lnTo>
                  <a:pt x="44132" y="0"/>
                </a:lnTo>
              </a:path>
              <a:path w="437514" h="0">
                <a:moveTo>
                  <a:pt x="67056" y="0"/>
                </a:moveTo>
                <a:lnTo>
                  <a:pt x="167640" y="0"/>
                </a:lnTo>
              </a:path>
              <a:path w="437514" h="0">
                <a:moveTo>
                  <a:pt x="167640" y="0"/>
                </a:moveTo>
                <a:lnTo>
                  <a:pt x="437380" y="0"/>
                </a:lnTo>
              </a:path>
            </a:pathLst>
          </a:custGeom>
          <a:ln w="6096">
            <a:solidFill>
              <a:srgbClr val="ABABAB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278754" y="4629784"/>
            <a:ext cx="690245" cy="24193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 marL="12700" marR="5080" indent="-3810">
              <a:lnSpc>
                <a:spcPts val="550"/>
              </a:lnSpc>
              <a:spcBef>
                <a:spcPts val="160"/>
              </a:spcBef>
            </a:pPr>
            <a:r>
              <a:rPr dirty="0" sz="500" spc="-35" b="1">
                <a:solidFill>
                  <a:srgbClr val="6B6D71"/>
                </a:solidFill>
                <a:latin typeface="Cambria"/>
                <a:cs typeface="Cambria"/>
              </a:rPr>
              <a:t>OYER</a:t>
            </a:r>
            <a:r>
              <a:rPr dirty="0" sz="500" spc="10" b="1">
                <a:solidFill>
                  <a:srgbClr val="6B6D71"/>
                </a:solidFill>
                <a:latin typeface="Cambria"/>
                <a:cs typeface="Cambria"/>
              </a:rPr>
              <a:t> </a:t>
            </a:r>
            <a:r>
              <a:rPr dirty="0" sz="500" spc="-10" b="1">
                <a:solidFill>
                  <a:srgbClr val="6B6D71"/>
                </a:solidFill>
                <a:latin typeface="Cambria"/>
                <a:cs typeface="Cambria"/>
              </a:rPr>
              <a:t>}8,000</a:t>
            </a:r>
            <a:r>
              <a:rPr dirty="0" sz="500" spc="500" b="1">
                <a:solidFill>
                  <a:srgbClr val="6B6D71"/>
                </a:solidFill>
                <a:latin typeface="Cambria"/>
                <a:cs typeface="Cambria"/>
              </a:rPr>
              <a:t> </a:t>
            </a:r>
            <a:r>
              <a:rPr dirty="0" sz="500" spc="-50" b="1">
                <a:solidFill>
                  <a:srgbClr val="6B6D71"/>
                </a:solidFill>
                <a:latin typeface="Cambria"/>
                <a:cs typeface="Cambria"/>
              </a:rPr>
              <a:t>AVERAGEAN"�1JAL</a:t>
            </a:r>
            <a:r>
              <a:rPr dirty="0" sz="500" spc="60" b="1">
                <a:solidFill>
                  <a:srgbClr val="6B6D71"/>
                </a:solidFill>
                <a:latin typeface="Cambria"/>
                <a:cs typeface="Cambria"/>
              </a:rPr>
              <a:t> </a:t>
            </a:r>
            <a:r>
              <a:rPr dirty="0" sz="500" spc="-65" b="1">
                <a:solidFill>
                  <a:srgbClr val="6B6D71"/>
                </a:solidFill>
                <a:latin typeface="Cambria"/>
                <a:cs typeface="Cambria"/>
              </a:rPr>
              <a:t>DAILY</a:t>
            </a:r>
            <a:r>
              <a:rPr dirty="0" sz="500" spc="500" b="1">
                <a:solidFill>
                  <a:srgbClr val="6B6D71"/>
                </a:solidFill>
                <a:latin typeface="Cambria"/>
                <a:cs typeface="Cambria"/>
              </a:rPr>
              <a:t> </a:t>
            </a:r>
            <a:r>
              <a:rPr dirty="0" sz="500" spc="-10" b="1">
                <a:solidFill>
                  <a:srgbClr val="6B6D71"/>
                </a:solidFill>
                <a:latin typeface="Cambria"/>
                <a:cs typeface="Cambria"/>
              </a:rPr>
              <a:t>TRIPS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5371" y="5355590"/>
            <a:ext cx="424180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6835" sz="2475" spc="-322">
                <a:solidFill>
                  <a:srgbClr val="BDBBB1"/>
                </a:solidFill>
                <a:latin typeface="Calibri"/>
                <a:cs typeface="Calibri"/>
              </a:rPr>
              <a:t>....</a:t>
            </a:r>
            <a:r>
              <a:rPr dirty="0" baseline="-16835" sz="2475" spc="60">
                <a:solidFill>
                  <a:srgbClr val="BDBBB1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B9B9B1"/>
                </a:solidFill>
                <a:latin typeface="Calibri"/>
                <a:cs typeface="Calibri"/>
              </a:rPr>
              <a:t>--</a:t>
            </a:r>
            <a:r>
              <a:rPr dirty="0" sz="1650" spc="-50">
                <a:solidFill>
                  <a:srgbClr val="B9B9B1"/>
                </a:solidFill>
                <a:latin typeface="Calibri"/>
                <a:cs typeface="Calibri"/>
              </a:rPr>
              <a:t>-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9323" y="5792250"/>
            <a:ext cx="7411084" cy="3945890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algn="ctr" marR="942975">
              <a:lnSpc>
                <a:spcPct val="100000"/>
              </a:lnSpc>
              <a:spcBef>
                <a:spcPts val="905"/>
              </a:spcBef>
            </a:pPr>
            <a:r>
              <a:rPr dirty="0" sz="1000" spc="-440">
                <a:solidFill>
                  <a:srgbClr val="ABABAB"/>
                </a:solidFill>
                <a:latin typeface="Times New Roman"/>
                <a:cs typeface="Times New Roman"/>
              </a:rPr>
              <a:t>�</a:t>
            </a:r>
            <a:r>
              <a:rPr dirty="0" baseline="27777" sz="1500" spc="-660">
                <a:solidFill>
                  <a:srgbClr val="ACACAC"/>
                </a:solidFill>
                <a:latin typeface="Times New Roman"/>
                <a:cs typeface="Times New Roman"/>
              </a:rPr>
              <a:t>-</a:t>
            </a:r>
            <a:r>
              <a:rPr dirty="0" baseline="27777" sz="1500" spc="-112">
                <a:solidFill>
                  <a:srgbClr val="ACACAC"/>
                </a:solidFill>
                <a:latin typeface="Times New Roman"/>
                <a:cs typeface="Times New Roman"/>
              </a:rPr>
              <a:t>-</a:t>
            </a:r>
            <a:r>
              <a:rPr dirty="0" baseline="27777" sz="1500" spc="-405">
                <a:solidFill>
                  <a:srgbClr val="ACACAC"/>
                </a:solidFill>
                <a:latin typeface="Times New Roman"/>
                <a:cs typeface="Times New Roman"/>
              </a:rPr>
              <a:t>-</a:t>
            </a:r>
            <a:r>
              <a:rPr dirty="0" sz="1700">
                <a:solidFill>
                  <a:srgbClr val="ABABAB"/>
                </a:solidFill>
                <a:latin typeface="Microsoft Himalaya"/>
                <a:cs typeface="Microsoft Himalaya"/>
              </a:rPr>
              <a:t>__</a:t>
            </a:r>
            <a:r>
              <a:rPr dirty="0" sz="1700" spc="20">
                <a:solidFill>
                  <a:srgbClr val="ABABAB"/>
                </a:solidFill>
                <a:latin typeface="Microsoft Himalaya"/>
                <a:cs typeface="Microsoft Himalaya"/>
              </a:rPr>
              <a:t> </a:t>
            </a:r>
            <a:r>
              <a:rPr dirty="0" sz="1000" spc="-1635">
                <a:solidFill>
                  <a:srgbClr val="ABABAB"/>
                </a:solidFill>
                <a:latin typeface="Times New Roman"/>
                <a:cs typeface="Times New Roman"/>
              </a:rPr>
              <a:t>..,....</a:t>
            </a:r>
            <a:r>
              <a:rPr dirty="0" sz="1000" spc="295">
                <a:solidFill>
                  <a:srgbClr val="ABABAB"/>
                </a:solidFill>
                <a:latin typeface="Times New Roman"/>
                <a:cs typeface="Times New Roman"/>
              </a:rPr>
              <a:t>.,</a:t>
            </a:r>
            <a:r>
              <a:rPr dirty="0" sz="1000" spc="280">
                <a:solidFill>
                  <a:srgbClr val="ABABAB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  <a:p>
            <a:pPr algn="just" marL="25400" marR="17780" indent="15240">
              <a:lnSpc>
                <a:spcPct val="85900"/>
              </a:lnSpc>
              <a:spcBef>
                <a:spcPts val="1060"/>
              </a:spcBef>
            </a:pPr>
            <a:r>
              <a:rPr dirty="0" sz="1650">
                <a:latin typeface="Calibri"/>
                <a:cs typeface="Calibri"/>
              </a:rPr>
              <a:t>Corner</a:t>
            </a:r>
            <a:r>
              <a:rPr dirty="0" sz="1650" spc="5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Parcel</a:t>
            </a:r>
            <a:r>
              <a:rPr dirty="0" sz="1650" spc="2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Clements</a:t>
            </a:r>
            <a:r>
              <a:rPr dirty="0" sz="1650" spc="1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Ferry</a:t>
            </a:r>
            <a:r>
              <a:rPr dirty="0" sz="1650" spc="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just</a:t>
            </a:r>
            <a:r>
              <a:rPr dirty="0" sz="1650" spc="7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under</a:t>
            </a:r>
            <a:r>
              <a:rPr dirty="0" sz="1650" spc="7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2</a:t>
            </a:r>
            <a:r>
              <a:rPr dirty="0" sz="1650" spc="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miles</a:t>
            </a:r>
            <a:r>
              <a:rPr dirty="0" sz="1650" spc="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from</a:t>
            </a:r>
            <a:r>
              <a:rPr dirty="0" sz="1650" spc="18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526</a:t>
            </a:r>
            <a:r>
              <a:rPr dirty="0" sz="1650" spc="25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zoned</a:t>
            </a:r>
            <a:r>
              <a:rPr dirty="0" sz="1650" spc="114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Berkeley</a:t>
            </a:r>
            <a:r>
              <a:rPr dirty="0" sz="1650" spc="15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County</a:t>
            </a:r>
            <a:r>
              <a:rPr dirty="0" sz="1650" spc="90">
                <a:latin typeface="Calibri"/>
                <a:cs typeface="Calibri"/>
              </a:rPr>
              <a:t> </a:t>
            </a:r>
            <a:r>
              <a:rPr dirty="0" sz="1650" spc="-25">
                <a:latin typeface="Calibri"/>
                <a:cs typeface="Calibri"/>
              </a:rPr>
              <a:t>01 </a:t>
            </a:r>
            <a:r>
              <a:rPr dirty="0" sz="1650" spc="50">
                <a:latin typeface="Calibri"/>
                <a:cs typeface="Calibri"/>
              </a:rPr>
              <a:t>"office</a:t>
            </a:r>
            <a:r>
              <a:rPr dirty="0" sz="1650" spc="235">
                <a:latin typeface="Calibri"/>
                <a:cs typeface="Calibri"/>
              </a:rPr>
              <a:t> </a:t>
            </a:r>
            <a:r>
              <a:rPr dirty="0" sz="1650" spc="60">
                <a:latin typeface="Calibri"/>
                <a:cs typeface="Calibri"/>
              </a:rPr>
              <a:t>institutional".</a:t>
            </a:r>
            <a:r>
              <a:rPr dirty="0" sz="1650" spc="229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Parcel</a:t>
            </a:r>
            <a:r>
              <a:rPr dirty="0" sz="1650" spc="265">
                <a:latin typeface="Calibri"/>
                <a:cs typeface="Calibri"/>
              </a:rPr>
              <a:t> </a:t>
            </a:r>
            <a:r>
              <a:rPr dirty="0" sz="1650" spc="85">
                <a:latin typeface="Calibri"/>
                <a:cs typeface="Calibri"/>
              </a:rPr>
              <a:t>is</a:t>
            </a:r>
            <a:r>
              <a:rPr dirty="0" sz="1650" spc="2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permitted</a:t>
            </a:r>
            <a:r>
              <a:rPr dirty="0" sz="1650" spc="2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to</a:t>
            </a:r>
            <a:r>
              <a:rPr dirty="0" sz="1650" spc="240">
                <a:latin typeface="Calibri"/>
                <a:cs typeface="Calibri"/>
              </a:rPr>
              <a:t> </a:t>
            </a:r>
            <a:r>
              <a:rPr dirty="0" sz="1650" spc="95">
                <a:latin typeface="Calibri"/>
                <a:cs typeface="Calibri"/>
              </a:rPr>
              <a:t>fill</a:t>
            </a:r>
            <a:r>
              <a:rPr dirty="0" sz="1650" spc="2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.29</a:t>
            </a:r>
            <a:r>
              <a:rPr dirty="0" sz="1650" spc="2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acre</a:t>
            </a:r>
            <a:r>
              <a:rPr dirty="0" sz="1650" spc="2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of</a:t>
            </a:r>
            <a:r>
              <a:rPr dirty="0" sz="1650" spc="2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freshwater</a:t>
            </a:r>
            <a:r>
              <a:rPr dirty="0" sz="1650" spc="24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wetlands, </a:t>
            </a:r>
            <a:r>
              <a:rPr dirty="0" sz="1650" spc="50">
                <a:latin typeface="Calibri"/>
                <a:cs typeface="Calibri"/>
              </a:rPr>
              <a:t>yielding</a:t>
            </a:r>
            <a:r>
              <a:rPr dirty="0" sz="1650" spc="125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upland</a:t>
            </a:r>
            <a:r>
              <a:rPr dirty="0" sz="1650" spc="125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useable</a:t>
            </a:r>
            <a:r>
              <a:rPr dirty="0" sz="1650" spc="114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land</a:t>
            </a:r>
            <a:r>
              <a:rPr dirty="0" sz="1650" spc="125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of</a:t>
            </a:r>
            <a:r>
              <a:rPr dirty="0" sz="1650" spc="130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.92</a:t>
            </a:r>
            <a:r>
              <a:rPr dirty="0" sz="1650" spc="110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Acre.</a:t>
            </a:r>
            <a:r>
              <a:rPr dirty="0" sz="1650" spc="110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Wetland</a:t>
            </a:r>
            <a:r>
              <a:rPr dirty="0" sz="1650" spc="130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permitting</a:t>
            </a:r>
            <a:r>
              <a:rPr dirty="0" sz="1650" spc="114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presumed</a:t>
            </a:r>
            <a:r>
              <a:rPr dirty="0" sz="1650" spc="175">
                <a:latin typeface="Calibri"/>
                <a:cs typeface="Calibri"/>
              </a:rPr>
              <a:t>  </a:t>
            </a:r>
            <a:r>
              <a:rPr dirty="0" sz="1650" spc="-20">
                <a:latin typeface="Calibri"/>
                <a:cs typeface="Calibri"/>
              </a:rPr>
              <a:t>(not </a:t>
            </a:r>
            <a:r>
              <a:rPr dirty="0" sz="1650">
                <a:latin typeface="Calibri"/>
                <a:cs typeface="Calibri"/>
              </a:rPr>
              <a:t>designed</a:t>
            </a:r>
            <a:r>
              <a:rPr dirty="0" sz="1650" spc="2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or</a:t>
            </a:r>
            <a:r>
              <a:rPr dirty="0" sz="1650" spc="24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permitted)</a:t>
            </a:r>
            <a:r>
              <a:rPr dirty="0" sz="1650" spc="30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for</a:t>
            </a:r>
            <a:r>
              <a:rPr dirty="0" sz="1650" spc="254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</a:t>
            </a:r>
            <a:r>
              <a:rPr dirty="0" sz="1650" spc="4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+</a:t>
            </a:r>
            <a:r>
              <a:rPr dirty="0" sz="1350" spc="-5">
                <a:latin typeface="Calibri"/>
                <a:cs typeface="Calibri"/>
              </a:rPr>
              <a:t> </a:t>
            </a:r>
            <a:r>
              <a:rPr dirty="0" sz="1350" spc="165">
                <a:latin typeface="Calibri"/>
                <a:cs typeface="Calibri"/>
              </a:rPr>
              <a:t>,-</a:t>
            </a:r>
            <a:r>
              <a:rPr dirty="0" sz="1350" spc="120">
                <a:latin typeface="Calibri"/>
                <a:cs typeface="Calibri"/>
              </a:rPr>
              <a:t>  </a:t>
            </a:r>
            <a:r>
              <a:rPr dirty="0" sz="1250" spc="100">
                <a:latin typeface="Cambria"/>
                <a:cs typeface="Cambria"/>
              </a:rPr>
              <a:t>11,000</a:t>
            </a:r>
            <a:r>
              <a:rPr dirty="0" sz="1250" spc="370">
                <a:latin typeface="Cambria"/>
                <a:cs typeface="Cambria"/>
              </a:rPr>
              <a:t> </a:t>
            </a:r>
            <a:r>
              <a:rPr dirty="0" sz="1650">
                <a:latin typeface="Calibri"/>
                <a:cs typeface="Calibri"/>
              </a:rPr>
              <a:t>sq</a:t>
            </a:r>
            <a:r>
              <a:rPr dirty="0" sz="1650" spc="29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foot</a:t>
            </a:r>
            <a:r>
              <a:rPr dirty="0" sz="1650" spc="2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building.</a:t>
            </a:r>
            <a:r>
              <a:rPr dirty="0" sz="1650" spc="3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Total</a:t>
            </a:r>
            <a:r>
              <a:rPr dirty="0" sz="1650" spc="2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acreage</a:t>
            </a:r>
            <a:r>
              <a:rPr dirty="0" sz="1650" spc="2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of</a:t>
            </a:r>
            <a:r>
              <a:rPr dirty="0" sz="1650" spc="254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subject </a:t>
            </a:r>
            <a:r>
              <a:rPr dirty="0" sz="1650" spc="10">
                <a:latin typeface="Calibri"/>
                <a:cs typeface="Calibri"/>
              </a:rPr>
              <a:t>property</a:t>
            </a:r>
            <a:r>
              <a:rPr dirty="0" sz="1650" spc="155">
                <a:latin typeface="Calibri"/>
                <a:cs typeface="Calibri"/>
              </a:rPr>
              <a:t> </a:t>
            </a:r>
            <a:r>
              <a:rPr dirty="0" sz="1650" spc="85">
                <a:latin typeface="Calibri"/>
                <a:cs typeface="Calibri"/>
              </a:rPr>
              <a:t>is</a:t>
            </a:r>
            <a:r>
              <a:rPr dirty="0" sz="1650" spc="204">
                <a:latin typeface="Calibri"/>
                <a:cs typeface="Calibri"/>
              </a:rPr>
              <a:t> </a:t>
            </a:r>
            <a:r>
              <a:rPr dirty="0" sz="1650" spc="10">
                <a:latin typeface="Calibri"/>
                <a:cs typeface="Calibri"/>
              </a:rPr>
              <a:t>3.6</a:t>
            </a:r>
            <a:r>
              <a:rPr dirty="0" sz="1650" spc="280">
                <a:latin typeface="Calibri"/>
                <a:cs typeface="Calibri"/>
              </a:rPr>
              <a:t> </a:t>
            </a:r>
            <a:r>
              <a:rPr dirty="0" sz="1650" spc="10">
                <a:latin typeface="Calibri"/>
                <a:cs typeface="Calibri"/>
              </a:rPr>
              <a:t>acres</a:t>
            </a:r>
            <a:r>
              <a:rPr dirty="0" sz="1650" spc="160">
                <a:latin typeface="Calibri"/>
                <a:cs typeface="Calibri"/>
              </a:rPr>
              <a:t> </a:t>
            </a:r>
            <a:r>
              <a:rPr dirty="0" sz="1650" spc="10">
                <a:latin typeface="Calibri"/>
                <a:cs typeface="Calibri"/>
              </a:rPr>
              <a:t>of</a:t>
            </a:r>
            <a:r>
              <a:rPr dirty="0" sz="1650" spc="160">
                <a:latin typeface="Calibri"/>
                <a:cs typeface="Calibri"/>
              </a:rPr>
              <a:t> </a:t>
            </a:r>
            <a:r>
              <a:rPr dirty="0" sz="1650" spc="10">
                <a:latin typeface="Calibri"/>
                <a:cs typeface="Calibri"/>
              </a:rPr>
              <a:t>which</a:t>
            </a:r>
            <a:r>
              <a:rPr dirty="0" sz="1650" spc="160">
                <a:latin typeface="Calibri"/>
                <a:cs typeface="Calibri"/>
              </a:rPr>
              <a:t> </a:t>
            </a:r>
            <a:r>
              <a:rPr dirty="0" sz="1650" spc="10">
                <a:latin typeface="Calibri"/>
                <a:cs typeface="Calibri"/>
              </a:rPr>
              <a:t>2.97</a:t>
            </a:r>
            <a:r>
              <a:rPr dirty="0" sz="1650" spc="245">
                <a:latin typeface="Calibri"/>
                <a:cs typeface="Calibri"/>
              </a:rPr>
              <a:t> </a:t>
            </a:r>
            <a:r>
              <a:rPr dirty="0" sz="1650" spc="10">
                <a:latin typeface="Calibri"/>
                <a:cs typeface="Calibri"/>
              </a:rPr>
              <a:t>acres</a:t>
            </a:r>
            <a:r>
              <a:rPr dirty="0" sz="1650" spc="160">
                <a:latin typeface="Calibri"/>
                <a:cs typeface="Calibri"/>
              </a:rPr>
              <a:t> </a:t>
            </a:r>
            <a:r>
              <a:rPr dirty="0" sz="1650" spc="85">
                <a:latin typeface="Calibri"/>
                <a:cs typeface="Calibri"/>
              </a:rPr>
              <a:t>is</a:t>
            </a:r>
            <a:r>
              <a:rPr dirty="0" sz="1650" spc="135">
                <a:latin typeface="Calibri"/>
                <a:cs typeface="Calibri"/>
              </a:rPr>
              <a:t> </a:t>
            </a:r>
            <a:r>
              <a:rPr dirty="0" sz="1650" spc="10">
                <a:latin typeface="Calibri"/>
                <a:cs typeface="Calibri"/>
              </a:rPr>
              <a:t>currently</a:t>
            </a:r>
            <a:r>
              <a:rPr dirty="0" sz="1650" spc="140">
                <a:latin typeface="Calibri"/>
                <a:cs typeface="Calibri"/>
              </a:rPr>
              <a:t> </a:t>
            </a:r>
            <a:r>
              <a:rPr dirty="0" sz="1650" spc="10">
                <a:latin typeface="Calibri"/>
                <a:cs typeface="Calibri"/>
              </a:rPr>
              <a:t>jurisdictional</a:t>
            </a:r>
            <a:r>
              <a:rPr dirty="0" sz="1650" spc="160">
                <a:latin typeface="Calibri"/>
                <a:cs typeface="Calibri"/>
              </a:rPr>
              <a:t> </a:t>
            </a:r>
            <a:r>
              <a:rPr dirty="0" sz="1650" spc="10">
                <a:latin typeface="Calibri"/>
                <a:cs typeface="Calibri"/>
              </a:rPr>
              <a:t>wetlands.</a:t>
            </a:r>
            <a:r>
              <a:rPr dirty="0" sz="1650" spc="235">
                <a:latin typeface="Calibri"/>
                <a:cs typeface="Calibri"/>
              </a:rPr>
              <a:t> </a:t>
            </a:r>
            <a:r>
              <a:rPr dirty="0" sz="1650" spc="40">
                <a:latin typeface="Calibri"/>
                <a:cs typeface="Calibri"/>
              </a:rPr>
              <a:t>High </a:t>
            </a:r>
            <a:r>
              <a:rPr dirty="0" sz="1650" spc="70">
                <a:latin typeface="Calibri"/>
                <a:cs typeface="Calibri"/>
              </a:rPr>
              <a:t>visibility</a:t>
            </a:r>
            <a:r>
              <a:rPr dirty="0" sz="1650" spc="27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corner</a:t>
            </a:r>
            <a:r>
              <a:rPr dirty="0" sz="1650" spc="285">
                <a:latin typeface="Calibri"/>
                <a:cs typeface="Calibri"/>
              </a:rPr>
              <a:t> </a:t>
            </a:r>
            <a:r>
              <a:rPr dirty="0" sz="1650" spc="70">
                <a:latin typeface="Calibri"/>
                <a:cs typeface="Calibri"/>
              </a:rPr>
              <a:t>in</a:t>
            </a:r>
            <a:r>
              <a:rPr dirty="0" sz="1650" spc="3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</a:t>
            </a:r>
            <a:r>
              <a:rPr dirty="0" sz="1650" spc="28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rapidly</a:t>
            </a:r>
            <a:r>
              <a:rPr dirty="0" sz="1650" spc="25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developing</a:t>
            </a:r>
            <a:r>
              <a:rPr dirty="0" sz="1650" spc="38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Clements</a:t>
            </a:r>
            <a:r>
              <a:rPr dirty="0" sz="1650" spc="3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Ferry</a:t>
            </a:r>
            <a:r>
              <a:rPr dirty="0" sz="1650" spc="39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Corridor.</a:t>
            </a:r>
            <a:r>
              <a:rPr dirty="0" sz="1650" spc="29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Per</a:t>
            </a:r>
            <a:r>
              <a:rPr dirty="0" sz="1650" spc="3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SCOOT</a:t>
            </a:r>
            <a:r>
              <a:rPr dirty="0" sz="1650" spc="420">
                <a:latin typeface="Calibri"/>
                <a:cs typeface="Calibri"/>
              </a:rPr>
              <a:t> </a:t>
            </a:r>
            <a:r>
              <a:rPr dirty="0" sz="1650" spc="35">
                <a:latin typeface="Calibri"/>
                <a:cs typeface="Calibri"/>
              </a:rPr>
              <a:t>it </a:t>
            </a:r>
            <a:r>
              <a:rPr dirty="0" sz="1650">
                <a:latin typeface="Calibri"/>
                <a:cs typeface="Calibri"/>
              </a:rPr>
              <a:t>appears</a:t>
            </a:r>
            <a:r>
              <a:rPr dirty="0" sz="1650" spc="10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to</a:t>
            </a:r>
            <a:r>
              <a:rPr dirty="0" sz="1650" spc="1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be</a:t>
            </a:r>
            <a:r>
              <a:rPr dirty="0" sz="1650" spc="1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over</a:t>
            </a:r>
            <a:r>
              <a:rPr dirty="0" sz="1650" spc="145">
                <a:latin typeface="Calibri"/>
                <a:cs typeface="Calibri"/>
              </a:rPr>
              <a:t> </a:t>
            </a:r>
            <a:r>
              <a:rPr dirty="0" sz="1250" spc="165">
                <a:latin typeface="Cambria"/>
                <a:cs typeface="Cambria"/>
              </a:rPr>
              <a:t>38000</a:t>
            </a:r>
            <a:r>
              <a:rPr dirty="0" sz="1250" spc="220">
                <a:latin typeface="Cambria"/>
                <a:cs typeface="Cambria"/>
              </a:rPr>
              <a:t> </a:t>
            </a:r>
            <a:r>
              <a:rPr dirty="0" sz="1650">
                <a:latin typeface="Calibri"/>
                <a:cs typeface="Calibri"/>
              </a:rPr>
              <a:t>average</a:t>
            </a:r>
            <a:r>
              <a:rPr dirty="0" sz="1650" spc="1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annual</a:t>
            </a:r>
            <a:r>
              <a:rPr dirty="0" sz="1650" spc="105">
                <a:latin typeface="Calibri"/>
                <a:cs typeface="Calibri"/>
              </a:rPr>
              <a:t> </a:t>
            </a:r>
            <a:r>
              <a:rPr dirty="0" sz="1650" spc="55">
                <a:latin typeface="Calibri"/>
                <a:cs typeface="Calibri"/>
              </a:rPr>
              <a:t>daily</a:t>
            </a:r>
            <a:r>
              <a:rPr dirty="0" sz="1650" spc="80">
                <a:latin typeface="Calibri"/>
                <a:cs typeface="Calibri"/>
              </a:rPr>
              <a:t> </a:t>
            </a:r>
            <a:r>
              <a:rPr dirty="0" sz="1650" spc="55">
                <a:latin typeface="Calibri"/>
                <a:cs typeface="Calibri"/>
              </a:rPr>
              <a:t>trips</a:t>
            </a:r>
            <a:r>
              <a:rPr dirty="0" sz="1650" spc="10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by</a:t>
            </a:r>
            <a:r>
              <a:rPr dirty="0" sz="1650" spc="80">
                <a:latin typeface="Calibri"/>
                <a:cs typeface="Calibri"/>
              </a:rPr>
              <a:t> </a:t>
            </a:r>
            <a:r>
              <a:rPr dirty="0" sz="1650" spc="60">
                <a:latin typeface="Calibri"/>
                <a:cs typeface="Calibri"/>
              </a:rPr>
              <a:t>this</a:t>
            </a:r>
            <a:r>
              <a:rPr dirty="0" sz="1650" spc="1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location.</a:t>
            </a:r>
            <a:r>
              <a:rPr dirty="0" sz="1650" spc="10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Multiple</a:t>
            </a:r>
            <a:r>
              <a:rPr dirty="0" sz="1650" spc="110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new, </a:t>
            </a:r>
            <a:r>
              <a:rPr dirty="0" sz="1650">
                <a:latin typeface="Calibri"/>
                <a:cs typeface="Calibri"/>
              </a:rPr>
              <a:t>developing</a:t>
            </a:r>
            <a:r>
              <a:rPr dirty="0" sz="1650" spc="39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and</a:t>
            </a:r>
            <a:r>
              <a:rPr dirty="0" sz="1650" spc="39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established</a:t>
            </a:r>
            <a:r>
              <a:rPr dirty="0" sz="1650" spc="40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residential</a:t>
            </a:r>
            <a:r>
              <a:rPr dirty="0" sz="1650" spc="39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neighborhoods,</a:t>
            </a:r>
            <a:r>
              <a:rPr dirty="0" sz="1650" spc="75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retail</a:t>
            </a:r>
            <a:r>
              <a:rPr dirty="0" sz="1650" spc="40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centers,</a:t>
            </a:r>
            <a:r>
              <a:rPr dirty="0" sz="1650" spc="80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office</a:t>
            </a:r>
            <a:r>
              <a:rPr dirty="0" sz="1650" spc="370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hubs </a:t>
            </a:r>
            <a:r>
              <a:rPr dirty="0" sz="1650">
                <a:latin typeface="Calibri"/>
                <a:cs typeface="Calibri"/>
              </a:rPr>
              <a:t>and</a:t>
            </a:r>
            <a:r>
              <a:rPr dirty="0" sz="1650" spc="80">
                <a:latin typeface="Calibri"/>
                <a:cs typeface="Calibri"/>
              </a:rPr>
              <a:t>  </a:t>
            </a:r>
            <a:r>
              <a:rPr dirty="0" sz="1650" spc="50">
                <a:latin typeface="Calibri"/>
                <a:cs typeface="Calibri"/>
              </a:rPr>
              <a:t>industrial</a:t>
            </a:r>
            <a:r>
              <a:rPr dirty="0" sz="1650" spc="85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parks</a:t>
            </a:r>
            <a:r>
              <a:rPr dirty="0" sz="1650" spc="85">
                <a:latin typeface="Calibri"/>
                <a:cs typeface="Calibri"/>
              </a:rPr>
              <a:t>  </a:t>
            </a:r>
            <a:r>
              <a:rPr dirty="0" sz="1650" spc="65">
                <a:latin typeface="Calibri"/>
                <a:cs typeface="Calibri"/>
              </a:rPr>
              <a:t>all</a:t>
            </a:r>
            <a:r>
              <a:rPr dirty="0" sz="1650" spc="100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are</a:t>
            </a:r>
            <a:r>
              <a:rPr dirty="0" sz="1650" spc="85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along</a:t>
            </a:r>
            <a:r>
              <a:rPr dirty="0" sz="1650" spc="100">
                <a:latin typeface="Calibri"/>
                <a:cs typeface="Calibri"/>
              </a:rPr>
              <a:t>  </a:t>
            </a:r>
            <a:r>
              <a:rPr dirty="0" sz="1650" spc="60">
                <a:latin typeface="Calibri"/>
                <a:cs typeface="Calibri"/>
              </a:rPr>
              <a:t>this</a:t>
            </a:r>
            <a:r>
              <a:rPr dirty="0" sz="1650" spc="80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corridor.</a:t>
            </a:r>
            <a:r>
              <a:rPr dirty="0" sz="1650" spc="95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Excellent,</a:t>
            </a:r>
            <a:r>
              <a:rPr dirty="0" sz="1650" spc="120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Visible</a:t>
            </a:r>
            <a:r>
              <a:rPr dirty="0" sz="1650" spc="100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location</a:t>
            </a:r>
            <a:r>
              <a:rPr dirty="0" sz="1650" spc="100">
                <a:latin typeface="Calibri"/>
                <a:cs typeface="Calibri"/>
              </a:rPr>
              <a:t>  </a:t>
            </a:r>
            <a:r>
              <a:rPr dirty="0" sz="1650" spc="-25">
                <a:latin typeface="Calibri"/>
                <a:cs typeface="Calibri"/>
              </a:rPr>
              <a:t>for </a:t>
            </a:r>
            <a:r>
              <a:rPr dirty="0" sz="1650">
                <a:latin typeface="Calibri"/>
                <a:cs typeface="Calibri"/>
              </a:rPr>
              <a:t>professional</a:t>
            </a:r>
            <a:r>
              <a:rPr dirty="0" sz="1650" spc="85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services,</a:t>
            </a:r>
            <a:r>
              <a:rPr dirty="0" sz="1650" spc="150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doctors</a:t>
            </a:r>
            <a:r>
              <a:rPr dirty="0" sz="1650" spc="75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office,</a:t>
            </a:r>
            <a:r>
              <a:rPr dirty="0" sz="1650" spc="145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law</a:t>
            </a:r>
            <a:r>
              <a:rPr dirty="0" sz="1650" spc="75">
                <a:latin typeface="Calibri"/>
                <a:cs typeface="Calibri"/>
              </a:rPr>
              <a:t>  </a:t>
            </a:r>
            <a:r>
              <a:rPr dirty="0" sz="1650" spc="50">
                <a:latin typeface="Calibri"/>
                <a:cs typeface="Calibri"/>
              </a:rPr>
              <a:t>firm,</a:t>
            </a:r>
            <a:r>
              <a:rPr dirty="0" sz="1650" spc="150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possible</a:t>
            </a:r>
            <a:r>
              <a:rPr dirty="0" sz="1650" spc="85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site</a:t>
            </a:r>
            <a:r>
              <a:rPr dirty="0" sz="1650" spc="75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for</a:t>
            </a:r>
            <a:r>
              <a:rPr dirty="0" sz="1650" spc="90">
                <a:latin typeface="Calibri"/>
                <a:cs typeface="Calibri"/>
              </a:rPr>
              <a:t>  </a:t>
            </a:r>
            <a:r>
              <a:rPr dirty="0" sz="1650">
                <a:latin typeface="Calibri"/>
                <a:cs typeface="Calibri"/>
              </a:rPr>
              <a:t>showroom</a:t>
            </a:r>
            <a:r>
              <a:rPr dirty="0" sz="1650" spc="70">
                <a:latin typeface="Calibri"/>
                <a:cs typeface="Calibri"/>
              </a:rPr>
              <a:t>  </a:t>
            </a:r>
            <a:r>
              <a:rPr dirty="0" sz="1650" spc="-25">
                <a:latin typeface="Calibri"/>
                <a:cs typeface="Calibri"/>
              </a:rPr>
              <a:t>for </a:t>
            </a:r>
            <a:r>
              <a:rPr dirty="0" sz="1650" spc="55">
                <a:latin typeface="Calibri"/>
                <a:cs typeface="Calibri"/>
              </a:rPr>
              <a:t>lighting,</a:t>
            </a:r>
            <a:r>
              <a:rPr dirty="0" sz="1650" spc="229">
                <a:latin typeface="Calibri"/>
                <a:cs typeface="Calibri"/>
              </a:rPr>
              <a:t> </a:t>
            </a:r>
            <a:r>
              <a:rPr dirty="0" sz="1650" spc="10">
                <a:latin typeface="Calibri"/>
                <a:cs typeface="Calibri"/>
              </a:rPr>
              <a:t>tile,</a:t>
            </a:r>
            <a:r>
              <a:rPr dirty="0" sz="1650" spc="229">
                <a:latin typeface="Calibri"/>
                <a:cs typeface="Calibri"/>
              </a:rPr>
              <a:t> </a:t>
            </a:r>
            <a:r>
              <a:rPr dirty="0" sz="1650" spc="10">
                <a:latin typeface="Calibri"/>
                <a:cs typeface="Calibri"/>
              </a:rPr>
              <a:t>flooring</a:t>
            </a:r>
            <a:r>
              <a:rPr dirty="0" sz="1650" spc="90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etc.</a:t>
            </a:r>
            <a:endParaRPr sz="1650">
              <a:latin typeface="Calibri"/>
              <a:cs typeface="Calibri"/>
            </a:endParaRPr>
          </a:p>
          <a:p>
            <a:pPr marL="4352925">
              <a:lnSpc>
                <a:spcPts val="1900"/>
              </a:lnSpc>
            </a:pPr>
            <a:r>
              <a:rPr dirty="0" sz="1800" spc="-40" i="1">
                <a:latin typeface="Times New Roman"/>
                <a:cs typeface="Times New Roman"/>
              </a:rPr>
              <a:t>TIM</a:t>
            </a:r>
            <a:r>
              <a:rPr dirty="0" sz="1800" spc="-100" i="1">
                <a:latin typeface="Times New Roman"/>
                <a:cs typeface="Times New Roman"/>
              </a:rPr>
              <a:t> </a:t>
            </a:r>
            <a:r>
              <a:rPr dirty="0" sz="1800" spc="-10" i="1">
                <a:latin typeface="Times New Roman"/>
                <a:cs typeface="Times New Roman"/>
              </a:rPr>
              <a:t>ROGERS</a:t>
            </a:r>
            <a:endParaRPr sz="1800">
              <a:latin typeface="Times New Roman"/>
              <a:cs typeface="Times New Roman"/>
            </a:endParaRPr>
          </a:p>
          <a:p>
            <a:pPr marL="4346575">
              <a:lnSpc>
                <a:spcPct val="100000"/>
              </a:lnSpc>
              <a:spcBef>
                <a:spcPts val="625"/>
              </a:spcBef>
            </a:pPr>
            <a:r>
              <a:rPr dirty="0" sz="1250" spc="120">
                <a:latin typeface="Cambria"/>
                <a:cs typeface="Cambria"/>
              </a:rPr>
              <a:t>\.</a:t>
            </a:r>
            <a:r>
              <a:rPr dirty="0" sz="1250" spc="180">
                <a:latin typeface="Cambria"/>
                <a:cs typeface="Cambria"/>
              </a:rPr>
              <a:t>  </a:t>
            </a:r>
            <a:r>
              <a:rPr dirty="0" sz="1250" spc="-10">
                <a:latin typeface="Cambria"/>
                <a:cs typeface="Cambria"/>
              </a:rPr>
              <a:t>843.412.2221</a:t>
            </a:r>
            <a:endParaRPr sz="1250">
              <a:latin typeface="Cambria"/>
              <a:cs typeface="Cambria"/>
            </a:endParaRPr>
          </a:p>
          <a:p>
            <a:pPr marL="4343400">
              <a:lnSpc>
                <a:spcPct val="100000"/>
              </a:lnSpc>
              <a:spcBef>
                <a:spcPts val="345"/>
              </a:spcBef>
            </a:pPr>
            <a:r>
              <a:rPr dirty="0" sz="1050" spc="-145">
                <a:solidFill>
                  <a:srgbClr val="050505"/>
                </a:solidFill>
                <a:latin typeface="Times New Roman"/>
                <a:cs typeface="Times New Roman"/>
              </a:rPr>
              <a:t>1111</a:t>
            </a:r>
            <a:r>
              <a:rPr dirty="0" sz="1050" spc="335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050" spc="-10">
                <a:solidFill>
                  <a:srgbClr val="050505"/>
                </a:solidFill>
                <a:latin typeface="Times New Roman"/>
                <a:cs typeface="Times New Roman"/>
                <a:hlinkClick r:id="rId2"/>
              </a:rPr>
              <a:t>Tim@ThePeninsulaCo.com</a:t>
            </a:r>
            <a:endParaRPr sz="1050">
              <a:latin typeface="Times New Roman"/>
              <a:cs typeface="Times New Roman"/>
            </a:endParaRPr>
          </a:p>
          <a:p>
            <a:pPr marL="4343400">
              <a:lnSpc>
                <a:spcPct val="100000"/>
              </a:lnSpc>
              <a:spcBef>
                <a:spcPts val="635"/>
              </a:spcBef>
            </a:pPr>
            <a:r>
              <a:rPr dirty="0" sz="1650" spc="525">
                <a:latin typeface="Calibri"/>
                <a:cs typeface="Calibri"/>
              </a:rPr>
              <a:t>S</a:t>
            </a:r>
            <a:r>
              <a:rPr dirty="0" sz="1650" spc="50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ThePeninsulaCo.com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050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LizS - W Elizabeth Scheidegg</dc:creator>
  <cp:keywords>DAGZ2jO6h5Q,BAE6aKfyUFw,0</cp:keywords>
  <dc:title>cf/sf 4-16</dc:title>
  <dcterms:created xsi:type="dcterms:W3CDTF">2026-01-08T15:03:05Z</dcterms:created>
  <dcterms:modified xsi:type="dcterms:W3CDTF">2026-01-08T15:03:05Z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2025-11-21T00:00:00Z</vt:filetime>
  </property>
  <property fmtid="{D5CDD505-2E9C-101B-9397-08002B2CF9AE}" pid="3" name="Creator">
    <vt:lpwstr>Canva</vt:lpwstr>
  </property>
  <property fmtid="{D5CDD505-2E9C-101B-9397-08002B2CF9AE}" pid="4" name="LastSaved">
    <vt:filetime>2026-01-08T00:00:00Z</vt:filetime>
  </property>
  <property fmtid="{D5CDD505-2E9C-101B-9397-08002B2CF9AE}" pid="5" name="Producer">
    <vt:lpwstr>macOS Version 15.6.1 (Build 24G90) Quartz PDFContext</vt:lpwstr>
  </property>
</Properties>
</file>