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letter"/>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F253A"/>
    <a:srgbClr val="20A4E6"/>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75" d="100"/>
          <a:sy n="75" d="100"/>
        </p:scale>
        <p:origin x="2238" y="54"/>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smtClean="0"/>
              <a:t>Click to edit Master title style</a:t>
            </a:r>
            <a:endParaRPr 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12/17/2015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12/17/2015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12/17/2015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12/17/2015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12/17/2015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12/17/2015</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3812013"/>
            <a:ext cx="6858000" cy="2794181"/>
          </a:xfrm>
        </p:spPr>
        <p:txBody>
          <a:bodyPr anchor="ctr">
            <a:noAutofit/>
          </a:bodyPr>
          <a:lstStyle/>
          <a:p>
            <a:r>
              <a:rPr lang="en-US" sz="1250" i="1" dirty="0">
                <a:solidFill>
                  <a:schemeClr val="tx2"/>
                </a:solidFill>
                <a:latin typeface="DejaVu Sans Condensed" panose="020B0606030804020204" pitchFamily="34" charset="0"/>
                <a:ea typeface="DejaVu Sans Condensed" panose="020B0606030804020204" pitchFamily="34" charset="0"/>
                <a:cs typeface="DejaVu Sans Condensed" panose="020B0606030804020204" pitchFamily="34" charset="0"/>
              </a:rPr>
              <a:t>Charming Townhouse near The Old Village in Mount Pleasant. </a:t>
            </a:r>
            <a:endParaRPr lang="en-US" sz="1250" i="1" dirty="0" smtClean="0">
              <a:solidFill>
                <a:schemeClr val="tx2"/>
              </a:solidFill>
              <a:latin typeface="DejaVu Sans Condensed" panose="020B0606030804020204" pitchFamily="34" charset="0"/>
              <a:ea typeface="DejaVu Sans Condensed" panose="020B0606030804020204" pitchFamily="34" charset="0"/>
              <a:cs typeface="DejaVu Sans Condensed" panose="020B0606030804020204" pitchFamily="34" charset="0"/>
            </a:endParaRPr>
          </a:p>
          <a:p>
            <a:endParaRPr lang="en-US" sz="1250" dirty="0">
              <a:solidFill>
                <a:schemeClr val="tx2"/>
              </a:solidFill>
              <a:latin typeface="DejaVu Sans Condensed" panose="020B0606030804020204" pitchFamily="34" charset="0"/>
              <a:ea typeface="DejaVu Sans Condensed" panose="020B0606030804020204" pitchFamily="34" charset="0"/>
              <a:cs typeface="DejaVu Sans Condensed" panose="020B0606030804020204" pitchFamily="34" charset="0"/>
            </a:endParaRPr>
          </a:p>
          <a:p>
            <a:r>
              <a:rPr lang="en-US" sz="1250" dirty="0" smtClean="0">
                <a:solidFill>
                  <a:schemeClr val="tx2"/>
                </a:solidFill>
                <a:latin typeface="DejaVu Sans Condensed" panose="020B0606030804020204" pitchFamily="34" charset="0"/>
                <a:ea typeface="DejaVu Sans Condensed" panose="020B0606030804020204" pitchFamily="34" charset="0"/>
                <a:cs typeface="DejaVu Sans Condensed" panose="020B0606030804020204" pitchFamily="34" charset="0"/>
              </a:rPr>
              <a:t>This </a:t>
            </a:r>
            <a:r>
              <a:rPr lang="en-US" sz="1250" dirty="0">
                <a:solidFill>
                  <a:schemeClr val="tx2"/>
                </a:solidFill>
                <a:latin typeface="DejaVu Sans Condensed" panose="020B0606030804020204" pitchFamily="34" charset="0"/>
                <a:ea typeface="DejaVu Sans Condensed" panose="020B0606030804020204" pitchFamily="34" charset="0"/>
                <a:cs typeface="DejaVu Sans Condensed" panose="020B0606030804020204" pitchFamily="34" charset="0"/>
              </a:rPr>
              <a:t>bright</a:t>
            </a:r>
            <a:r>
              <a:rPr lang="en-US" sz="1250" dirty="0" smtClean="0">
                <a:solidFill>
                  <a:schemeClr val="tx2"/>
                </a:solidFill>
                <a:latin typeface="DejaVu Sans Condensed" panose="020B0606030804020204" pitchFamily="34" charset="0"/>
                <a:ea typeface="DejaVu Sans Condensed" panose="020B0606030804020204" pitchFamily="34" charset="0"/>
                <a:cs typeface="DejaVu Sans Condensed" panose="020B0606030804020204" pitchFamily="34" charset="0"/>
              </a:rPr>
              <a:t>, airy </a:t>
            </a:r>
            <a:r>
              <a:rPr lang="en-US" sz="1250" dirty="0">
                <a:solidFill>
                  <a:schemeClr val="tx2"/>
                </a:solidFill>
                <a:latin typeface="DejaVu Sans Condensed" panose="020B0606030804020204" pitchFamily="34" charset="0"/>
                <a:ea typeface="DejaVu Sans Condensed" panose="020B0606030804020204" pitchFamily="34" charset="0"/>
                <a:cs typeface="DejaVu Sans Condensed" panose="020B0606030804020204" pitchFamily="34" charset="0"/>
              </a:rPr>
              <a:t>house has been renovated and is move in ready. Enter the home and notice the new laminate wood floor in the spacious living room, freshly painted walls and new ceiling fan. Move on through to the kitchen with dining and casual seating area, half bath and laundry room. Exit to a private, low maintenance outdoor living space, perfect for enjoying a morning coffee or evening grilling. </a:t>
            </a:r>
            <a:endParaRPr lang="en-US" sz="1250" dirty="0" smtClean="0">
              <a:solidFill>
                <a:schemeClr val="tx2"/>
              </a:solidFill>
              <a:latin typeface="DejaVu Sans Condensed" panose="020B0606030804020204" pitchFamily="34" charset="0"/>
              <a:ea typeface="DejaVu Sans Condensed" panose="020B0606030804020204" pitchFamily="34" charset="0"/>
              <a:cs typeface="DejaVu Sans Condensed" panose="020B0606030804020204" pitchFamily="34" charset="0"/>
            </a:endParaRPr>
          </a:p>
          <a:p>
            <a:endParaRPr lang="en-US" sz="1250" dirty="0">
              <a:solidFill>
                <a:schemeClr val="tx2"/>
              </a:solidFill>
              <a:latin typeface="DejaVu Sans Condensed" panose="020B0606030804020204" pitchFamily="34" charset="0"/>
              <a:ea typeface="DejaVu Sans Condensed" panose="020B0606030804020204" pitchFamily="34" charset="0"/>
              <a:cs typeface="DejaVu Sans Condensed" panose="020B0606030804020204" pitchFamily="34" charset="0"/>
            </a:endParaRPr>
          </a:p>
          <a:p>
            <a:r>
              <a:rPr lang="en-US" sz="1250" dirty="0" smtClean="0">
                <a:solidFill>
                  <a:schemeClr val="tx2"/>
                </a:solidFill>
                <a:latin typeface="DejaVu Sans Condensed" panose="020B0606030804020204" pitchFamily="34" charset="0"/>
                <a:ea typeface="DejaVu Sans Condensed" panose="020B0606030804020204" pitchFamily="34" charset="0"/>
                <a:cs typeface="DejaVu Sans Condensed" panose="020B0606030804020204" pitchFamily="34" charset="0"/>
              </a:rPr>
              <a:t>Upstairs </a:t>
            </a:r>
            <a:r>
              <a:rPr lang="en-US" sz="1250" dirty="0">
                <a:solidFill>
                  <a:schemeClr val="tx2"/>
                </a:solidFill>
                <a:latin typeface="DejaVu Sans Condensed" panose="020B0606030804020204" pitchFamily="34" charset="0"/>
                <a:ea typeface="DejaVu Sans Condensed" panose="020B0606030804020204" pitchFamily="34" charset="0"/>
                <a:cs typeface="DejaVu Sans Condensed" panose="020B0606030804020204" pitchFamily="34" charset="0"/>
              </a:rPr>
              <a:t>you will find the master bedroom w/ 2 built in closets and access to the fully renovated main bathroom. Two bedrooms w/built in closets also. New carpet</a:t>
            </a:r>
            <a:r>
              <a:rPr lang="en-US" sz="1250" dirty="0" smtClean="0">
                <a:solidFill>
                  <a:schemeClr val="tx2"/>
                </a:solidFill>
                <a:latin typeface="DejaVu Sans Condensed" panose="020B0606030804020204" pitchFamily="34" charset="0"/>
                <a:ea typeface="DejaVu Sans Condensed" panose="020B0606030804020204" pitchFamily="34" charset="0"/>
                <a:cs typeface="DejaVu Sans Condensed" panose="020B0606030804020204" pitchFamily="34" charset="0"/>
              </a:rPr>
              <a:t>, ceiling </a:t>
            </a:r>
            <a:r>
              <a:rPr lang="en-US" sz="1250" dirty="0">
                <a:solidFill>
                  <a:schemeClr val="tx2"/>
                </a:solidFill>
                <a:latin typeface="DejaVu Sans Condensed" panose="020B0606030804020204" pitchFamily="34" charset="0"/>
                <a:ea typeface="DejaVu Sans Condensed" panose="020B0606030804020204" pitchFamily="34" charset="0"/>
                <a:cs typeface="DejaVu Sans Condensed" panose="020B0606030804020204" pitchFamily="34" charset="0"/>
              </a:rPr>
              <a:t>fans</a:t>
            </a:r>
            <a:r>
              <a:rPr lang="en-US" sz="1250" dirty="0" smtClean="0">
                <a:solidFill>
                  <a:schemeClr val="tx2"/>
                </a:solidFill>
                <a:latin typeface="DejaVu Sans Condensed" panose="020B0606030804020204" pitchFamily="34" charset="0"/>
                <a:ea typeface="DejaVu Sans Condensed" panose="020B0606030804020204" pitchFamily="34" charset="0"/>
                <a:cs typeface="DejaVu Sans Condensed" panose="020B0606030804020204" pitchFamily="34" charset="0"/>
              </a:rPr>
              <a:t>, heating </a:t>
            </a:r>
            <a:r>
              <a:rPr lang="en-US" sz="1250" dirty="0">
                <a:solidFill>
                  <a:schemeClr val="tx2"/>
                </a:solidFill>
                <a:latin typeface="DejaVu Sans Condensed" panose="020B0606030804020204" pitchFamily="34" charset="0"/>
                <a:ea typeface="DejaVu Sans Condensed" panose="020B0606030804020204" pitchFamily="34" charset="0"/>
                <a:cs typeface="DejaVu Sans Condensed" panose="020B0606030804020204" pitchFamily="34" charset="0"/>
              </a:rPr>
              <a:t>system and much more. Appliances convey with the house. Minutes from downtown Charleston and </a:t>
            </a:r>
            <a:r>
              <a:rPr lang="en-US" sz="1250" dirty="0" smtClean="0">
                <a:solidFill>
                  <a:schemeClr val="tx2"/>
                </a:solidFill>
                <a:latin typeface="DejaVu Sans Condensed" panose="020B0606030804020204" pitchFamily="34" charset="0"/>
                <a:ea typeface="DejaVu Sans Condensed" panose="020B0606030804020204" pitchFamily="34" charset="0"/>
                <a:cs typeface="DejaVu Sans Condensed" panose="020B0606030804020204" pitchFamily="34" charset="0"/>
              </a:rPr>
              <a:t>beaches. Parking </a:t>
            </a:r>
            <a:r>
              <a:rPr lang="en-US" sz="1250" dirty="0">
                <a:solidFill>
                  <a:schemeClr val="tx2"/>
                </a:solidFill>
                <a:latin typeface="DejaVu Sans Condensed" panose="020B0606030804020204" pitchFamily="34" charset="0"/>
                <a:ea typeface="DejaVu Sans Condensed" panose="020B0606030804020204" pitchFamily="34" charset="0"/>
                <a:cs typeface="DejaVu Sans Condensed" panose="020B0606030804020204" pitchFamily="34" charset="0"/>
              </a:rPr>
              <a:t>spaces at rear. Come see for yourself!</a:t>
            </a:r>
            <a:endParaRPr lang="en-US" sz="1250" dirty="0">
              <a:solidFill>
                <a:schemeClr val="tx2"/>
              </a:solidFill>
              <a:effectLst/>
              <a:latin typeface="DejaVu Sans Condensed" panose="020B0606030804020204" pitchFamily="34" charset="0"/>
              <a:ea typeface="DejaVu Sans Condensed" panose="020B0606030804020204" pitchFamily="34" charset="0"/>
              <a:cs typeface="DejaVu Sans Condensed" panose="020B0606030804020204" pitchFamily="34"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6201" y="150132"/>
            <a:ext cx="3541244" cy="2508069"/>
          </a:xfrm>
          <a:prstGeom prst="rect">
            <a:avLst/>
          </a:prstGeom>
          <a:noFill/>
          <a:ln w="9525">
            <a:noFill/>
            <a:miter lim="800000"/>
            <a:headEnd/>
            <a:tailEnd/>
          </a:ln>
          <a:extLst>
            <a:ext uri="{909E8E84-426E-40DD-AFC4-6F175D3DCCD1}">
              <a14:hiddenFill xmlns:a14="http://schemas.microsoft.com/office/drawing/2010/main">
                <a:solidFill>
                  <a:schemeClr val="accent1"/>
                </a:solidFill>
              </a14:hiddenFill>
            </a:ext>
          </a:extLst>
        </p:spPr>
      </p:pic>
      <p:sp>
        <p:nvSpPr>
          <p:cNvPr id="11" name="Rectangle 10"/>
          <p:cNvSpPr/>
          <p:nvPr/>
        </p:nvSpPr>
        <p:spPr>
          <a:xfrm>
            <a:off x="3769844" y="157671"/>
            <a:ext cx="3013781" cy="2492990"/>
          </a:xfrm>
          <a:prstGeom prst="rect">
            <a:avLst/>
          </a:prstGeom>
        </p:spPr>
        <p:txBody>
          <a:bodyPr wrap="square" anchor="ctr">
            <a:spAutoFit/>
          </a:bodyPr>
          <a:lstStyle/>
          <a:p>
            <a:pPr algn="ctr"/>
            <a:r>
              <a:rPr lang="en-US" sz="2000" b="1" dirty="0">
                <a:solidFill>
                  <a:schemeClr val="tx2"/>
                </a:solidFill>
                <a:latin typeface="DejaVu Sans Condensed" panose="020B0606030804020204" pitchFamily="34" charset="0"/>
                <a:ea typeface="DejaVu Sans Condensed" panose="020B0606030804020204" pitchFamily="34" charset="0"/>
                <a:cs typeface="DejaVu Sans Condensed" panose="020B0606030804020204" pitchFamily="34" charset="0"/>
              </a:rPr>
              <a:t>1079 S Shadow </a:t>
            </a:r>
            <a:r>
              <a:rPr lang="en-US" sz="2000" b="1" dirty="0" smtClean="0">
                <a:solidFill>
                  <a:schemeClr val="tx2"/>
                </a:solidFill>
                <a:latin typeface="DejaVu Sans Condensed" panose="020B0606030804020204" pitchFamily="34" charset="0"/>
                <a:ea typeface="DejaVu Sans Condensed" panose="020B0606030804020204" pitchFamily="34" charset="0"/>
                <a:cs typeface="DejaVu Sans Condensed" panose="020B0606030804020204" pitchFamily="34" charset="0"/>
              </a:rPr>
              <a:t>Drive</a:t>
            </a:r>
          </a:p>
          <a:p>
            <a:pPr algn="ctr"/>
            <a:endParaRPr lang="en-US" sz="1400" dirty="0">
              <a:solidFill>
                <a:schemeClr val="tx2"/>
              </a:solidFill>
              <a:latin typeface="Arial" panose="020B0604020202020204" pitchFamily="34" charset="0"/>
              <a:cs typeface="Arial" panose="020B0604020202020204" pitchFamily="34" charset="0"/>
            </a:endParaRPr>
          </a:p>
          <a:p>
            <a:pPr algn="ctr"/>
            <a:r>
              <a:rPr lang="en-US" sz="1600" dirty="0">
                <a:solidFill>
                  <a:schemeClr val="tx2"/>
                </a:solidFill>
                <a:latin typeface="DejaVu Sans Light" panose="020B0203030804020204" pitchFamily="34" charset="0"/>
                <a:ea typeface="DejaVu Sans Light" panose="020B0203030804020204" pitchFamily="34" charset="0"/>
                <a:cs typeface="DejaVu Sans Light" panose="020B0203030804020204" pitchFamily="34" charset="0"/>
              </a:rPr>
              <a:t>Hickory Shadows</a:t>
            </a:r>
          </a:p>
          <a:p>
            <a:pPr algn="ctr"/>
            <a:r>
              <a:rPr lang="en-US" sz="1600" dirty="0">
                <a:solidFill>
                  <a:schemeClr val="tx2"/>
                </a:solidFill>
                <a:latin typeface="DejaVu Sans Light" panose="020B0203030804020204" pitchFamily="34" charset="0"/>
                <a:ea typeface="DejaVu Sans Light" panose="020B0203030804020204" pitchFamily="34" charset="0"/>
                <a:cs typeface="DejaVu Sans Light" panose="020B0203030804020204" pitchFamily="34" charset="0"/>
              </a:rPr>
              <a:t>Mount Pleasant, SC 29464</a:t>
            </a:r>
          </a:p>
          <a:p>
            <a:pPr algn="ctr"/>
            <a:r>
              <a:rPr lang="en-US" sz="1600" dirty="0">
                <a:solidFill>
                  <a:schemeClr val="tx2"/>
                </a:solidFill>
                <a:latin typeface="DejaVu Sans Light" panose="020B0203030804020204" pitchFamily="34" charset="0"/>
                <a:ea typeface="DejaVu Sans Light" panose="020B0203030804020204" pitchFamily="34" charset="0"/>
                <a:cs typeface="DejaVu Sans Light" panose="020B0203030804020204" pitchFamily="34" charset="0"/>
              </a:rPr>
              <a:t>MLS# 15028843</a:t>
            </a:r>
          </a:p>
          <a:p>
            <a:pPr algn="ctr"/>
            <a:r>
              <a:rPr lang="en-US" sz="1600" dirty="0">
                <a:solidFill>
                  <a:schemeClr val="tx2"/>
                </a:solidFill>
                <a:latin typeface="DejaVu Sans Light" panose="020B0203030804020204" pitchFamily="34" charset="0"/>
                <a:ea typeface="DejaVu Sans Light" panose="020B0203030804020204" pitchFamily="34" charset="0"/>
                <a:cs typeface="DejaVu Sans Light" panose="020B0203030804020204" pitchFamily="34" charset="0"/>
              </a:rPr>
              <a:t>$</a:t>
            </a:r>
            <a:r>
              <a:rPr lang="en-US" sz="1600" dirty="0" smtClean="0">
                <a:solidFill>
                  <a:schemeClr val="tx2"/>
                </a:solidFill>
                <a:latin typeface="DejaVu Sans Light" panose="020B0203030804020204" pitchFamily="34" charset="0"/>
                <a:ea typeface="DejaVu Sans Light" panose="020B0203030804020204" pitchFamily="34" charset="0"/>
                <a:cs typeface="DejaVu Sans Light" panose="020B0203030804020204" pitchFamily="34" charset="0"/>
              </a:rPr>
              <a:t>200,000</a:t>
            </a:r>
          </a:p>
          <a:p>
            <a:pPr algn="ctr"/>
            <a:endParaRPr lang="en-US" sz="1600" dirty="0">
              <a:solidFill>
                <a:schemeClr val="tx2"/>
              </a:solidFill>
              <a:latin typeface="DejaVu Sans Light" panose="020B0203030804020204" pitchFamily="34" charset="0"/>
              <a:ea typeface="DejaVu Sans Light" panose="020B0203030804020204" pitchFamily="34" charset="0"/>
              <a:cs typeface="DejaVu Sans Light" panose="020B0203030804020204" pitchFamily="34" charset="0"/>
            </a:endParaRPr>
          </a:p>
          <a:p>
            <a:pPr algn="ctr"/>
            <a:r>
              <a:rPr lang="en-US" sz="1400" dirty="0" smtClean="0">
                <a:solidFill>
                  <a:schemeClr val="tx2"/>
                </a:solidFill>
                <a:latin typeface="DejaVu Sans Condensed" panose="020B0606030804020204" pitchFamily="34" charset="0"/>
                <a:ea typeface="DejaVu Sans Condensed" panose="020B0606030804020204" pitchFamily="34" charset="0"/>
                <a:cs typeface="DejaVu Sans Condensed" panose="020B0606030804020204" pitchFamily="34" charset="0"/>
              </a:rPr>
              <a:t>3 Bedrooms</a:t>
            </a:r>
          </a:p>
          <a:p>
            <a:pPr algn="ctr"/>
            <a:r>
              <a:rPr lang="en-US" sz="1400" dirty="0" smtClean="0">
                <a:solidFill>
                  <a:schemeClr val="tx2"/>
                </a:solidFill>
                <a:latin typeface="DejaVu Sans Condensed" panose="020B0606030804020204" pitchFamily="34" charset="0"/>
                <a:ea typeface="DejaVu Sans Condensed" panose="020B0606030804020204" pitchFamily="34" charset="0"/>
                <a:cs typeface="DejaVu Sans Condensed" panose="020B0606030804020204" pitchFamily="34" charset="0"/>
              </a:rPr>
              <a:t>1½ Bathrooms</a:t>
            </a:r>
          </a:p>
          <a:p>
            <a:pPr algn="ctr"/>
            <a:r>
              <a:rPr lang="en-US" sz="1400" dirty="0" smtClean="0">
                <a:solidFill>
                  <a:schemeClr val="tx2"/>
                </a:solidFill>
                <a:latin typeface="DejaVu Sans Condensed" panose="020B0606030804020204" pitchFamily="34" charset="0"/>
                <a:ea typeface="DejaVu Sans Condensed" panose="020B0606030804020204" pitchFamily="34" charset="0"/>
                <a:cs typeface="DejaVu Sans Condensed" panose="020B0606030804020204" pitchFamily="34" charset="0"/>
              </a:rPr>
              <a:t>1,360 </a:t>
            </a:r>
            <a:r>
              <a:rPr lang="en-US" sz="1400" dirty="0" err="1" smtClean="0">
                <a:solidFill>
                  <a:schemeClr val="tx2"/>
                </a:solidFill>
                <a:latin typeface="DejaVu Sans Condensed" panose="020B0606030804020204" pitchFamily="34" charset="0"/>
                <a:ea typeface="DejaVu Sans Condensed" panose="020B0606030804020204" pitchFamily="34" charset="0"/>
                <a:cs typeface="DejaVu Sans Condensed" panose="020B0606030804020204" pitchFamily="34" charset="0"/>
              </a:rPr>
              <a:t>Sq</a:t>
            </a:r>
            <a:r>
              <a:rPr lang="en-US" sz="1400" dirty="0" smtClean="0">
                <a:solidFill>
                  <a:schemeClr val="tx2"/>
                </a:solidFill>
                <a:latin typeface="DejaVu Sans Condensed" panose="020B0606030804020204" pitchFamily="34" charset="0"/>
                <a:ea typeface="DejaVu Sans Condensed" panose="020B0606030804020204" pitchFamily="34" charset="0"/>
                <a:cs typeface="DejaVu Sans Condensed" panose="020B0606030804020204" pitchFamily="34" charset="0"/>
              </a:rPr>
              <a:t> Ft</a:t>
            </a:r>
            <a:endParaRPr lang="en-US" dirty="0">
              <a:solidFill>
                <a:schemeClr val="tx2"/>
              </a:solidFill>
              <a:latin typeface="DejaVu Sans Condensed" panose="020B0606030804020204" pitchFamily="34" charset="0"/>
              <a:ea typeface="DejaVu Sans Condensed" panose="020B0606030804020204" pitchFamily="34" charset="0"/>
              <a:cs typeface="DejaVu Sans Condensed" panose="020B0606030804020204" pitchFamily="34" charset="0"/>
            </a:endParaRPr>
          </a:p>
        </p:txBody>
      </p:sp>
      <p:pic>
        <p:nvPicPr>
          <p:cNvPr id="22" name="Picture 3"/>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1784768" y="2760453"/>
            <a:ext cx="1581722" cy="1051560"/>
          </a:xfrm>
          <a:prstGeom prst="rect">
            <a:avLst/>
          </a:prstGeom>
          <a:noFill/>
          <a:ln w="12700">
            <a:noFill/>
            <a:miter lim="800000"/>
            <a:headEnd/>
            <a:tailEnd/>
          </a:ln>
          <a:extLst>
            <a:ext uri="{909E8E84-426E-40DD-AFC4-6F175D3DCCD1}">
              <a14:hiddenFill xmlns:a14="http://schemas.microsoft.com/office/drawing/2010/main">
                <a:solidFill>
                  <a:schemeClr val="accent1"/>
                </a:solidFill>
              </a14:hiddenFill>
            </a:ext>
          </a:extLst>
        </p:spPr>
      </p:pic>
      <p:sp>
        <p:nvSpPr>
          <p:cNvPr id="17" name="Rectangle 16"/>
          <p:cNvSpPr/>
          <p:nvPr/>
        </p:nvSpPr>
        <p:spPr>
          <a:xfrm>
            <a:off x="0" y="8943945"/>
            <a:ext cx="6858000" cy="200055"/>
          </a:xfrm>
          <a:prstGeom prst="rect">
            <a:avLst/>
          </a:prstGeom>
          <a:effectLst>
            <a:glow rad="63500">
              <a:schemeClr val="accent3">
                <a:satMod val="175000"/>
                <a:alpha val="40000"/>
              </a:schemeClr>
            </a:glow>
          </a:effectLst>
        </p:spPr>
        <p:txBody>
          <a:bodyPr wrap="square">
            <a:spAutoFit/>
          </a:bodyPr>
          <a:lstStyle/>
          <a:p>
            <a:pPr algn="ctr"/>
            <a:r>
              <a:rPr lang="en-US" sz="700" dirty="0" err="1">
                <a:solidFill>
                  <a:srgbClr val="0F253A"/>
                </a:solidFill>
                <a:effectLst/>
                <a:latin typeface="DejaVu Sans Condensed" panose="020B0606030804020204" pitchFamily="34" charset="0"/>
                <a:ea typeface="DejaVu Sans Condensed" panose="020B0606030804020204" pitchFamily="34" charset="0"/>
                <a:cs typeface="DejaVu Sans Condensed" panose="020B0606030804020204" pitchFamily="34" charset="0"/>
              </a:rPr>
              <a:t>Redefy</a:t>
            </a:r>
            <a:r>
              <a:rPr lang="en-US" sz="700" dirty="0">
                <a:solidFill>
                  <a:srgbClr val="0F253A"/>
                </a:solidFill>
                <a:effectLst/>
                <a:latin typeface="DejaVu Sans Condensed" panose="020B0606030804020204" pitchFamily="34" charset="0"/>
                <a:ea typeface="DejaVu Sans Condensed" panose="020B0606030804020204" pitchFamily="34" charset="0"/>
                <a:cs typeface="DejaVu Sans Condensed" panose="020B0606030804020204" pitchFamily="34" charset="0"/>
              </a:rPr>
              <a:t> Real Estate </a:t>
            </a:r>
            <a:r>
              <a:rPr lang="en-US" sz="700" dirty="0" smtClean="0">
                <a:solidFill>
                  <a:srgbClr val="0F253A"/>
                </a:solidFill>
                <a:effectLst/>
                <a:latin typeface="DejaVu Sans Condensed" panose="020B0606030804020204" pitchFamily="34" charset="0"/>
                <a:ea typeface="DejaVu Sans Condensed" panose="020B0606030804020204" pitchFamily="34" charset="0"/>
                <a:cs typeface="DejaVu Sans Condensed" panose="020B0606030804020204" pitchFamily="34" charset="0"/>
              </a:rPr>
              <a:t>| 12 </a:t>
            </a:r>
            <a:r>
              <a:rPr lang="en-US" sz="700" dirty="0">
                <a:solidFill>
                  <a:srgbClr val="0F253A"/>
                </a:solidFill>
                <a:effectLst/>
                <a:latin typeface="DejaVu Sans Condensed" panose="020B0606030804020204" pitchFamily="34" charset="0"/>
                <a:ea typeface="DejaVu Sans Condensed" panose="020B0606030804020204" pitchFamily="34" charset="0"/>
                <a:cs typeface="DejaVu Sans Condensed" panose="020B0606030804020204" pitchFamily="34" charset="0"/>
              </a:rPr>
              <a:t>Carriage </a:t>
            </a:r>
            <a:r>
              <a:rPr lang="en-US" sz="700" dirty="0" smtClean="0">
                <a:solidFill>
                  <a:srgbClr val="0F253A"/>
                </a:solidFill>
                <a:effectLst/>
                <a:latin typeface="DejaVu Sans Condensed" panose="020B0606030804020204" pitchFamily="34" charset="0"/>
                <a:ea typeface="DejaVu Sans Condensed" panose="020B0606030804020204" pitchFamily="34" charset="0"/>
                <a:cs typeface="DejaVu Sans Condensed" panose="020B0606030804020204" pitchFamily="34" charset="0"/>
              </a:rPr>
              <a:t>Ln | Charleston</a:t>
            </a:r>
            <a:r>
              <a:rPr lang="en-US" sz="700" dirty="0">
                <a:solidFill>
                  <a:srgbClr val="0F253A"/>
                </a:solidFill>
                <a:effectLst/>
                <a:latin typeface="DejaVu Sans Condensed" panose="020B0606030804020204" pitchFamily="34" charset="0"/>
                <a:ea typeface="DejaVu Sans Condensed" panose="020B0606030804020204" pitchFamily="34" charset="0"/>
                <a:cs typeface="DejaVu Sans Condensed" panose="020B0606030804020204" pitchFamily="34" charset="0"/>
              </a:rPr>
              <a:t>, SC </a:t>
            </a:r>
            <a:r>
              <a:rPr lang="en-US" sz="700" dirty="0" smtClean="0">
                <a:solidFill>
                  <a:srgbClr val="0F253A"/>
                </a:solidFill>
                <a:effectLst/>
                <a:latin typeface="DejaVu Sans Condensed" panose="020B0606030804020204" pitchFamily="34" charset="0"/>
                <a:ea typeface="DejaVu Sans Condensed" panose="020B0606030804020204" pitchFamily="34" charset="0"/>
                <a:cs typeface="DejaVu Sans Condensed" panose="020B0606030804020204" pitchFamily="34" charset="0"/>
              </a:rPr>
              <a:t>29407 | </a:t>
            </a:r>
            <a:r>
              <a:rPr lang="en-US" sz="700" u="sng" dirty="0" smtClean="0">
                <a:solidFill>
                  <a:srgbClr val="0F253A"/>
                </a:solidFill>
                <a:latin typeface="DejaVu Sans Condensed" panose="020B0606030804020204" pitchFamily="34" charset="0"/>
                <a:ea typeface="DejaVu Sans Condensed" panose="020B0606030804020204" pitchFamily="34" charset="0"/>
                <a:cs typeface="DejaVu Sans Condensed" panose="020B0606030804020204" pitchFamily="34" charset="0"/>
              </a:rPr>
              <a:t>redefy.com/Charleston</a:t>
            </a:r>
            <a:endParaRPr lang="en-US" sz="700" u="sng" dirty="0">
              <a:solidFill>
                <a:srgbClr val="0F253A"/>
              </a:solidFill>
              <a:latin typeface="DejaVu Sans Condensed" panose="020B0606030804020204" pitchFamily="34" charset="0"/>
              <a:ea typeface="DejaVu Sans Condensed" panose="020B0606030804020204" pitchFamily="34" charset="0"/>
              <a:cs typeface="DejaVu Sans Condensed" panose="020B0606030804020204" pitchFamily="34" charset="0"/>
            </a:endParaRPr>
          </a:p>
        </p:txBody>
      </p:sp>
      <p:pic>
        <p:nvPicPr>
          <p:cNvPr id="21" name="Picture 3"/>
          <p:cNvPicPr>
            <a:picLocks noChangeAspect="1"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76200" y="2760453"/>
            <a:ext cx="1581723" cy="1051560"/>
          </a:xfrm>
          <a:prstGeom prst="rect">
            <a:avLst/>
          </a:prstGeom>
          <a:noFill/>
          <a:ln w="12700">
            <a:noFill/>
            <a:miter lim="800000"/>
            <a:headEnd/>
            <a:tailEnd/>
          </a:ln>
          <a:extLst>
            <a:ext uri="{909E8E84-426E-40DD-AFC4-6F175D3DCCD1}">
              <a14:hiddenFill xmlns:a14="http://schemas.microsoft.com/office/drawing/2010/main">
                <a:solidFill>
                  <a:schemeClr val="accent1"/>
                </a:solidFill>
              </a14:hiddenFill>
            </a:ext>
          </a:extLst>
        </p:spPr>
      </p:pic>
      <p:pic>
        <p:nvPicPr>
          <p:cNvPr id="26" name="Picture 3"/>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3493335" y="2760453"/>
            <a:ext cx="1581722" cy="1051560"/>
          </a:xfrm>
          <a:prstGeom prst="rect">
            <a:avLst/>
          </a:prstGeom>
          <a:noFill/>
          <a:ln w="12700">
            <a:noFill/>
            <a:miter lim="800000"/>
            <a:headEnd/>
            <a:tailEnd/>
          </a:ln>
          <a:extLst>
            <a:ext uri="{909E8E84-426E-40DD-AFC4-6F175D3DCCD1}">
              <a14:hiddenFill xmlns:a14="http://schemas.microsoft.com/office/drawing/2010/main">
                <a:solidFill>
                  <a:schemeClr val="accent1"/>
                </a:solidFill>
              </a14:hiddenFill>
            </a:ext>
          </a:extLst>
        </p:spPr>
      </p:pic>
      <p:pic>
        <p:nvPicPr>
          <p:cNvPr id="28" name="Picture 3"/>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1590889" y="6606988"/>
            <a:ext cx="1369495" cy="914400"/>
          </a:xfrm>
          <a:prstGeom prst="rect">
            <a:avLst/>
          </a:prstGeom>
          <a:noFill/>
          <a:ln w="12700">
            <a:noFill/>
            <a:miter lim="800000"/>
            <a:headEnd/>
            <a:tailEnd/>
          </a:ln>
          <a:extLst>
            <a:ext uri="{909E8E84-426E-40DD-AFC4-6F175D3DCCD1}">
              <a14:hiddenFill xmlns:a14="http://schemas.microsoft.com/office/drawing/2010/main">
                <a:solidFill>
                  <a:schemeClr val="accent1"/>
                </a:solidFill>
              </a14:hiddenFill>
            </a:ext>
          </a:extLst>
        </p:spPr>
      </p:pic>
      <p:pic>
        <p:nvPicPr>
          <p:cNvPr id="29" name="Picture 3"/>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76201" y="6606988"/>
            <a:ext cx="1375411" cy="914400"/>
          </a:xfrm>
          <a:prstGeom prst="rect">
            <a:avLst/>
          </a:prstGeom>
          <a:noFill/>
          <a:ln w="12700">
            <a:noFill/>
            <a:miter lim="800000"/>
            <a:headEnd/>
            <a:tailEnd/>
          </a:ln>
          <a:extLst>
            <a:ext uri="{909E8E84-426E-40DD-AFC4-6F175D3DCCD1}">
              <a14:hiddenFill xmlns:a14="http://schemas.microsoft.com/office/drawing/2010/main">
                <a:solidFill>
                  <a:schemeClr val="accent1"/>
                </a:solidFill>
              </a14:hiddenFill>
            </a:ext>
          </a:extLst>
        </p:spPr>
      </p:pic>
      <p:pic>
        <p:nvPicPr>
          <p:cNvPr id="30" name="Picture 3"/>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3099661" y="6606988"/>
            <a:ext cx="660505" cy="914400"/>
          </a:xfrm>
          <a:prstGeom prst="rect">
            <a:avLst/>
          </a:prstGeom>
          <a:noFill/>
          <a:ln w="12700">
            <a:noFill/>
            <a:miter lim="800000"/>
            <a:headEnd/>
            <a:tailEnd/>
          </a:ln>
          <a:extLst>
            <a:ext uri="{909E8E84-426E-40DD-AFC4-6F175D3DCCD1}">
              <a14:hiddenFill xmlns:a14="http://schemas.microsoft.com/office/drawing/2010/main">
                <a:solidFill>
                  <a:schemeClr val="accent1"/>
                </a:solidFill>
              </a14:hiddenFill>
            </a:ext>
          </a:extLst>
        </p:spPr>
      </p:pic>
      <p:pic>
        <p:nvPicPr>
          <p:cNvPr id="31" name="Picture 3"/>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5414130" y="6606988"/>
            <a:ext cx="1375411" cy="914400"/>
          </a:xfrm>
          <a:prstGeom prst="rect">
            <a:avLst/>
          </a:prstGeom>
          <a:noFill/>
          <a:ln w="12700">
            <a:noFill/>
            <a:miter lim="800000"/>
            <a:headEnd/>
            <a:tailEnd/>
          </a:ln>
          <a:extLst>
            <a:ext uri="{909E8E84-426E-40DD-AFC4-6F175D3DCCD1}">
              <a14:hiddenFill xmlns:a14="http://schemas.microsoft.com/office/drawing/2010/main">
                <a:solidFill>
                  <a:schemeClr val="accent1"/>
                </a:solidFill>
              </a14:hiddenFill>
            </a:ext>
          </a:extLst>
        </p:spPr>
      </p:pic>
      <p:pic>
        <p:nvPicPr>
          <p:cNvPr id="32" name="Picture 3"/>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3899443" y="6606988"/>
            <a:ext cx="1375411" cy="914400"/>
          </a:xfrm>
          <a:prstGeom prst="rect">
            <a:avLst/>
          </a:prstGeom>
          <a:noFill/>
          <a:ln w="12700">
            <a:noFill/>
            <a:miter lim="800000"/>
            <a:headEnd/>
            <a:tailEnd/>
          </a:ln>
          <a:extLst>
            <a:ext uri="{909E8E84-426E-40DD-AFC4-6F175D3DCCD1}">
              <a14:hiddenFill xmlns:a14="http://schemas.microsoft.com/office/drawing/2010/main">
                <a:solidFill>
                  <a:schemeClr val="accent1"/>
                </a:solidFill>
              </a14:hiddenFill>
            </a:ext>
          </a:extLst>
        </p:spPr>
      </p:pic>
      <p:sp>
        <p:nvSpPr>
          <p:cNvPr id="4" name="Rectangle 3"/>
          <p:cNvSpPr/>
          <p:nvPr/>
        </p:nvSpPr>
        <p:spPr>
          <a:xfrm>
            <a:off x="940097" y="8064376"/>
            <a:ext cx="1854026" cy="838691"/>
          </a:xfrm>
          <a:prstGeom prst="rect">
            <a:avLst/>
          </a:prstGeom>
          <a:effectLst>
            <a:glow rad="63500">
              <a:schemeClr val="accent3">
                <a:satMod val="175000"/>
                <a:alpha val="75000"/>
              </a:schemeClr>
            </a:glow>
          </a:effectLst>
        </p:spPr>
        <p:txBody>
          <a:bodyPr wrap="square">
            <a:spAutoFit/>
          </a:bodyPr>
          <a:lstStyle/>
          <a:p>
            <a:pPr algn="ctr"/>
            <a:r>
              <a:rPr lang="en-US" sz="1100" b="1" dirty="0">
                <a:solidFill>
                  <a:srgbClr val="0F253A"/>
                </a:solidFill>
                <a:effectLst/>
                <a:latin typeface="DejaVu Sans" panose="020B0603030804020204" pitchFamily="34" charset="0"/>
                <a:ea typeface="DejaVu Sans" panose="020B0603030804020204" pitchFamily="34" charset="0"/>
                <a:cs typeface="DejaVu Sans" panose="020B0603030804020204" pitchFamily="34" charset="0"/>
              </a:rPr>
              <a:t>Bobby </a:t>
            </a:r>
            <a:r>
              <a:rPr lang="en-US" sz="1100" b="1" dirty="0" err="1" smtClean="0">
                <a:solidFill>
                  <a:srgbClr val="0F253A"/>
                </a:solidFill>
                <a:effectLst/>
                <a:latin typeface="DejaVu Sans" panose="020B0603030804020204" pitchFamily="34" charset="0"/>
                <a:ea typeface="DejaVu Sans" panose="020B0603030804020204" pitchFamily="34" charset="0"/>
                <a:cs typeface="DejaVu Sans" panose="020B0603030804020204" pitchFamily="34" charset="0"/>
              </a:rPr>
              <a:t>Shealy</a:t>
            </a:r>
            <a:endParaRPr lang="en-US" sz="1100" b="1" dirty="0" smtClean="0">
              <a:solidFill>
                <a:srgbClr val="0F253A"/>
              </a:solidFill>
              <a:effectLst/>
              <a:latin typeface="DejaVu Sans" panose="020B0603030804020204" pitchFamily="34" charset="0"/>
              <a:ea typeface="DejaVu Sans" panose="020B0603030804020204" pitchFamily="34" charset="0"/>
              <a:cs typeface="DejaVu Sans" panose="020B0603030804020204" pitchFamily="34" charset="0"/>
            </a:endParaRPr>
          </a:p>
          <a:p>
            <a:pPr algn="ctr"/>
            <a:endParaRPr lang="en-US" sz="1050" b="1" dirty="0" smtClean="0">
              <a:solidFill>
                <a:srgbClr val="0F253A"/>
              </a:solidFill>
              <a:effectLst/>
              <a:latin typeface="DejaVu Sans" panose="020B0603030804020204" pitchFamily="34" charset="0"/>
              <a:ea typeface="DejaVu Sans" panose="020B0603030804020204" pitchFamily="34" charset="0"/>
              <a:cs typeface="DejaVu Sans" panose="020B0603030804020204" pitchFamily="34" charset="0"/>
            </a:endParaRPr>
          </a:p>
          <a:p>
            <a:pPr algn="ctr"/>
            <a:r>
              <a:rPr lang="en-US" sz="900" dirty="0" smtClean="0">
                <a:solidFill>
                  <a:srgbClr val="0F253A"/>
                </a:solidFill>
                <a:effectLst/>
                <a:latin typeface="DejaVu Sans" panose="020B0603030804020204" pitchFamily="34" charset="0"/>
                <a:ea typeface="DejaVu Sans" panose="020B0603030804020204" pitchFamily="34" charset="0"/>
                <a:cs typeface="DejaVu Sans" panose="020B0603030804020204" pitchFamily="34" charset="0"/>
              </a:rPr>
              <a:t>Office (</a:t>
            </a:r>
            <a:r>
              <a:rPr lang="en-US" sz="900" dirty="0">
                <a:solidFill>
                  <a:srgbClr val="0F253A"/>
                </a:solidFill>
                <a:effectLst/>
                <a:latin typeface="DejaVu Sans" panose="020B0603030804020204" pitchFamily="34" charset="0"/>
                <a:ea typeface="DejaVu Sans" panose="020B0603030804020204" pitchFamily="34" charset="0"/>
                <a:cs typeface="DejaVu Sans" panose="020B0603030804020204" pitchFamily="34" charset="0"/>
              </a:rPr>
              <a:t>843) 900-4000</a:t>
            </a:r>
          </a:p>
          <a:p>
            <a:pPr algn="ctr"/>
            <a:r>
              <a:rPr lang="en-US" sz="900" dirty="0" smtClean="0">
                <a:solidFill>
                  <a:srgbClr val="0F253A"/>
                </a:solidFill>
                <a:effectLst/>
                <a:latin typeface="DejaVu Sans" panose="020B0603030804020204" pitchFamily="34" charset="0"/>
                <a:ea typeface="DejaVu Sans" panose="020B0603030804020204" pitchFamily="34" charset="0"/>
                <a:cs typeface="DejaVu Sans" panose="020B0603030804020204" pitchFamily="34" charset="0"/>
              </a:rPr>
              <a:t>Direct (</a:t>
            </a:r>
            <a:r>
              <a:rPr lang="en-US" sz="900" dirty="0">
                <a:solidFill>
                  <a:srgbClr val="0F253A"/>
                </a:solidFill>
                <a:effectLst/>
                <a:latin typeface="DejaVu Sans" panose="020B0603030804020204" pitchFamily="34" charset="0"/>
                <a:ea typeface="DejaVu Sans" panose="020B0603030804020204" pitchFamily="34" charset="0"/>
                <a:cs typeface="DejaVu Sans" panose="020B0603030804020204" pitchFamily="34" charset="0"/>
              </a:rPr>
              <a:t>843) 442-7373</a:t>
            </a:r>
          </a:p>
          <a:p>
            <a:pPr algn="ctr"/>
            <a:r>
              <a:rPr lang="en-US" sz="900" u="sng" dirty="0" smtClean="0">
                <a:solidFill>
                  <a:srgbClr val="0F253A"/>
                </a:solidFill>
                <a:effectLst/>
                <a:latin typeface="DejaVu Sans" panose="020B0603030804020204" pitchFamily="34" charset="0"/>
                <a:ea typeface="DejaVu Sans" panose="020B0603030804020204" pitchFamily="34" charset="0"/>
                <a:cs typeface="DejaVu Sans" panose="020B0603030804020204" pitchFamily="34" charset="0"/>
              </a:rPr>
              <a:t>bobby@redefy.com</a:t>
            </a:r>
            <a:endParaRPr lang="en-US" sz="900" u="sng" dirty="0">
              <a:solidFill>
                <a:srgbClr val="0F253A"/>
              </a:solidFill>
              <a:effectLst/>
              <a:latin typeface="DejaVu Sans" panose="020B0603030804020204" pitchFamily="34" charset="0"/>
              <a:ea typeface="DejaVu Sans" panose="020B0603030804020204" pitchFamily="34" charset="0"/>
              <a:cs typeface="DejaVu Sans" panose="020B0603030804020204" pitchFamily="34" charset="0"/>
            </a:endParaRPr>
          </a:p>
        </p:txBody>
      </p:sp>
      <p:pic>
        <p:nvPicPr>
          <p:cNvPr id="19" name="Picture 5"/>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152400" y="8141184"/>
            <a:ext cx="685800" cy="685800"/>
          </a:xfrm>
          <a:prstGeom prst="roundRect">
            <a:avLst>
              <a:gd name="adj" fmla="val 5467"/>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3" name="Picture 5"/>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2896021" y="8008233"/>
            <a:ext cx="1092548" cy="9509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4" name="Rectangle 33"/>
          <p:cNvSpPr/>
          <p:nvPr/>
        </p:nvSpPr>
        <p:spPr>
          <a:xfrm>
            <a:off x="4090467" y="8064376"/>
            <a:ext cx="1854026" cy="838691"/>
          </a:xfrm>
          <a:prstGeom prst="rect">
            <a:avLst/>
          </a:prstGeom>
          <a:effectLst>
            <a:glow rad="63500">
              <a:schemeClr val="accent3">
                <a:satMod val="175000"/>
                <a:alpha val="75000"/>
              </a:schemeClr>
            </a:glow>
          </a:effectLst>
        </p:spPr>
        <p:txBody>
          <a:bodyPr wrap="square">
            <a:spAutoFit/>
          </a:bodyPr>
          <a:lstStyle/>
          <a:p>
            <a:pPr algn="ctr"/>
            <a:r>
              <a:rPr lang="en-US" sz="1100" b="1" dirty="0">
                <a:solidFill>
                  <a:srgbClr val="0F253A"/>
                </a:solidFill>
                <a:effectLst/>
                <a:latin typeface="DejaVu Sans" panose="020B0603030804020204" pitchFamily="34" charset="0"/>
                <a:ea typeface="DejaVu Sans" panose="020B0603030804020204" pitchFamily="34" charset="0"/>
                <a:cs typeface="DejaVu Sans" panose="020B0603030804020204" pitchFamily="34" charset="0"/>
              </a:rPr>
              <a:t>Lindsay </a:t>
            </a:r>
            <a:r>
              <a:rPr lang="en-US" sz="1100" b="1" dirty="0" smtClean="0">
                <a:solidFill>
                  <a:srgbClr val="0F253A"/>
                </a:solidFill>
                <a:effectLst/>
                <a:latin typeface="DejaVu Sans" panose="020B0603030804020204" pitchFamily="34" charset="0"/>
                <a:ea typeface="DejaVu Sans" panose="020B0603030804020204" pitchFamily="34" charset="0"/>
                <a:cs typeface="DejaVu Sans" panose="020B0603030804020204" pitchFamily="34" charset="0"/>
              </a:rPr>
              <a:t>Pennell</a:t>
            </a:r>
          </a:p>
          <a:p>
            <a:pPr algn="ctr"/>
            <a:endParaRPr lang="en-US" sz="1050" b="1" dirty="0" smtClean="0">
              <a:solidFill>
                <a:srgbClr val="0F253A"/>
              </a:solidFill>
              <a:effectLst/>
              <a:latin typeface="DejaVu Sans" panose="020B0603030804020204" pitchFamily="34" charset="0"/>
              <a:ea typeface="DejaVu Sans" panose="020B0603030804020204" pitchFamily="34" charset="0"/>
              <a:cs typeface="DejaVu Sans" panose="020B0603030804020204" pitchFamily="34" charset="0"/>
            </a:endParaRPr>
          </a:p>
          <a:p>
            <a:pPr algn="ctr"/>
            <a:r>
              <a:rPr lang="en-US" sz="900" dirty="0" smtClean="0">
                <a:solidFill>
                  <a:srgbClr val="0F253A"/>
                </a:solidFill>
                <a:effectLst/>
                <a:latin typeface="DejaVu Sans" panose="020B0603030804020204" pitchFamily="34" charset="0"/>
                <a:ea typeface="DejaVu Sans" panose="020B0603030804020204" pitchFamily="34" charset="0"/>
                <a:cs typeface="DejaVu Sans" panose="020B0603030804020204" pitchFamily="34" charset="0"/>
              </a:rPr>
              <a:t>Office (</a:t>
            </a:r>
            <a:r>
              <a:rPr lang="en-US" sz="900" dirty="0">
                <a:solidFill>
                  <a:srgbClr val="0F253A"/>
                </a:solidFill>
                <a:effectLst/>
                <a:latin typeface="DejaVu Sans" panose="020B0603030804020204" pitchFamily="34" charset="0"/>
                <a:ea typeface="DejaVu Sans" panose="020B0603030804020204" pitchFamily="34" charset="0"/>
                <a:cs typeface="DejaVu Sans" panose="020B0603030804020204" pitchFamily="34" charset="0"/>
              </a:rPr>
              <a:t>843) 900-4000</a:t>
            </a:r>
          </a:p>
          <a:p>
            <a:pPr algn="ctr"/>
            <a:r>
              <a:rPr lang="en-US" sz="900" dirty="0" smtClean="0">
                <a:solidFill>
                  <a:srgbClr val="0F253A"/>
                </a:solidFill>
                <a:effectLst/>
                <a:latin typeface="DejaVu Sans" panose="020B0603030804020204" pitchFamily="34" charset="0"/>
                <a:ea typeface="DejaVu Sans" panose="020B0603030804020204" pitchFamily="34" charset="0"/>
                <a:cs typeface="DejaVu Sans" panose="020B0603030804020204" pitchFamily="34" charset="0"/>
              </a:rPr>
              <a:t>Direct (843) 830-6004</a:t>
            </a:r>
            <a:endParaRPr lang="en-US" sz="900" dirty="0">
              <a:solidFill>
                <a:srgbClr val="0F253A"/>
              </a:solidFill>
              <a:effectLst/>
              <a:latin typeface="DejaVu Sans" panose="020B0603030804020204" pitchFamily="34" charset="0"/>
              <a:ea typeface="DejaVu Sans" panose="020B0603030804020204" pitchFamily="34" charset="0"/>
              <a:cs typeface="DejaVu Sans" panose="020B0603030804020204" pitchFamily="34" charset="0"/>
            </a:endParaRPr>
          </a:p>
          <a:p>
            <a:pPr algn="ctr"/>
            <a:r>
              <a:rPr lang="en-US" sz="900" u="sng" dirty="0">
                <a:solidFill>
                  <a:srgbClr val="0F253A"/>
                </a:solidFill>
                <a:effectLst/>
                <a:latin typeface="DejaVu Sans" panose="020B0603030804020204" pitchFamily="34" charset="0"/>
                <a:ea typeface="DejaVu Sans" panose="020B0603030804020204" pitchFamily="34" charset="0"/>
                <a:cs typeface="DejaVu Sans" panose="020B0603030804020204" pitchFamily="34" charset="0"/>
              </a:rPr>
              <a:t>Lindsay@redefy.com</a:t>
            </a:r>
            <a:endParaRPr lang="en-US" sz="800" u="sng" dirty="0" smtClean="0">
              <a:solidFill>
                <a:srgbClr val="0F253A"/>
              </a:solidFill>
              <a:effectLst/>
              <a:latin typeface="DejaVu Sans" panose="020B0603030804020204" pitchFamily="34" charset="0"/>
              <a:ea typeface="DejaVu Sans" panose="020B0603030804020204" pitchFamily="34" charset="0"/>
              <a:cs typeface="DejaVu Sans" panose="020B0603030804020204" pitchFamily="34" charset="0"/>
            </a:endParaRPr>
          </a:p>
        </p:txBody>
      </p:sp>
      <p:pic>
        <p:nvPicPr>
          <p:cNvPr id="6" name="Picture 5"/>
          <p:cNvPicPr>
            <a:picLocks noChangeAspect="1"/>
          </p:cNvPicPr>
          <p:nvPr/>
        </p:nvPicPr>
        <p:blipFill rotWithShape="1">
          <a:blip r:embed="rId13" cstate="print">
            <a:extLst>
              <a:ext uri="{28A0092B-C50C-407E-A947-70E740481C1C}">
                <a14:useLocalDpi xmlns:a14="http://schemas.microsoft.com/office/drawing/2010/main" val="0"/>
              </a:ext>
            </a:extLst>
          </a:blip>
          <a:srcRect l="16014" r="17567"/>
          <a:stretch/>
        </p:blipFill>
        <p:spPr>
          <a:xfrm>
            <a:off x="6046390" y="8138855"/>
            <a:ext cx="685800" cy="685799"/>
          </a:xfrm>
          <a:prstGeom prst="roundRect">
            <a:avLst>
              <a:gd name="adj" fmla="val 8641"/>
            </a:avLst>
          </a:prstGeom>
        </p:spPr>
      </p:pic>
      <p:pic>
        <p:nvPicPr>
          <p:cNvPr id="23" name="Picture 3"/>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5201902" y="2760453"/>
            <a:ext cx="1581723" cy="1051560"/>
          </a:xfrm>
          <a:prstGeom prst="rect">
            <a:avLst/>
          </a:prstGeom>
          <a:noFill/>
          <a:ln w="12700">
            <a:noFill/>
            <a:miter lim="800000"/>
            <a:headEnd/>
            <a:tailEnd/>
          </a:ln>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250268092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182</TotalTime>
  <Words>216</Words>
  <Application>Microsoft Office PowerPoint</Application>
  <PresentationFormat>Letter Paper (8.5x11 in)</PresentationFormat>
  <Paragraphs>26</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DejaVu Sans</vt:lpstr>
      <vt:lpstr>DejaVu Sans Condensed</vt:lpstr>
      <vt:lpstr>DejaVu Sans Light</vt:lpstr>
      <vt:lpstr>Office Theme</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41</cp:revision>
  <dcterms:created xsi:type="dcterms:W3CDTF">2006-08-16T00:00:00Z</dcterms:created>
  <dcterms:modified xsi:type="dcterms:W3CDTF">2015-12-17T13:49:08Z</dcterms:modified>
</cp:coreProperties>
</file>