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9144000" cy="9144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1" d="100"/>
          <a:sy n="51" d="100"/>
        </p:scale>
        <p:origin x="1956" y="84"/>
      </p:cViewPr>
      <p:guideLst>
        <p:guide orient="horz" pos="288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828800"/>
            <a:ext cx="8229600" cy="24384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7/16/2020</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371600" y="4442264"/>
            <a:ext cx="6400800" cy="23368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66185"/>
            <a:ext cx="2057400" cy="780203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66185"/>
            <a:ext cx="6019800" cy="7802033"/>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7/16/2020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00200" y="812800"/>
            <a:ext cx="7086600" cy="24384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600200" y="3343715"/>
            <a:ext cx="7086600" cy="2012949"/>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924800" y="8555568"/>
            <a:ext cx="762000" cy="486833"/>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2133601"/>
            <a:ext cx="4038600" cy="6034617"/>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64067"/>
            <a:ext cx="8229600" cy="15240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57200" y="2046817"/>
            <a:ext cx="4040188"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2046817"/>
            <a:ext cx="4041775" cy="1001183"/>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3149601"/>
            <a:ext cx="4040188"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6" y="3149601"/>
            <a:ext cx="4041775" cy="5018617"/>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7/16/2020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364067"/>
            <a:ext cx="3008313" cy="154940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57201" y="2032001"/>
            <a:ext cx="3008313" cy="6136217"/>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575050" y="364067"/>
            <a:ext cx="5111750" cy="7804151"/>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7/16/2020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812800"/>
            <a:ext cx="5486400" cy="696384"/>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828800" y="2442633"/>
            <a:ext cx="5486400" cy="52832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828800" y="1555716"/>
            <a:ext cx="5486400" cy="707136"/>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366184"/>
            <a:ext cx="8229600" cy="1524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57200" y="2133600"/>
            <a:ext cx="8229600" cy="62788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57200" y="8555568"/>
            <a:ext cx="2133600" cy="486833"/>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7/16/2020</a:t>
            </a:fld>
            <a:endParaRPr lang="en-US"/>
          </a:p>
        </p:txBody>
      </p:sp>
      <p:sp>
        <p:nvSpPr>
          <p:cNvPr id="3" name="Footer Placeholder 2"/>
          <p:cNvSpPr>
            <a:spLocks noGrp="1"/>
          </p:cNvSpPr>
          <p:nvPr>
            <p:ph type="ftr" sz="quarter" idx="3"/>
          </p:nvPr>
        </p:nvSpPr>
        <p:spPr>
          <a:xfrm>
            <a:off x="3124200" y="8555568"/>
            <a:ext cx="2895600" cy="486833"/>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924800" y="8555568"/>
            <a:ext cx="762000" cy="486833"/>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11" Type="http://schemas.openxmlformats.org/officeDocument/2006/relationships/image" Target="../media/image11.jpeg"/><Relationship Id="rId5" Type="http://schemas.openxmlformats.org/officeDocument/2006/relationships/image" Target="../media/image5.jpeg"/><Relationship Id="rId15" Type="http://schemas.openxmlformats.org/officeDocument/2006/relationships/image" Target="../media/image15.jpeg"/><Relationship Id="rId10" Type="http://schemas.openxmlformats.org/officeDocument/2006/relationships/image" Target="../media/image10.jpeg"/><Relationship Id="rId4" Type="http://schemas.openxmlformats.org/officeDocument/2006/relationships/image" Target="../media/image4.gif"/><Relationship Id="rId9" Type="http://schemas.openxmlformats.org/officeDocument/2006/relationships/image" Target="../media/image9.jp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8" name="Picture 14"/>
          <p:cNvPicPr>
            <a:picLocks noChangeAspect="1" noChangeArrowheads="1"/>
          </p:cNvPicPr>
          <p:nvPr/>
        </p:nvPicPr>
        <p:blipFill>
          <a:blip r:embed="rId2">
            <a:extLst>
              <a:ext uri="{28A0092B-C50C-407E-A947-70E740481C1C}">
                <a14:useLocalDpi xmlns:a14="http://schemas.microsoft.com/office/drawing/2010/main" val="0"/>
              </a:ext>
            </a:extLst>
          </a:blip>
          <a:srcRect/>
          <a:stretch/>
        </p:blipFill>
        <p:spPr bwMode="auto">
          <a:xfrm>
            <a:off x="2277355" y="609658"/>
            <a:ext cx="4574050" cy="4312933"/>
          </a:xfrm>
          <a:prstGeom prst="rect">
            <a:avLst/>
          </a:prstGeom>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pic>
        <p:nvPicPr>
          <p:cNvPr id="28" name="Picture 27">
            <a:extLst>
              <a:ext uri="{FF2B5EF4-FFF2-40B4-BE49-F238E27FC236}">
                <a16:creationId xmlns:a16="http://schemas.microsoft.com/office/drawing/2014/main" id="{4303F1B8-6120-4909-A360-334F7CE741B3}"/>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9436236" y="2346995"/>
            <a:ext cx="1524000" cy="1143000"/>
          </a:xfrm>
          <a:prstGeom prst="rect">
            <a:avLst/>
          </a:prstGeom>
          <a:ln>
            <a:noFill/>
          </a:ln>
          <a:effectLst/>
          <a:extLst>
            <a:ext uri="{909E8E84-426E-40DD-AFC4-6F175D3DCCD1}">
              <a14:hiddenFill xmlns:a14="http://schemas.microsoft.com/office/drawing/2010/main">
                <a:solidFill>
                  <a:srgbClr val="FFFFFF"/>
                </a:solidFill>
              </a14:hiddenFill>
            </a:ext>
          </a:extLst>
        </p:spPr>
      </p:pic>
      <p:sp>
        <p:nvSpPr>
          <p:cNvPr id="5" name="Text Box 3"/>
          <p:cNvSpPr txBox="1">
            <a:spLocks noChangeArrowheads="1" noChangeShapeType="1"/>
          </p:cNvSpPr>
          <p:nvPr/>
        </p:nvSpPr>
        <p:spPr bwMode="auto">
          <a:xfrm>
            <a:off x="0" y="1"/>
            <a:ext cx="9144000" cy="68867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i="1">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Generous </a:t>
            </a:r>
            <a:r>
              <a:rPr lang="en-US" sz="3200" b="1" i="1" dirty="0">
                <a:solidFill>
                  <a:srgbClr val="FFFF00"/>
                </a:solidFill>
                <a:effectLst>
                  <a:outerShdw blurRad="50800" dist="38100" dir="5400000" algn="t" rotWithShape="0">
                    <a:prstClr val="black">
                      <a:alpha val="40000"/>
                    </a:prstClr>
                  </a:outerShdw>
                </a:effectLst>
                <a:latin typeface="Trajan Pro" panose="02020502050506020301" pitchFamily="18" charset="0"/>
                <a:cs typeface="Arial" pitchFamily="34" charset="0"/>
              </a:rPr>
              <a:t>Price Reduction</a:t>
            </a:r>
            <a:endParaRPr lang="en-US" sz="2800" b="1" i="1" dirty="0">
              <a:solidFill>
                <a:srgbClr val="FF0000"/>
              </a:solidFill>
              <a:effectLst>
                <a:outerShdw blurRad="50800" dist="38100" dir="5400000" algn="t" rotWithShape="0">
                  <a:prstClr val="black">
                    <a:alpha val="40000"/>
                  </a:prstClr>
                </a:outerShdw>
              </a:effectLst>
              <a:latin typeface="Trajan Pro" panose="02020502050506020301" pitchFamily="18" charset="0"/>
              <a:cs typeface="Arial" pitchFamily="34" charset="0"/>
            </a:endParaRPr>
          </a:p>
        </p:txBody>
      </p:sp>
      <p:sp>
        <p:nvSpPr>
          <p:cNvPr id="6" name="Rectangle 4"/>
          <p:cNvSpPr>
            <a:spLocks noChangeArrowheads="1"/>
          </p:cNvSpPr>
          <p:nvPr/>
        </p:nvSpPr>
        <p:spPr bwMode="auto">
          <a:xfrm>
            <a:off x="76200" y="7467600"/>
            <a:ext cx="5675869" cy="1595924"/>
          </a:xfrm>
          <a:prstGeom prst="rect">
            <a:avLst/>
          </a:prstGeom>
          <a:noFill/>
          <a:ln w="9525" algn="in">
            <a:noFill/>
            <a:miter lim="800000"/>
            <a:headEnd/>
            <a:tailEnd/>
          </a:ln>
          <a:effectLst/>
        </p:spPr>
        <p:txBody>
          <a:bodyPr vert="horz" wrap="square" lIns="36576" tIns="36576" rIns="36576" bIns="36576" numCol="1" anchor="t" anchorCtr="0" compatLnSpc="1">
            <a:prstTxWarp prst="textNoShape">
              <a:avLst/>
            </a:prstTxWarp>
          </a:bodyPr>
          <a:lstStyle/>
          <a:p>
            <a:endParaRPr lang="en-US"/>
          </a:p>
        </p:txBody>
      </p:sp>
      <p:sp>
        <p:nvSpPr>
          <p:cNvPr id="7" name="Text Box 9"/>
          <p:cNvSpPr txBox="1">
            <a:spLocks noChangeArrowheads="1"/>
          </p:cNvSpPr>
          <p:nvPr/>
        </p:nvSpPr>
        <p:spPr bwMode="auto">
          <a:xfrm>
            <a:off x="0" y="6096000"/>
            <a:ext cx="7082091" cy="285763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200" dirty="0">
                <a:latin typeface="Tw Cen MT" pitchFamily="34" charset="0"/>
                <a:cs typeface="Arial" pitchFamily="34" charset="0"/>
              </a:rPr>
              <a:t>Completely renovated large 1930's home in Wagener Terrace on a high lot . Only two blocks to Hampton Park with gorgeous sunset views overlooking Ashley River at the end of the street. This is a Grandfathered duplex zoned and used as a single family (SFR) with 3/2 down and 3/1 upstairs with separate entrances &amp; meters. Owner is willing to flip the hallway staircase to use the entire house as SFR or continue to use upstairs as mother in law apartment. Completely gutted to the studs in 2017 and meticulously renovated with completely new EVERYTHING. Beautiful interior &amp; exterior archways add to its original charm. Modern large &amp; open kitchen with lots of cabinet &amp; counter space, breakfast bar, and new appliances overlooking the living / dining room. Fabulous large front porch and fenced yard. Many original 1930s era interior components were woven into the new renovation including hardwood floors, a nostalgic bathroom, hardware, and 10 inch baseboards with custom handcrafted woodwork throughout. All new electrical and plumbing, spray foam insulation, high efficiency HVAC, sound proofed walls, tons of storage upstairs and downstairs, copper embedded architect shingles with water shield underlayment and a custom designed underground rainwater drainage system to street. Extremely solid and well constructed home with true brick &amp; masonry 14'' thick walls. Personal home of a well known seventh generation local builder/developer. Fully completed extra room ready for custom master bath or large walk in closet. Upstairs has separate entrance, kitchen, living area, and laundry. Nice garage with an overhang for golf cart storage. Great Deal!!!</a:t>
            </a:r>
            <a:endParaRPr kumimoji="0" lang="en-US" sz="1200" i="1" u="none" strike="noStrike" cap="none" normalizeH="0" baseline="0" dirty="0">
              <a:ln>
                <a:noFill/>
              </a:ln>
              <a:effectLst/>
              <a:latin typeface="Arial" pitchFamily="34" charset="0"/>
              <a:cs typeface="Arial" pitchFamily="34" charset="0"/>
            </a:endParaRPr>
          </a:p>
        </p:txBody>
      </p:sp>
      <p:sp>
        <p:nvSpPr>
          <p:cNvPr id="9" name="Text Box 11"/>
          <p:cNvSpPr txBox="1">
            <a:spLocks noChangeArrowheads="1" noChangeShapeType="1"/>
          </p:cNvSpPr>
          <p:nvPr/>
        </p:nvSpPr>
        <p:spPr bwMode="auto">
          <a:xfrm>
            <a:off x="7158290" y="5486400"/>
            <a:ext cx="1909510" cy="1065416"/>
          </a:xfrm>
          <a:prstGeom prst="rect">
            <a:avLst/>
          </a:prstGeom>
          <a:noFill/>
          <a:ln w="0" algn="in">
            <a:noFill/>
            <a:miter lim="800000"/>
            <a:headEnd/>
            <a:tailEnd/>
          </a:ln>
          <a:effectLst/>
        </p:spPr>
        <p:txBody>
          <a:bodyPr vert="horz" wrap="square" lIns="36195" tIns="36195" rIns="36195" bIns="36195" numCol="1" anchor="t" anchorCtr="0" compatLnSpc="1">
            <a:prstTxWarp prst="textNoShape">
              <a:avLst/>
            </a:prstTxWarp>
          </a:bodyPr>
          <a:lstStyle/>
          <a:p>
            <a:pPr lvl="0" algn="ctr" fontAlgn="base">
              <a:spcBef>
                <a:spcPct val="0"/>
              </a:spcBef>
              <a:spcAft>
                <a:spcPct val="0"/>
              </a:spcAft>
            </a:pPr>
            <a:r>
              <a:rPr lang="en-US" sz="1600" b="1" dirty="0">
                <a:latin typeface="Tw Cen MT" pitchFamily="34" charset="0"/>
                <a:cs typeface="Arial" pitchFamily="34" charset="0"/>
              </a:rPr>
              <a:t>Michael Dew</a:t>
            </a:r>
            <a:endParaRPr lang="en-US" sz="1100" dirty="0">
              <a:latin typeface="Tw Cen MT" pitchFamily="34" charset="0"/>
              <a:cs typeface="Arial" pitchFamily="34" charset="0"/>
            </a:endParaRPr>
          </a:p>
          <a:p>
            <a:pPr lvl="0" algn="ctr" fontAlgn="base">
              <a:spcBef>
                <a:spcPct val="0"/>
              </a:spcBef>
              <a:spcAft>
                <a:spcPct val="0"/>
              </a:spcAft>
            </a:pPr>
            <a:r>
              <a:rPr lang="pt-BR" sz="1100" dirty="0">
                <a:latin typeface="Tw Cen MT" pitchFamily="34" charset="0"/>
                <a:cs typeface="Arial" pitchFamily="34" charset="0"/>
              </a:rPr>
              <a:t>O 843-769-5100</a:t>
            </a:r>
          </a:p>
          <a:p>
            <a:pPr lvl="0" algn="ctr" fontAlgn="base">
              <a:spcBef>
                <a:spcPct val="0"/>
              </a:spcBef>
              <a:spcAft>
                <a:spcPct val="0"/>
              </a:spcAft>
            </a:pPr>
            <a:r>
              <a:rPr lang="pt-BR" sz="1100" dirty="0">
                <a:latin typeface="Tw Cen MT" pitchFamily="34" charset="0"/>
                <a:cs typeface="Arial" pitchFamily="34" charset="0"/>
              </a:rPr>
              <a:t>M 843-870-7000</a:t>
            </a:r>
          </a:p>
          <a:p>
            <a:pPr lvl="0" algn="ctr" fontAlgn="base">
              <a:spcBef>
                <a:spcPct val="0"/>
              </a:spcBef>
              <a:spcAft>
                <a:spcPct val="0"/>
              </a:spcAft>
            </a:pPr>
            <a:r>
              <a:rPr lang="pt-BR" sz="1100" dirty="0">
                <a:latin typeface="Tw Cen MT" pitchFamily="34" charset="0"/>
                <a:cs typeface="Arial" pitchFamily="34" charset="0"/>
              </a:rPr>
              <a:t>michaeledew@gmail.com</a:t>
            </a:r>
          </a:p>
          <a:p>
            <a:pPr lvl="0" algn="ctr" fontAlgn="base">
              <a:spcBef>
                <a:spcPct val="0"/>
              </a:spcBef>
              <a:spcAft>
                <a:spcPct val="0"/>
              </a:spcAft>
            </a:pPr>
            <a:r>
              <a:rPr lang="pt-BR" sz="1100" dirty="0">
                <a:latin typeface="Tw Cen MT" pitchFamily="34" charset="0"/>
                <a:cs typeface="Arial" pitchFamily="34" charset="0"/>
              </a:rPr>
              <a:t>www.michaeldewrealestate.com</a:t>
            </a:r>
            <a:endParaRPr kumimoji="0" lang="en-US" sz="1050" b="0" u="none" strike="noStrike" cap="none" normalizeH="0" baseline="0" dirty="0">
              <a:ln>
                <a:noFill/>
              </a:ln>
              <a:effectLst/>
              <a:latin typeface="Arial" pitchFamily="34" charset="0"/>
              <a:cs typeface="Arial" pitchFamily="34" charset="0"/>
            </a:endParaRPr>
          </a:p>
        </p:txBody>
      </p:sp>
      <p:grpSp>
        <p:nvGrpSpPr>
          <p:cNvPr id="4" name="Group 3"/>
          <p:cNvGrpSpPr/>
          <p:nvPr/>
        </p:nvGrpSpPr>
        <p:grpSpPr>
          <a:xfrm>
            <a:off x="7352115" y="6899218"/>
            <a:ext cx="1521860" cy="696852"/>
            <a:chOff x="7426439" y="6982836"/>
            <a:chExt cx="1521860" cy="696852"/>
          </a:xfrm>
        </p:grpSpPr>
        <p:sp>
          <p:nvSpPr>
            <p:cNvPr id="2" name="Rounded Rectangle 1"/>
            <p:cNvSpPr/>
            <p:nvPr/>
          </p:nvSpPr>
          <p:spPr>
            <a:xfrm>
              <a:off x="7498080" y="7193280"/>
              <a:ext cx="1356360" cy="27432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ounded Rectangle 18"/>
            <p:cNvSpPr/>
            <p:nvPr/>
          </p:nvSpPr>
          <p:spPr>
            <a:xfrm>
              <a:off x="7833360" y="7033260"/>
              <a:ext cx="685800" cy="609600"/>
            </a:xfrm>
            <a:prstGeom prst="round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6" name="Picture 1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7426439" y="6982836"/>
              <a:ext cx="1521860" cy="696852"/>
            </a:xfrm>
            <a:prstGeom prst="rect">
              <a:avLst/>
            </a:prstGeom>
            <a:noFill/>
            <a:ln w="9525" algn="in">
              <a:no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CCCCCC"/>
                    </a:outerShdw>
                  </a:effectLst>
                </a14:hiddenEffects>
              </a:ext>
            </a:extLst>
          </p:spPr>
        </p:pic>
      </p:grpSp>
      <p:sp>
        <p:nvSpPr>
          <p:cNvPr id="12" name="Text Box 18"/>
          <p:cNvSpPr txBox="1">
            <a:spLocks noChangeArrowheads="1"/>
          </p:cNvSpPr>
          <p:nvPr/>
        </p:nvSpPr>
        <p:spPr bwMode="auto">
          <a:xfrm>
            <a:off x="7158290" y="7943473"/>
            <a:ext cx="1909510" cy="98292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576" tIns="36576" rIns="36576" bIns="36576" numCol="1" anchor="t" anchorCtr="0" compatLnSpc="1">
            <a:prstTxWarp prst="textNoShape">
              <a:avLst/>
            </a:prstTxWarp>
          </a:bodyPr>
          <a:lstStyle/>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AgentOwned Charleston Group</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902 Savannah Hwy</a:t>
            </a:r>
          </a:p>
          <a:p>
            <a:pPr lvl="0" algn="ctr" fontAlgn="base">
              <a:spcBef>
                <a:spcPct val="0"/>
              </a:spcBef>
              <a:spcAft>
                <a:spcPct val="0"/>
              </a:spcAft>
            </a:pPr>
            <a:r>
              <a:rPr lang="en-US" sz="1100" dirty="0">
                <a:effectLst>
                  <a:outerShdw blurRad="38100" dist="38100" dir="2700000" algn="tl">
                    <a:srgbClr val="000000">
                      <a:alpha val="43137"/>
                    </a:srgbClr>
                  </a:outerShdw>
                </a:effectLst>
                <a:latin typeface="Tw Cen MT" pitchFamily="34" charset="0"/>
                <a:cs typeface="Arial" pitchFamily="34" charset="0"/>
              </a:rPr>
              <a:t>Charleston, SC 29407</a:t>
            </a:r>
          </a:p>
          <a:p>
            <a:pPr lvl="0" algn="ctr" fontAlgn="base">
              <a:spcBef>
                <a:spcPct val="0"/>
              </a:spcBef>
              <a:spcAft>
                <a:spcPct val="0"/>
              </a:spcAft>
            </a:pPr>
            <a:r>
              <a:rPr lang="en-US" sz="900" dirty="0">
                <a:effectLst>
                  <a:outerShdw blurRad="38100" dist="38100" dir="2700000" algn="tl">
                    <a:srgbClr val="000000">
                      <a:alpha val="43137"/>
                    </a:srgbClr>
                  </a:outerShdw>
                </a:effectLst>
                <a:latin typeface="Tw Cen MT" pitchFamily="34" charset="0"/>
                <a:cs typeface="Arial" pitchFamily="34" charset="0"/>
              </a:rPr>
              <a:t>Real </a:t>
            </a: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Estate ● Mortgage</a:t>
            </a:r>
            <a:b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br>
            <a:r>
              <a:rPr kumimoji="0" lang="en-US" sz="900" b="0" i="0" u="none" strike="noStrike" cap="none" normalizeH="0" baseline="0" dirty="0">
                <a:ln>
                  <a:noFill/>
                </a:ln>
                <a:solidFill>
                  <a:schemeClr val="tx1"/>
                </a:solidFill>
                <a:effectLst>
                  <a:outerShdw blurRad="38100" dist="38100" dir="2700000" algn="tl">
                    <a:srgbClr val="000000">
                      <a:alpha val="43137"/>
                    </a:srgbClr>
                  </a:outerShdw>
                </a:effectLst>
                <a:latin typeface="Tw Cen MT" pitchFamily="34" charset="0"/>
                <a:cs typeface="Arial" pitchFamily="34" charset="0"/>
              </a:rPr>
              <a:t>Insurance ● Business Brokerage</a:t>
            </a:r>
            <a:endParaRPr kumimoji="0" lang="en-US" sz="1200" b="0" i="0" u="none" strike="noStrike" cap="none" normalizeH="0" baseline="0" dirty="0">
              <a:ln>
                <a:noFill/>
              </a:ln>
              <a:solidFill>
                <a:schemeClr val="tx1"/>
              </a:solidFill>
              <a:effectLst>
                <a:outerShdw blurRad="38100" dist="38100" dir="2700000" algn="tl">
                  <a:srgbClr val="000000">
                    <a:alpha val="43137"/>
                  </a:srgbClr>
                </a:outerShdw>
              </a:effectLst>
              <a:latin typeface="Arial" pitchFamily="34" charset="0"/>
              <a:cs typeface="Arial" pitchFamily="34" charset="0"/>
            </a:endParaRPr>
          </a:p>
        </p:txBody>
      </p:sp>
      <p:pic>
        <p:nvPicPr>
          <p:cNvPr id="1043" name="Picture 19"/>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800788" y="8953632"/>
            <a:ext cx="139417" cy="19036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pic>
      <p:sp>
        <p:nvSpPr>
          <p:cNvPr id="21" name="Text Box 3"/>
          <p:cNvSpPr txBox="1">
            <a:spLocks noChangeArrowheads="1" noChangeShapeType="1"/>
          </p:cNvSpPr>
          <p:nvPr/>
        </p:nvSpPr>
        <p:spPr bwMode="auto">
          <a:xfrm>
            <a:off x="76199" y="5011238"/>
            <a:ext cx="6746811" cy="99611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0"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CCCCCC"/>
                  </a:outerShdw>
                </a:effectLst>
              </a14:hiddenEffects>
            </a:ext>
          </a:extLst>
        </p:spPr>
        <p:txBody>
          <a:bodyPr vert="horz" wrap="square" lIns="36195" tIns="36195" rIns="36195" bIns="36195" numCol="1" anchor="ctr" anchorCtr="0" compatLnSpc="1">
            <a:prstTxWarp prst="textNoShape">
              <a:avLst/>
            </a:prstTxWarp>
          </a:bodyPr>
          <a:lstStyle/>
          <a:p>
            <a:pPr lvl="0" algn="ctr" fontAlgn="base">
              <a:spcBef>
                <a:spcPct val="0"/>
              </a:spcBef>
              <a:spcAft>
                <a:spcPct val="0"/>
              </a:spcAft>
            </a:pPr>
            <a:r>
              <a:rPr lang="en-US" sz="3200" b="1" dirty="0">
                <a:effectLst>
                  <a:outerShdw blurRad="38100" dist="38100" dir="2700000" algn="tl">
                    <a:srgbClr val="000000">
                      <a:alpha val="43137"/>
                    </a:srgbClr>
                  </a:outerShdw>
                </a:effectLst>
                <a:latin typeface="Tw Cen MT" pitchFamily="34" charset="0"/>
                <a:cs typeface="Arial" pitchFamily="34" charset="0"/>
              </a:rPr>
              <a:t>107 Saint Margaret Street</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Wagener Terrace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 </a:t>
            </a:r>
            <a:r>
              <a:rPr lang="en-US" sz="2000" b="1" dirty="0">
                <a:effectLst>
                  <a:outerShdw blurRad="38100" dist="38100" dir="2700000" algn="tl">
                    <a:srgbClr val="000000">
                      <a:alpha val="43137"/>
                    </a:srgbClr>
                  </a:outerShdw>
                </a:effectLst>
                <a:latin typeface="Tw Cen MT" pitchFamily="34" charset="0"/>
                <a:cs typeface="Arial" pitchFamily="34" charset="0"/>
              </a:rPr>
              <a:t>Charleston, SC 29403</a:t>
            </a:r>
          </a:p>
          <a:p>
            <a:pPr lvl="0" algn="ctr" fontAlgn="base">
              <a:spcBef>
                <a:spcPct val="0"/>
              </a:spcBef>
              <a:spcAft>
                <a:spcPct val="0"/>
              </a:spcAft>
            </a:pPr>
            <a:r>
              <a:rPr lang="en-US" sz="2000" b="1" dirty="0">
                <a:effectLst>
                  <a:outerShdw blurRad="38100" dist="38100" dir="2700000" algn="tl">
                    <a:srgbClr val="000000">
                      <a:alpha val="43137"/>
                    </a:srgbClr>
                  </a:outerShdw>
                </a:effectLst>
                <a:latin typeface="Tw Cen MT" pitchFamily="34" charset="0"/>
                <a:cs typeface="Arial" pitchFamily="34" charset="0"/>
              </a:rPr>
              <a:t>MLS# 20014417 </a:t>
            </a:r>
            <a:r>
              <a:rPr lang="en-US" sz="2000" b="1" dirty="0">
                <a:effectLst>
                  <a:outerShdw blurRad="38100" dist="38100" dir="2700000" algn="tl">
                    <a:srgbClr val="000000">
                      <a:alpha val="43137"/>
                    </a:srgbClr>
                  </a:outerShdw>
                </a:effectLst>
                <a:latin typeface="Trebuchet MS" panose="020B0603020202020204" pitchFamily="34" charset="0"/>
                <a:cs typeface="Arial" pitchFamily="34" charset="0"/>
              </a:rPr>
              <a:t>·</a:t>
            </a:r>
            <a:r>
              <a:rPr lang="en-US" sz="2000" b="1" dirty="0">
                <a:effectLst>
                  <a:outerShdw blurRad="38100" dist="38100" dir="2700000" algn="tl">
                    <a:srgbClr val="000000">
                      <a:alpha val="43137"/>
                    </a:srgbClr>
                  </a:outerShdw>
                </a:effectLst>
                <a:latin typeface="Tw Cen MT" pitchFamily="34" charset="0"/>
                <a:cs typeface="Arial" pitchFamily="34" charset="0"/>
              </a:rPr>
              <a:t> $789,000</a:t>
            </a:r>
            <a:endParaRPr kumimoji="0" lang="en-US" sz="1100" b="1" i="0" u="none" strike="noStrike" cap="none" normalizeH="0" baseline="0" dirty="0">
              <a:ln>
                <a:noFill/>
              </a:ln>
              <a:effectLst>
                <a:outerShdw blurRad="38100" dist="38100" dir="2700000" algn="tl">
                  <a:srgbClr val="000000">
                    <a:alpha val="43137"/>
                  </a:srgbClr>
                </a:outerShdw>
              </a:effectLst>
              <a:latin typeface="Tw Cen MT" pitchFamily="34" charset="0"/>
              <a:cs typeface="Arial" pitchFamily="34" charset="0"/>
            </a:endParaRPr>
          </a:p>
        </p:txBody>
      </p:sp>
      <p:pic>
        <p:nvPicPr>
          <p:cNvPr id="16" name="Picture 15">
            <a:extLst>
              <a:ext uri="{FF2B5EF4-FFF2-40B4-BE49-F238E27FC236}">
                <a16:creationId xmlns:a16="http://schemas.microsoft.com/office/drawing/2014/main" id="{F7616C5E-C5F2-4E28-82E1-003FBEAF3133}"/>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9769611" y="4922591"/>
            <a:ext cx="857250" cy="11430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0" name="Picture 15">
            <a:extLst>
              <a:ext uri="{FF2B5EF4-FFF2-40B4-BE49-F238E27FC236}">
                <a16:creationId xmlns:a16="http://schemas.microsoft.com/office/drawing/2014/main" id="{1D043A44-4E64-4D74-9263-471D91956CAD}"/>
              </a:ext>
            </a:extLst>
          </p:cNvPr>
          <p:cNvPicPr>
            <a:picLocks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7543800" y="609658"/>
            <a:ext cx="1508760" cy="100584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3" name="Picture 22">
            <a:extLst>
              <a:ext uri="{FF2B5EF4-FFF2-40B4-BE49-F238E27FC236}">
                <a16:creationId xmlns:a16="http://schemas.microsoft.com/office/drawing/2014/main" id="{273BA92A-E4D7-42BF-B9C5-09ABF6475724}"/>
              </a:ext>
            </a:extLst>
          </p:cNvPr>
          <p:cNvPicPr>
            <a:picLocks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76200" y="609658"/>
            <a:ext cx="1508760" cy="100584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5" name="Picture 24">
            <a:extLst>
              <a:ext uri="{FF2B5EF4-FFF2-40B4-BE49-F238E27FC236}">
                <a16:creationId xmlns:a16="http://schemas.microsoft.com/office/drawing/2014/main" id="{086E00A3-7BAA-4487-9C4D-298DE20EC428}"/>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10744200" y="4922591"/>
            <a:ext cx="857250" cy="114300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2" name="Picture 15">
            <a:extLst>
              <a:ext uri="{FF2B5EF4-FFF2-40B4-BE49-F238E27FC236}">
                <a16:creationId xmlns:a16="http://schemas.microsoft.com/office/drawing/2014/main" id="{EC5F4999-E1D7-470E-9E23-5230FD0D6FBD}"/>
              </a:ext>
            </a:extLst>
          </p:cNvPr>
          <p:cNvPicPr>
            <a:picLocks noChangeArrowheads="1"/>
          </p:cNvPicPr>
          <p:nvPr/>
        </p:nvPicPr>
        <p:blipFill>
          <a:blip r:embed="rId10" cstate="print">
            <a:extLst>
              <a:ext uri="{28A0092B-C50C-407E-A947-70E740481C1C}">
                <a14:useLocalDpi xmlns:a14="http://schemas.microsoft.com/office/drawing/2010/main" val="0"/>
              </a:ext>
            </a:extLst>
          </a:blip>
          <a:srcRect/>
          <a:stretch/>
        </p:blipFill>
        <p:spPr bwMode="auto">
          <a:xfrm>
            <a:off x="7543800" y="1712022"/>
            <a:ext cx="1508760" cy="100584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4" name="Picture 23">
            <a:extLst>
              <a:ext uri="{FF2B5EF4-FFF2-40B4-BE49-F238E27FC236}">
                <a16:creationId xmlns:a16="http://schemas.microsoft.com/office/drawing/2014/main" id="{36864E96-3ABC-4C18-8087-2611813AD8EA}"/>
              </a:ext>
            </a:extLst>
          </p:cNvPr>
          <p:cNvPicPr>
            <a:picLocks noChangeArrowheads="1"/>
          </p:cNvPicPr>
          <p:nvPr/>
        </p:nvPicPr>
        <p:blipFill>
          <a:blip r:embed="rId11" cstate="print">
            <a:extLst>
              <a:ext uri="{28A0092B-C50C-407E-A947-70E740481C1C}">
                <a14:useLocalDpi xmlns:a14="http://schemas.microsoft.com/office/drawing/2010/main" val="0"/>
              </a:ext>
            </a:extLst>
          </a:blip>
          <a:srcRect/>
          <a:stretch/>
        </p:blipFill>
        <p:spPr bwMode="auto">
          <a:xfrm>
            <a:off x="76200" y="1712022"/>
            <a:ext cx="1508760" cy="100584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6" name="Picture 15">
            <a:extLst>
              <a:ext uri="{FF2B5EF4-FFF2-40B4-BE49-F238E27FC236}">
                <a16:creationId xmlns:a16="http://schemas.microsoft.com/office/drawing/2014/main" id="{F5E4292E-D77D-4E97-853F-686A954897CF}"/>
              </a:ext>
            </a:extLst>
          </p:cNvPr>
          <p:cNvPicPr>
            <a:picLocks noChangeArrowheads="1"/>
          </p:cNvPicPr>
          <p:nvPr/>
        </p:nvPicPr>
        <p:blipFill>
          <a:blip r:embed="rId12" cstate="print">
            <a:extLst>
              <a:ext uri="{28A0092B-C50C-407E-A947-70E740481C1C}">
                <a14:useLocalDpi xmlns:a14="http://schemas.microsoft.com/office/drawing/2010/main" val="0"/>
              </a:ext>
            </a:extLst>
          </a:blip>
          <a:srcRect/>
          <a:stretch/>
        </p:blipFill>
        <p:spPr bwMode="auto">
          <a:xfrm>
            <a:off x="7543800" y="2814386"/>
            <a:ext cx="1508760" cy="100584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29" name="Picture 28">
            <a:extLst>
              <a:ext uri="{FF2B5EF4-FFF2-40B4-BE49-F238E27FC236}">
                <a16:creationId xmlns:a16="http://schemas.microsoft.com/office/drawing/2014/main" id="{3CE3B1D7-F145-4854-8CD4-C2F608AFC143}"/>
              </a:ext>
            </a:extLst>
          </p:cNvPr>
          <p:cNvPicPr>
            <a:picLocks noChangeArrowheads="1"/>
          </p:cNvPicPr>
          <p:nvPr/>
        </p:nvPicPr>
        <p:blipFill>
          <a:blip r:embed="rId13" cstate="print">
            <a:extLst>
              <a:ext uri="{28A0092B-C50C-407E-A947-70E740481C1C}">
                <a14:useLocalDpi xmlns:a14="http://schemas.microsoft.com/office/drawing/2010/main" val="0"/>
              </a:ext>
            </a:extLst>
          </a:blip>
          <a:srcRect/>
          <a:stretch/>
        </p:blipFill>
        <p:spPr bwMode="auto">
          <a:xfrm>
            <a:off x="76200" y="2814386"/>
            <a:ext cx="1508760" cy="100584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31" name="Picture 15">
            <a:extLst>
              <a:ext uri="{FF2B5EF4-FFF2-40B4-BE49-F238E27FC236}">
                <a16:creationId xmlns:a16="http://schemas.microsoft.com/office/drawing/2014/main" id="{257F03CC-2ECE-4DBD-9622-49B65C702D2C}"/>
              </a:ext>
            </a:extLst>
          </p:cNvPr>
          <p:cNvPicPr>
            <a:picLocks noChangeArrowheads="1"/>
          </p:cNvPicPr>
          <p:nvPr/>
        </p:nvPicPr>
        <p:blipFill>
          <a:blip r:embed="rId14" cstate="print">
            <a:extLst>
              <a:ext uri="{28A0092B-C50C-407E-A947-70E740481C1C}">
                <a14:useLocalDpi xmlns:a14="http://schemas.microsoft.com/office/drawing/2010/main" val="0"/>
              </a:ext>
            </a:extLst>
          </a:blip>
          <a:srcRect/>
          <a:stretch/>
        </p:blipFill>
        <p:spPr bwMode="auto">
          <a:xfrm>
            <a:off x="7543800" y="3916751"/>
            <a:ext cx="1508760" cy="1005840"/>
          </a:xfrm>
          <a:prstGeom prst="rect">
            <a:avLst/>
          </a:prstGeom>
          <a:ln>
            <a:noFill/>
          </a:ln>
          <a:effectLst/>
          <a:extLst>
            <a:ext uri="{909E8E84-426E-40DD-AFC4-6F175D3DCCD1}">
              <a14:hiddenFill xmlns:a14="http://schemas.microsoft.com/office/drawing/2010/main">
                <a:solidFill>
                  <a:srgbClr val="FFFFFF"/>
                </a:solidFill>
              </a14:hiddenFill>
            </a:ext>
          </a:extLst>
        </p:spPr>
      </p:pic>
      <p:pic>
        <p:nvPicPr>
          <p:cNvPr id="32" name="Picture 31">
            <a:extLst>
              <a:ext uri="{FF2B5EF4-FFF2-40B4-BE49-F238E27FC236}">
                <a16:creationId xmlns:a16="http://schemas.microsoft.com/office/drawing/2014/main" id="{8C4AEE97-A35F-46A8-9555-DA1A8A064F2D}"/>
              </a:ext>
            </a:extLst>
          </p:cNvPr>
          <p:cNvPicPr>
            <a:picLocks noChangeArrowheads="1"/>
          </p:cNvPicPr>
          <p:nvPr/>
        </p:nvPicPr>
        <p:blipFill>
          <a:blip r:embed="rId15" cstate="print">
            <a:extLst>
              <a:ext uri="{28A0092B-C50C-407E-A947-70E740481C1C}">
                <a14:useLocalDpi xmlns:a14="http://schemas.microsoft.com/office/drawing/2010/main" val="0"/>
              </a:ext>
            </a:extLst>
          </a:blip>
          <a:srcRect/>
          <a:stretch/>
        </p:blipFill>
        <p:spPr bwMode="auto">
          <a:xfrm>
            <a:off x="76200" y="3916751"/>
            <a:ext cx="1508760" cy="1005840"/>
          </a:xfrm>
          <a:prstGeom prst="rect">
            <a:avLst/>
          </a:prstGeom>
          <a:ln>
            <a:no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590167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216</TotalTime>
  <Words>347</Words>
  <Application>Microsoft Office PowerPoint</Application>
  <PresentationFormat>Custom</PresentationFormat>
  <Paragraphs>14</Paragraphs>
  <Slides>1</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vt:i4>
      </vt:variant>
    </vt:vector>
  </HeadingPairs>
  <TitlesOfParts>
    <vt:vector size="11" baseType="lpstr">
      <vt:lpstr>Arial</vt:lpstr>
      <vt:lpstr>Book Antiqua</vt:lpstr>
      <vt:lpstr>Lucida Sans</vt:lpstr>
      <vt:lpstr>Trajan Pro</vt:lpstr>
      <vt:lpstr>Trebuchet MS</vt:lpstr>
      <vt:lpstr>Tw Cen MT</vt:lpstr>
      <vt:lpstr>Wingdings</vt:lpstr>
      <vt:lpstr>Wingdings 2</vt:lpstr>
      <vt:lpstr>Wingdings 3</vt:lpstr>
      <vt:lpstr>Apex</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63</cp:revision>
  <dcterms:created xsi:type="dcterms:W3CDTF">2006-08-16T00:00:00Z</dcterms:created>
  <dcterms:modified xsi:type="dcterms:W3CDTF">2020-07-16T19:48:36Z</dcterms:modified>
</cp:coreProperties>
</file>