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38" y="13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8/24/2017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8/24/2017</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4870036"/>
          </a:xfrm>
          <a:prstGeom prst="rect">
            <a:avLst/>
          </a:prstGeom>
          <a:ln w="3175">
            <a:no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718" y="4907649"/>
            <a:ext cx="7316917" cy="2712352"/>
          </a:xfrm>
        </p:spPr>
        <p:txBody>
          <a:bodyPr anchor="ctr">
            <a:noAutofit/>
          </a:bodyPr>
          <a:lstStyle/>
          <a:p>
            <a:r>
              <a:rPr lang="en-US" sz="1100" dirty="0">
                <a:solidFill>
                  <a:schemeClr val="tx2">
                    <a:lumMod val="75000"/>
                  </a:schemeClr>
                </a:solidFill>
                <a:latin typeface="Trebuchet MS" panose="020B0603020202020204" pitchFamily="34" charset="0"/>
              </a:rPr>
              <a:t>This wonderfully cared for custom built home is located on a quiet </a:t>
            </a:r>
            <a:r>
              <a:rPr lang="en-US" sz="1100" dirty="0" err="1">
                <a:solidFill>
                  <a:schemeClr val="tx2">
                    <a:lumMod val="75000"/>
                  </a:schemeClr>
                </a:solidFill>
                <a:latin typeface="Trebuchet MS" panose="020B0603020202020204" pitchFamily="34" charset="0"/>
              </a:rPr>
              <a:t>cul</a:t>
            </a:r>
            <a:r>
              <a:rPr lang="en-US" sz="1100" dirty="0">
                <a:solidFill>
                  <a:schemeClr val="tx2">
                    <a:lumMod val="75000"/>
                  </a:schemeClr>
                </a:solidFill>
                <a:latin typeface="Trebuchet MS" panose="020B0603020202020204" pitchFamily="34" charset="0"/>
              </a:rPr>
              <a:t> de sac in Summerville’s highly desired Gadsden Manor neighborhood. Spend time on the inviting full size front porch with ceiling fans or take a short walk/bike ride downtown to enjoy dining, shopping, and recreation. Other features include 5 bedrooms and 3.5 baths, study/living room, formal dining, gourmet kitchen, family-dining area, and laundry room. The over sized family room is enhanced with a gas log fireplace, vaulted ceilings, and was recently carpeted with high-end designer carpeting. The spacious gourmet kitchen with granite counter tops and oak cabinets opens to charming breakfast room along with access to the spacious deck overlooking the garden and lawn. Two master suites add flexibility.</a:t>
            </a:r>
          </a:p>
          <a:p>
            <a:r>
              <a:rPr lang="en-US" sz="1100" dirty="0">
                <a:solidFill>
                  <a:schemeClr val="tx2">
                    <a:lumMod val="75000"/>
                  </a:schemeClr>
                </a:solidFill>
                <a:latin typeface="Trebuchet MS" panose="020B0603020202020204" pitchFamily="34" charset="0"/>
              </a:rPr>
              <a:t>Dual masters each offer walk in closets, tiled baths/showers, and one is complimented by it's own separate office space. The large upstairs bedrooms include ceiling fans, hardwood floors, and window seats for cozy reading nooks. Storage areas abound, including attic storage. Oversized double garage has built in work bench and epoxy finished floor.</a:t>
            </a:r>
          </a:p>
          <a:p>
            <a:r>
              <a:rPr lang="en-US" sz="1100" dirty="0">
                <a:solidFill>
                  <a:schemeClr val="tx2">
                    <a:lumMod val="75000"/>
                  </a:schemeClr>
                </a:solidFill>
                <a:latin typeface="Trebuchet MS" panose="020B0603020202020204" pitchFamily="34" charset="0"/>
              </a:rPr>
              <a:t>American Home Shield warranty is available with the purchase of this home along with a transferable termite bond with quarterly pest management by Ledford's Termite and Pest Control. No flood insurance required for the neighborhood. There are no annual home owner association fees as this property is considered to be an in town family residence. Garbage collection is paid for in your city property taxes.</a:t>
            </a:r>
          </a:p>
        </p:txBody>
      </p:sp>
      <p:sp>
        <p:nvSpPr>
          <p:cNvPr id="2" name="Title 1"/>
          <p:cNvSpPr>
            <a:spLocks noGrp="1"/>
          </p:cNvSpPr>
          <p:nvPr>
            <p:ph type="ctrTitle"/>
          </p:nvPr>
        </p:nvSpPr>
        <p:spPr>
          <a:xfrm>
            <a:off x="-1718" y="3200400"/>
            <a:ext cx="7312912" cy="679035"/>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outerShdw blurRad="60007" dist="310007" dir="7680000" sy="30000" kx="1300200" algn="ctr" rotWithShape="0">
                    <a:prstClr val="black">
                      <a:alpha val="32000"/>
                    </a:prstClr>
                  </a:outerShdw>
                </a:effectLst>
                <a:latin typeface="Trebuchet MS" panose="020B0603020202020204" pitchFamily="34" charset="0"/>
              </a:rPr>
              <a:t>107 Scott Court</a:t>
            </a:r>
            <a:br>
              <a:rPr lang="en-US" sz="2000" cap="none" dirty="0">
                <a:ln w="10541" cmpd="sng">
                  <a:noFill/>
                  <a:prstDash val="solid"/>
                </a:ln>
                <a:solidFill>
                  <a:schemeClr val="bg1"/>
                </a:solidFill>
                <a:effectLst>
                  <a:outerShdw blurRad="60007" dist="310007" dir="7680000" sy="30000" kx="1300200" algn="ctr" rotWithShape="0">
                    <a:prstClr val="black">
                      <a:alpha val="32000"/>
                    </a:prstClr>
                  </a:outerShdw>
                </a:effectLst>
                <a:latin typeface="Trebuchet MS" panose="020B0603020202020204" pitchFamily="34" charset="0"/>
              </a:rPr>
            </a:br>
            <a:r>
              <a:rPr lang="en-US" sz="1600" cap="none" dirty="0">
                <a:ln w="10541" cmpd="sng">
                  <a:noFill/>
                  <a:prstDash val="solid"/>
                </a:ln>
                <a:solidFill>
                  <a:schemeClr val="bg1"/>
                </a:solidFill>
                <a:effectLst>
                  <a:outerShdw blurRad="60007" dist="310007" dir="7680000" sy="30000" kx="1300200" algn="ctr" rotWithShape="0">
                    <a:prstClr val="black">
                      <a:alpha val="32000"/>
                    </a:prstClr>
                  </a:outerShdw>
                </a:effectLst>
                <a:latin typeface="Trebuchet MS" panose="020B0603020202020204" pitchFamily="34" charset="0"/>
              </a:rPr>
              <a:t>Gadsden Manor</a:t>
            </a:r>
            <a:r>
              <a:rPr lang="en-US" sz="1600" cap="none" dirty="0">
                <a:ln w="10541" cmpd="sng">
                  <a:noFill/>
                  <a:prstDash val="solid"/>
                </a:ln>
                <a:solidFill>
                  <a:schemeClr val="bg1"/>
                </a:solidFill>
                <a:effectLst>
                  <a:outerShdw blurRad="60007" dist="310007" dir="7680000" sy="30000" kx="1300200" algn="ctr" rotWithShape="0">
                    <a:prstClr val="black">
                      <a:alpha val="32000"/>
                    </a:prstClr>
                  </a:outerShdw>
                </a:effectLst>
                <a:latin typeface="Trebuchet MS" panose="020B0603020202020204" pitchFamily="34" charset="0"/>
              </a:rPr>
              <a:t> · </a:t>
            </a:r>
            <a:r>
              <a:rPr lang="en-US" sz="1600" cap="none" dirty="0">
                <a:ln w="10541" cmpd="sng">
                  <a:noFill/>
                  <a:prstDash val="solid"/>
                </a:ln>
                <a:solidFill>
                  <a:schemeClr val="bg1"/>
                </a:solidFill>
                <a:effectLst>
                  <a:outerShdw blurRad="60007" dist="310007" dir="7680000" sy="30000" kx="1300200" algn="ctr" rotWithShape="0">
                    <a:prstClr val="black">
                      <a:alpha val="32000"/>
                    </a:prstClr>
                  </a:outerShdw>
                </a:effectLst>
                <a:latin typeface="Trebuchet MS" panose="020B0603020202020204" pitchFamily="34" charset="0"/>
              </a:rPr>
              <a:t>Summerville</a:t>
            </a:r>
            <a:r>
              <a:rPr lang="en-US" sz="1600" cap="none" dirty="0">
                <a:ln w="10541" cmpd="sng">
                  <a:noFill/>
                  <a:prstDash val="solid"/>
                </a:ln>
                <a:solidFill>
                  <a:schemeClr val="bg1"/>
                </a:solidFill>
                <a:effectLst>
                  <a:outerShdw blurRad="60007" dist="310007" dir="7680000" sy="30000" kx="1300200" algn="ctr" rotWithShape="0">
                    <a:prstClr val="black">
                      <a:alpha val="32000"/>
                    </a:prstClr>
                  </a:outerShdw>
                </a:effectLst>
                <a:latin typeface="Trebuchet MS" panose="020B0603020202020204" pitchFamily="34" charset="0"/>
              </a:rPr>
              <a:t> · </a:t>
            </a:r>
            <a:r>
              <a:rPr lang="en-US" sz="1600" cap="none" dirty="0">
                <a:ln w="10541" cmpd="sng">
                  <a:noFill/>
                  <a:prstDash val="solid"/>
                </a:ln>
                <a:solidFill>
                  <a:schemeClr val="bg1"/>
                </a:solidFill>
                <a:effectLst>
                  <a:outerShdw blurRad="60007" dist="310007" dir="7680000" sy="30000" kx="1300200" algn="ctr" rotWithShape="0">
                    <a:prstClr val="black">
                      <a:alpha val="32000"/>
                    </a:prstClr>
                  </a:outerShdw>
                </a:effectLst>
                <a:latin typeface="Trebuchet MS" panose="020B0603020202020204" pitchFamily="34" charset="0"/>
              </a:rPr>
              <a:t>MLS# 17023355</a:t>
            </a:r>
            <a:r>
              <a:rPr lang="en-US" sz="1600" cap="none" dirty="0">
                <a:ln w="10541" cmpd="sng">
                  <a:noFill/>
                  <a:prstDash val="solid"/>
                </a:ln>
                <a:solidFill>
                  <a:schemeClr val="bg1"/>
                </a:solidFill>
                <a:effectLst>
                  <a:outerShdw blurRad="60007" dist="310007" dir="7680000" sy="30000" kx="1300200" algn="ctr" rotWithShape="0">
                    <a:prstClr val="black">
                      <a:alpha val="32000"/>
                    </a:prstClr>
                  </a:outerShdw>
                </a:effectLst>
                <a:latin typeface="Trebuchet MS" panose="020B0603020202020204" pitchFamily="34" charset="0"/>
              </a:rPr>
              <a:t> · </a:t>
            </a:r>
            <a:r>
              <a:rPr lang="en-US" sz="1600" cap="none" dirty="0">
                <a:ln w="10541" cmpd="sng">
                  <a:noFill/>
                  <a:prstDash val="solid"/>
                </a:ln>
                <a:solidFill>
                  <a:schemeClr val="bg1"/>
                </a:solidFill>
                <a:effectLst>
                  <a:outerShdw blurRad="60007" dist="310007" dir="7680000" sy="30000" kx="1300200" algn="ctr" rotWithShape="0">
                    <a:prstClr val="black">
                      <a:alpha val="32000"/>
                    </a:prstClr>
                  </a:outerShdw>
                </a:effectLst>
                <a:latin typeface="Trebuchet MS" panose="020B0603020202020204" pitchFamily="34" charset="0"/>
              </a:rPr>
              <a:t>$448,900</a:t>
            </a:r>
            <a:endParaRPr lang="en-US" sz="1400" cap="none" dirty="0">
              <a:ln w="10541" cmpd="sng">
                <a:noFill/>
                <a:prstDash val="solid"/>
              </a:ln>
              <a:solidFill>
                <a:schemeClr val="bg1"/>
              </a:solidFill>
              <a:effectLst>
                <a:outerShdw blurRad="60007" dist="310007" dir="7680000" sy="30000" kx="1300200" algn="ctr" rotWithShape="0">
                  <a:prstClr val="black">
                    <a:alpha val="32000"/>
                  </a:prstClr>
                </a:outerShdw>
              </a:effectLst>
              <a:latin typeface="Trebuchet MS" panose="020B0603020202020204" pitchFamily="34" charset="0"/>
            </a:endParaRPr>
          </a:p>
        </p:txBody>
      </p:sp>
      <p:grpSp>
        <p:nvGrpSpPr>
          <p:cNvPr id="9" name="Group 8"/>
          <p:cNvGrpSpPr/>
          <p:nvPr/>
        </p:nvGrpSpPr>
        <p:grpSpPr>
          <a:xfrm>
            <a:off x="0" y="8814959"/>
            <a:ext cx="1524000" cy="1167241"/>
            <a:chOff x="0" y="8814959"/>
            <a:chExt cx="1524000" cy="1167241"/>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Rd.</a:t>
              </a:r>
            </a:p>
            <a:p>
              <a:pPr algn="ctr"/>
              <a:r>
                <a:rPr lang="en-US" sz="700" dirty="0">
                  <a:solidFill>
                    <a:schemeClr val="bg1"/>
                  </a:solidFill>
                  <a:latin typeface="Trebuchet MS" panose="020B0603020202020204" pitchFamily="34" charset="0"/>
                </a:rPr>
                <a:t>Mt Pleasant, SC 29464-3032</a:t>
              </a:r>
            </a:p>
          </p:txBody>
        </p:sp>
      </p:grpSp>
      <p:sp>
        <p:nvSpPr>
          <p:cNvPr id="23" name="Rectangle 22"/>
          <p:cNvSpPr/>
          <p:nvPr/>
        </p:nvSpPr>
        <p:spPr>
          <a:xfrm>
            <a:off x="-1717" y="0"/>
            <a:ext cx="7315200" cy="461665"/>
          </a:xfrm>
          <a:prstGeom prst="rect">
            <a:avLst/>
          </a:prstGeom>
        </p:spPr>
        <p:txBody>
          <a:bodyPr wrap="square" anchor="ctr">
            <a:spAutoFit/>
          </a:bodyPr>
          <a:lstStyle/>
          <a:p>
            <a:pPr algn="ctr"/>
            <a:r>
              <a:rPr lang="en-US" sz="2400" i="1" dirty="0">
                <a:solidFill>
                  <a:srgbClr val="FFFF00"/>
                </a:solidFill>
                <a:effectLst>
                  <a:outerShdw blurRad="38100" dist="38100" dir="2700000" algn="tl">
                    <a:srgbClr val="000000">
                      <a:alpha val="43137"/>
                    </a:srgbClr>
                  </a:outerShdw>
                </a:effectLst>
                <a:latin typeface="Trebuchet MS" panose="020B0603020202020204" pitchFamily="34" charset="0"/>
              </a:rPr>
              <a:t>Dual Masters in Historic Summerville</a:t>
            </a:r>
            <a:endParaRPr lang="en-US" i="1" dirty="0">
              <a:solidFill>
                <a:srgbClr val="FFFF00"/>
              </a:solidFill>
              <a:effectLst>
                <a:outerShdw blurRad="38100" dist="38100" dir="2700000" algn="tl">
                  <a:srgbClr val="000000">
                    <a:alpha val="43137"/>
                  </a:srgbClr>
                </a:outerShdw>
              </a:effectLst>
              <a:latin typeface="Trebuchet MS" panose="020B0603020202020204" pitchFamily="34" charset="0"/>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14960"/>
            <a:ext cx="1280160" cy="1121664"/>
          </a:xfrm>
          <a:prstGeom prst="rect">
            <a:avLst/>
          </a:prstGeom>
        </p:spPr>
      </p:pic>
      <p:pic>
        <p:nvPicPr>
          <p:cNvPr id="36" name="Picture 3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76200" y="7684032"/>
            <a:ext cx="1371600" cy="909967"/>
          </a:xfrm>
          <a:prstGeom prst="rect">
            <a:avLst/>
          </a:prstGeom>
          <a:ln>
            <a:noFill/>
          </a:ln>
          <a:effectLst/>
        </p:spPr>
      </p:pic>
      <p:pic>
        <p:nvPicPr>
          <p:cNvPr id="37" name="Picture 3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867400" y="3886200"/>
            <a:ext cx="1371600" cy="914400"/>
          </a:xfrm>
          <a:prstGeom prst="rect">
            <a:avLst/>
          </a:prstGeom>
          <a:ln w="3175">
            <a:solidFill>
              <a:schemeClr val="tx2"/>
            </a:solidFill>
          </a:ln>
          <a:effectLst>
            <a:outerShdw blurRad="63500" sx="102000" sy="102000" algn="ctr" rotWithShape="0">
              <a:prstClr val="black">
                <a:alpha val="40000"/>
              </a:prstClr>
            </a:outerShdw>
          </a:effectLst>
        </p:spPr>
      </p:pic>
      <p:pic>
        <p:nvPicPr>
          <p:cNvPr id="38" name="Picture 3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6200" y="3887466"/>
            <a:ext cx="1371600" cy="911867"/>
          </a:xfrm>
          <a:prstGeom prst="rect">
            <a:avLst/>
          </a:prstGeom>
          <a:ln w="3175">
            <a:solidFill>
              <a:schemeClr val="tx2"/>
            </a:solidFill>
          </a:ln>
          <a:effectLst>
            <a:outerShdw blurRad="63500" sx="102000" sy="102000" algn="ctr" rotWithShape="0">
              <a:prstClr val="black">
                <a:alpha val="40000"/>
              </a:prstClr>
            </a:outerShdw>
          </a:effectLst>
        </p:spPr>
      </p:pic>
      <p:pic>
        <p:nvPicPr>
          <p:cNvPr id="39" name="Picture 38"/>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4419600" y="3886834"/>
            <a:ext cx="1371600" cy="913131"/>
          </a:xfrm>
          <a:prstGeom prst="rect">
            <a:avLst/>
          </a:prstGeom>
          <a:ln w="3175">
            <a:solidFill>
              <a:schemeClr val="tx2"/>
            </a:solidFill>
          </a:ln>
          <a:effectLst>
            <a:outerShdw blurRad="63500" sx="102000" sy="102000" algn="ctr" rotWithShape="0">
              <a:prstClr val="black">
                <a:alpha val="40000"/>
              </a:prstClr>
            </a:outerShdw>
          </a:effectLst>
        </p:spPr>
      </p:pic>
      <p:pic>
        <p:nvPicPr>
          <p:cNvPr id="40" name="Picture 39"/>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2971800" y="3887466"/>
            <a:ext cx="1371600" cy="911867"/>
          </a:xfrm>
          <a:prstGeom prst="rect">
            <a:avLst/>
          </a:prstGeom>
          <a:ln w="3175">
            <a:solidFill>
              <a:schemeClr val="tx2"/>
            </a:solidFill>
          </a:ln>
          <a:effectLst>
            <a:outerShdw blurRad="63500" sx="102000" sy="102000" algn="ctr" rotWithShape="0">
              <a:prstClr val="black">
                <a:alpha val="40000"/>
              </a:prstClr>
            </a:outerShdw>
          </a:effectLst>
        </p:spPr>
      </p:pic>
      <p:pic>
        <p:nvPicPr>
          <p:cNvPr id="43" name="Picture 42"/>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2971800" y="7683401"/>
            <a:ext cx="1371600" cy="911229"/>
          </a:xfrm>
          <a:prstGeom prst="rect">
            <a:avLst/>
          </a:prstGeom>
          <a:ln>
            <a:noFill/>
          </a:ln>
          <a:effectLst/>
        </p:spPr>
      </p:pic>
      <p:pic>
        <p:nvPicPr>
          <p:cNvPr id="44" name="Picture 43"/>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4419600" y="7683401"/>
            <a:ext cx="1371600" cy="911229"/>
          </a:xfrm>
          <a:prstGeom prst="rect">
            <a:avLst/>
          </a:prstGeom>
          <a:ln>
            <a:noFill/>
          </a:ln>
          <a:effectLst/>
        </p:spPr>
      </p:pic>
      <p:pic>
        <p:nvPicPr>
          <p:cNvPr id="45" name="Picture 44"/>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5867400" y="7682450"/>
            <a:ext cx="1371600" cy="913131"/>
          </a:xfrm>
          <a:prstGeom prst="rect">
            <a:avLst/>
          </a:prstGeom>
          <a:ln>
            <a:noFill/>
          </a:ln>
          <a:effectLst/>
        </p:spPr>
      </p:pic>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852572"/>
            <a:ext cx="7315200"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Tommy Lovett</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latin typeface="Trebuchet MS" panose="020B0603020202020204" pitchFamily="34" charset="0"/>
              </a:rPr>
              <a:t>Tommy - (843) 442-1276</a:t>
            </a:r>
            <a:br>
              <a:rPr lang="en-US" sz="1100" dirty="0">
                <a:solidFill>
                  <a:schemeClr val="bg1"/>
                </a:solidFill>
                <a:latin typeface="Trebuchet MS" panose="020B0603020202020204" pitchFamily="34" charset="0"/>
              </a:rPr>
            </a:br>
            <a:endParaRPr lang="en-US" sz="1100" dirty="0">
              <a:solidFill>
                <a:schemeClr val="bg1"/>
              </a:solidFill>
              <a:latin typeface="Trebuchet MS" panose="020B0603020202020204" pitchFamily="34" charset="0"/>
            </a:endParaRPr>
          </a:p>
          <a:p>
            <a:pPr algn="ctr"/>
            <a:r>
              <a:rPr lang="en-US" sz="1100" dirty="0">
                <a:solidFill>
                  <a:schemeClr val="bg1"/>
                </a:solidFill>
                <a:latin typeface="Trebuchet MS" panose="020B0603020202020204" pitchFamily="34" charset="0"/>
              </a:rPr>
              <a:t>tlovett@carolinaone.com</a:t>
            </a:r>
            <a:br>
              <a:rPr lang="en-US" sz="1100" dirty="0">
                <a:solidFill>
                  <a:schemeClr val="bg1"/>
                </a:solidFill>
                <a:latin typeface="Trebuchet MS" panose="020B0603020202020204" pitchFamily="34" charset="0"/>
              </a:rPr>
            </a:br>
            <a:r>
              <a:rPr lang="en-US" sz="1100" dirty="0">
                <a:solidFill>
                  <a:schemeClr val="bg1"/>
                </a:solidFill>
                <a:latin typeface="Trebuchet MS" panose="020B0603020202020204" pitchFamily="34" charset="0"/>
              </a:rPr>
              <a:t>www.tommylovettrealestate.com</a:t>
            </a:r>
          </a:p>
        </p:txBody>
      </p:sp>
      <p:pic>
        <p:nvPicPr>
          <p:cNvPr id="22" name="Picture 2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1524000" y="7682768"/>
            <a:ext cx="1371600" cy="912495"/>
          </a:xfrm>
          <a:prstGeom prst="rect">
            <a:avLst/>
          </a:prstGeom>
          <a:ln>
            <a:noFill/>
          </a:ln>
          <a:effectLst/>
        </p:spPr>
      </p:pic>
      <p:pic>
        <p:nvPicPr>
          <p:cNvPr id="24" name="Picture 2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524000" y="3886200"/>
            <a:ext cx="1371600" cy="914400"/>
          </a:xfrm>
          <a:prstGeom prst="rect">
            <a:avLst/>
          </a:prstGeom>
          <a:ln w="3175">
            <a:solidFill>
              <a:schemeClr val="tx2"/>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174</TotalTime>
  <Words>293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107 Scott Court Gadsden Manor · Summerville · MLS# 17023355 · $448,900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41</cp:revision>
  <dcterms:created xsi:type="dcterms:W3CDTF">2006-08-16T00:00:00Z</dcterms:created>
  <dcterms:modified xsi:type="dcterms:W3CDTF">2017-08-24T17:56:44Z</dcterms:modified>
</cp:coreProperties>
</file>