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110"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6/8/2023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hyperlink" Target="https://vimeo.com/830436902" TargetMode="Externa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799" y="46166"/>
            <a:ext cx="4401185" cy="984885"/>
          </a:xfrm>
          <a:prstGeom prst="rect">
            <a:avLst/>
          </a:prstGeom>
        </p:spPr>
        <p:txBody>
          <a:bodyPr wrap="square" lIns="0" tIns="0" rIns="0" bIns="0" anchor="ctr">
            <a:spAutoFit/>
          </a:bodyPr>
          <a:lstStyle/>
          <a:p>
            <a:pPr algn="r"/>
            <a:r>
              <a:rPr lang="en-US" sz="1600" b="1" dirty="0">
                <a:latin typeface="Century Gothic" panose="020B0502020202020204" pitchFamily="34" charset="0"/>
              </a:rPr>
              <a:t>Debbie Cromer</a:t>
            </a:r>
            <a:endParaRPr lang="en-US" sz="1600" dirty="0">
              <a:latin typeface="Century Gothic" panose="020B0502020202020204" pitchFamily="34" charset="0"/>
            </a:endParaRPr>
          </a:p>
          <a:p>
            <a:pPr algn="r"/>
            <a:r>
              <a:rPr lang="en-US" sz="1200" dirty="0">
                <a:latin typeface="Century Gothic" panose="020B0502020202020204" pitchFamily="34" charset="0"/>
              </a:rPr>
              <a:t>ABR, RSPS, REALTOR, CRS</a:t>
            </a:r>
          </a:p>
          <a:p>
            <a:pPr algn="r"/>
            <a:r>
              <a:rPr lang="en-US" sz="1200" dirty="0">
                <a:latin typeface="Century Gothic" panose="020B0502020202020204" pitchFamily="34" charset="0"/>
              </a:rPr>
              <a:t>(843) 437-6342</a:t>
            </a:r>
          </a:p>
          <a:p>
            <a:pPr algn="r"/>
            <a:r>
              <a:rPr lang="en-US" sz="1200" dirty="0">
                <a:latin typeface="Century Gothic" panose="020B0502020202020204" pitchFamily="34" charset="0"/>
              </a:rPr>
              <a:t>debbie@debbiecromer.com</a:t>
            </a:r>
          </a:p>
          <a:p>
            <a:pPr algn="r"/>
            <a:r>
              <a:rPr lang="en-US" sz="1200" dirty="0">
                <a:latin typeface="Century Gothic" panose="020B0502020202020204" pitchFamily="34" charset="0"/>
              </a:rPr>
              <a:t>www.debbiecromer.com/</a:t>
            </a:r>
          </a:p>
        </p:txBody>
      </p:sp>
      <p:sp>
        <p:nvSpPr>
          <p:cNvPr id="3" name="Subtitle 2"/>
          <p:cNvSpPr>
            <a:spLocks noGrp="1"/>
          </p:cNvSpPr>
          <p:nvPr>
            <p:ph type="subTitle" idx="1"/>
          </p:nvPr>
        </p:nvSpPr>
        <p:spPr>
          <a:xfrm>
            <a:off x="228599" y="5403922"/>
            <a:ext cx="7772401" cy="3282878"/>
          </a:xfrm>
        </p:spPr>
        <p:txBody>
          <a:bodyPr anchor="ctr">
            <a:noAutofit/>
          </a:bodyPr>
          <a:lstStyle/>
          <a:p>
            <a:r>
              <a:rPr lang="en-US" sz="1100" dirty="0">
                <a:latin typeface="Century Gothic" panose="020B0502020202020204" pitchFamily="34" charset="0"/>
              </a:rPr>
              <a:t>Escape to your own private oasis on this 2.29-acre property. This home has been fully renovated and offers a gracious lifestyle for entertaining with its spacious open floor plan flooded with natural light. When you step inside, beautiful wood floors throughout featuring vaulted ceilings and shiplap walls illuminated by recessed lighting greet you. The stunning kitchen is complete with granite and quartz countertops, stainless steel appliances, a large farm sink, and an island with breakfast bar. Upstairs features the luxurious master suite which includes two walk-in closets leading towards an amazing spa-like bathroom. An additional large bedroom is also upstairs along with a private bath as well as a media room that leads to a deck offering stunning views of the expansive backyard. Downstairs there are two more bedrooms along with another full bath. The property is fenced-in and surrounded by tranquil creeks providing ultimate privacy without sacrificing access to all that Charleston has to offer - just minutes from Boeing, CHS Int'l Airport, CHS AFB, Historic Downtown Charleston, Mt Pleasant or Summerville while being able to enjoy nature in your own backyard!</a:t>
            </a:r>
          </a:p>
          <a:p>
            <a:endParaRPr lang="en-US" sz="1100" dirty="0">
              <a:latin typeface="Century Gothic" panose="020B0502020202020204" pitchFamily="34" charset="0"/>
            </a:endParaRPr>
          </a:p>
          <a:p>
            <a:r>
              <a:rPr lang="en-US" sz="1100" dirty="0">
                <a:latin typeface="Century Gothic" panose="020B0502020202020204" pitchFamily="34" charset="0"/>
              </a:rPr>
              <a:t>New Heat Pump HVAC 2022 | New Heat Pump Water Heater 2021 | New Plumbing under the House 2021 | REME Halo Air filtration system 2021 | New Garage Door</a:t>
            </a:r>
          </a:p>
          <a:p>
            <a:endParaRPr lang="en-US" sz="1100" dirty="0">
              <a:latin typeface="Century Gothic" panose="020B0502020202020204" pitchFamily="34" charset="0"/>
            </a:endParaRPr>
          </a:p>
          <a:p>
            <a:r>
              <a:rPr lang="en-US" sz="1100" dirty="0">
                <a:latin typeface="Century Gothic" panose="020B0502020202020204" pitchFamily="34" charset="0"/>
              </a:rPr>
              <a:t>Video Tour: </a:t>
            </a:r>
            <a:r>
              <a:rPr lang="en-US" sz="1100" dirty="0">
                <a:latin typeface="Century Gothic" panose="020B0502020202020204" pitchFamily="34" charset="0"/>
                <a:hlinkClick r:id="rId2"/>
              </a:rPr>
              <a:t>https://vimeo.com/830436902</a:t>
            </a:r>
            <a:r>
              <a:rPr lang="en-US" sz="1100" dirty="0">
                <a:latin typeface="Century Gothic" panose="020B0502020202020204" pitchFamily="34" charset="0"/>
              </a:rPr>
              <a:t> </a:t>
            </a:r>
          </a:p>
        </p:txBody>
      </p:sp>
      <p:sp>
        <p:nvSpPr>
          <p:cNvPr id="6" name="Rectangle 5"/>
          <p:cNvSpPr/>
          <p:nvPr/>
        </p:nvSpPr>
        <p:spPr>
          <a:xfrm>
            <a:off x="0" y="1066800"/>
            <a:ext cx="8229600" cy="587752"/>
          </a:xfrm>
          <a:prstGeom prst="rect">
            <a:avLst/>
          </a:prstGeom>
          <a:solidFill>
            <a:srgbClr val="BEAF8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052901"/>
            <a:ext cx="8229600" cy="615553"/>
          </a:xfrm>
          <a:prstGeom prst="rect">
            <a:avLst/>
          </a:prstGeom>
          <a:ln>
            <a:noFill/>
          </a:ln>
        </p:spPr>
        <p:txBody>
          <a:bodyPr wrap="square" anchor="ctr">
            <a:spAutoFit/>
          </a:bodyPr>
          <a:lstStyle/>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107 Nightingale Manor</a:t>
            </a:r>
          </a:p>
          <a:p>
            <a:pPr algn="ctr"/>
            <a:r>
              <a:rPr lang="en-US" sz="1600" dirty="0">
                <a:solidFill>
                  <a:schemeClr val="bg1"/>
                </a:solidFill>
                <a:effectLst>
                  <a:outerShdw blurRad="38100" dist="38100" dir="2700000" algn="tl">
                    <a:srgbClr val="000000">
                      <a:alpha val="43137"/>
                    </a:srgbClr>
                  </a:outerShdw>
                </a:effectLst>
                <a:latin typeface="Century Gothic" panose="020B0502020202020204" pitchFamily="34" charset="0"/>
              </a:rPr>
              <a:t>North Charleston, SC 29418 | MLS# 23011942 | $800,000</a:t>
            </a:r>
          </a:p>
        </p:txBody>
      </p:sp>
      <p:sp>
        <p:nvSpPr>
          <p:cNvPr id="13" name="Rectangle 12"/>
          <p:cNvSpPr/>
          <p:nvPr/>
        </p:nvSpPr>
        <p:spPr>
          <a:xfrm>
            <a:off x="1111509" y="41049"/>
            <a:ext cx="5043367" cy="1015663"/>
          </a:xfrm>
          <a:prstGeom prst="rect">
            <a:avLst/>
          </a:prstGeom>
        </p:spPr>
        <p:txBody>
          <a:bodyPr wrap="square">
            <a:spAutoFit/>
          </a:bodyPr>
          <a:lstStyle/>
          <a:p>
            <a:r>
              <a:rPr lang="en-US" sz="3000" dirty="0">
                <a:solidFill>
                  <a:srgbClr val="C00000"/>
                </a:solidFill>
                <a:latin typeface="Gabriola" panose="04040605051002020D02" pitchFamily="82" charset="0"/>
                <a:ea typeface="Adobe Fan Heiti Std B" panose="020B0700000000000000" pitchFamily="34" charset="-128"/>
              </a:rPr>
              <a:t>Beautiful Renovated Home On 2 Acres</a:t>
            </a:r>
          </a:p>
          <a:p>
            <a:r>
              <a:rPr lang="en-US" sz="3000" dirty="0">
                <a:solidFill>
                  <a:srgbClr val="C00000"/>
                </a:solidFill>
                <a:latin typeface="Gabriola" panose="04040605051002020D02" pitchFamily="82" charset="0"/>
                <a:ea typeface="Adobe Fan Heiti Std B" panose="020B0700000000000000" pitchFamily="34" charset="-128"/>
              </a:rPr>
              <a:t>In Unincorporated Dorchester County</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49179" y="92626"/>
            <a:ext cx="929022" cy="1122764"/>
          </a:xfrm>
          <a:prstGeom prst="rect">
            <a:avLst/>
          </a:prstGeom>
          <a:noFill/>
          <a:ln w="28575">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829024" y="4495800"/>
            <a:ext cx="1371600" cy="914400"/>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5028979" y="4495800"/>
            <a:ext cx="1371600" cy="914400"/>
          </a:xfrm>
          <a:prstGeom prst="rect">
            <a:avLst/>
          </a:prstGeom>
          <a:ln>
            <a:noFill/>
          </a:ln>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228600" y="8698545"/>
            <a:ext cx="1371600" cy="914400"/>
          </a:xfrm>
          <a:prstGeom prst="rect">
            <a:avLst/>
          </a:prstGeom>
          <a:ln>
            <a:noFill/>
          </a:ln>
          <a:effectLst/>
        </p:spPr>
      </p:pic>
      <p:pic>
        <p:nvPicPr>
          <p:cNvPr id="32" name="Picture 31"/>
          <p:cNvPicPr>
            <a:picLocks/>
          </p:cNvPicPr>
          <p:nvPr/>
        </p:nvPicPr>
        <p:blipFill>
          <a:blip r:embed="rId7" cstate="print">
            <a:extLst>
              <a:ext uri="{28A0092B-C50C-407E-A947-70E740481C1C}">
                <a14:useLocalDpi xmlns:a14="http://schemas.microsoft.com/office/drawing/2010/main" val="0"/>
              </a:ext>
            </a:extLst>
          </a:blip>
          <a:srcRect/>
          <a:stretch/>
        </p:blipFill>
        <p:spPr>
          <a:xfrm>
            <a:off x="6629403" y="4495800"/>
            <a:ext cx="1371600" cy="914400"/>
          </a:xfrm>
          <a:prstGeom prst="rect">
            <a:avLst/>
          </a:prstGeom>
          <a:ln>
            <a:noFill/>
          </a:ln>
          <a:effectLst/>
        </p:spPr>
      </p:pic>
      <p:pic>
        <p:nvPicPr>
          <p:cNvPr id="34" name="Picture 33">
            <a:extLst>
              <a:ext uri="{FF2B5EF4-FFF2-40B4-BE49-F238E27FC236}">
                <a16:creationId xmlns:a16="http://schemas.microsoft.com/office/drawing/2014/main" id="{22B73E9F-D68C-45AE-99E3-3BBD12094132}"/>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228600" y="4495800"/>
            <a:ext cx="1371600" cy="914400"/>
          </a:xfrm>
          <a:prstGeom prst="rect">
            <a:avLst/>
          </a:prstGeom>
          <a:ln>
            <a:noFill/>
          </a:ln>
          <a:effectLst/>
        </p:spPr>
      </p:pic>
      <p:pic>
        <p:nvPicPr>
          <p:cNvPr id="27" name="Picture 26">
            <a:extLst>
              <a:ext uri="{FF2B5EF4-FFF2-40B4-BE49-F238E27FC236}">
                <a16:creationId xmlns:a16="http://schemas.microsoft.com/office/drawing/2014/main" id="{02633C23-5478-4DA3-A5A6-8D019572A742}"/>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050524" y="8698545"/>
            <a:ext cx="1371600" cy="914400"/>
          </a:xfrm>
          <a:prstGeom prst="rect">
            <a:avLst/>
          </a:prstGeom>
          <a:ln>
            <a:noFill/>
          </a:ln>
          <a:effectLst/>
        </p:spPr>
      </p:pic>
      <p:pic>
        <p:nvPicPr>
          <p:cNvPr id="30" name="Picture 29">
            <a:extLst>
              <a:ext uri="{FF2B5EF4-FFF2-40B4-BE49-F238E27FC236}">
                <a16:creationId xmlns:a16="http://schemas.microsoft.com/office/drawing/2014/main" id="{CFEFDB92-D4D6-4103-A5E7-FE6E5CB98738}"/>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6629403" y="8698545"/>
            <a:ext cx="1371600" cy="914400"/>
          </a:xfrm>
          <a:prstGeom prst="rect">
            <a:avLst/>
          </a:prstGeom>
          <a:ln>
            <a:noFill/>
          </a:ln>
          <a:effectLst/>
        </p:spPr>
      </p:pic>
      <p:pic>
        <p:nvPicPr>
          <p:cNvPr id="33" name="Picture 32">
            <a:extLst>
              <a:ext uri="{FF2B5EF4-FFF2-40B4-BE49-F238E27FC236}">
                <a16:creationId xmlns:a16="http://schemas.microsoft.com/office/drawing/2014/main" id="{9E7196DD-0F67-4E97-859C-436764631886}"/>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429448" y="4495800"/>
            <a:ext cx="1370707" cy="914400"/>
          </a:xfrm>
          <a:prstGeom prst="rect">
            <a:avLst/>
          </a:prstGeom>
          <a:ln>
            <a:noFill/>
          </a:ln>
          <a:effectLst/>
        </p:spPr>
      </p:pic>
      <p:pic>
        <p:nvPicPr>
          <p:cNvPr id="35" name="Picture 34">
            <a:extLst>
              <a:ext uri="{FF2B5EF4-FFF2-40B4-BE49-F238E27FC236}">
                <a16:creationId xmlns:a16="http://schemas.microsoft.com/office/drawing/2014/main" id="{3DC3AF27-1E71-477F-8725-631A4384AC2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3438619" y="8698545"/>
            <a:ext cx="1371600" cy="914400"/>
          </a:xfrm>
          <a:prstGeom prst="rect">
            <a:avLst/>
          </a:prstGeom>
          <a:ln>
            <a:noFill/>
          </a:ln>
          <a:effectLst/>
        </p:spPr>
      </p:pic>
      <p:pic>
        <p:nvPicPr>
          <p:cNvPr id="36" name="Picture 35">
            <a:extLst>
              <a:ext uri="{FF2B5EF4-FFF2-40B4-BE49-F238E27FC236}">
                <a16:creationId xmlns:a16="http://schemas.microsoft.com/office/drawing/2014/main" id="{E249EEDF-F261-4ACA-9F84-5C12D2C0E052}"/>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837710" y="8698545"/>
            <a:ext cx="1371600" cy="914400"/>
          </a:xfrm>
          <a:prstGeom prst="rect">
            <a:avLst/>
          </a:prstGeom>
          <a:ln>
            <a:noFill/>
          </a:ln>
          <a:effectLst/>
        </p:spPr>
      </p:pic>
      <p:sp>
        <p:nvSpPr>
          <p:cNvPr id="24" name="Rectangle 23">
            <a:extLst>
              <a:ext uri="{FF2B5EF4-FFF2-40B4-BE49-F238E27FC236}">
                <a16:creationId xmlns:a16="http://schemas.microsoft.com/office/drawing/2014/main" id="{BDF408B4-4F12-4DD5-B1AF-D0A7785D28C5}"/>
              </a:ext>
            </a:extLst>
          </p:cNvPr>
          <p:cNvSpPr/>
          <p:nvPr/>
        </p:nvSpPr>
        <p:spPr>
          <a:xfrm>
            <a:off x="0" y="9753600"/>
            <a:ext cx="8229600" cy="274320"/>
          </a:xfrm>
          <a:prstGeom prst="rect">
            <a:avLst/>
          </a:prstGeom>
          <a:solidFill>
            <a:srgbClr val="BEA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Century 21 Properties Plus | 1090 Park West Blvd; Ste 103 | Mount Pleasant, SC 29466</a:t>
            </a:r>
          </a:p>
        </p:txBody>
      </p:sp>
      <p:pic>
        <p:nvPicPr>
          <p:cNvPr id="26" name="Picture 2">
            <a:extLst>
              <a:ext uri="{FF2B5EF4-FFF2-40B4-BE49-F238E27FC236}">
                <a16:creationId xmlns:a16="http://schemas.microsoft.com/office/drawing/2014/main" id="{D4B8056A-ADDD-421E-AFBA-A7891F6B874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753573" y="7703904"/>
            <a:ext cx="1685499" cy="54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rcRect l="7937" r="7937"/>
          <a:stretch/>
        </p:blipFill>
        <p:spPr>
          <a:xfrm>
            <a:off x="228600" y="1803887"/>
            <a:ext cx="3657600" cy="2442213"/>
          </a:xfrm>
          <a:prstGeom prst="rect">
            <a:avLst/>
          </a:prstGeom>
        </p:spPr>
      </p:pic>
      <p:pic>
        <p:nvPicPr>
          <p:cNvPr id="28" name="Picture 27">
            <a:extLst>
              <a:ext uri="{FF2B5EF4-FFF2-40B4-BE49-F238E27FC236}">
                <a16:creationId xmlns:a16="http://schemas.microsoft.com/office/drawing/2014/main" id="{16749EC2-9CBF-4760-96A4-46FA66C48B4B}"/>
              </a:ext>
            </a:extLst>
          </p:cNvPr>
          <p:cNvPicPr>
            <a:picLocks noChangeAspect="1"/>
          </p:cNvPicPr>
          <p:nvPr/>
        </p:nvPicPr>
        <p:blipFill>
          <a:blip r:embed="rId16" cstate="print">
            <a:extLst>
              <a:ext uri="{28A0092B-C50C-407E-A947-70E740481C1C}">
                <a14:useLocalDpi xmlns:a14="http://schemas.microsoft.com/office/drawing/2010/main" val="0"/>
              </a:ext>
            </a:extLst>
          </a:blip>
          <a:srcRect t="117" b="117"/>
          <a:stretch/>
        </p:blipFill>
        <p:spPr>
          <a:xfrm>
            <a:off x="4343402" y="1803887"/>
            <a:ext cx="3657601" cy="2442213"/>
          </a:xfrm>
          <a:prstGeom prst="rect">
            <a:avLst/>
          </a:prstGeom>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306</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Gabriola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43</cp:revision>
  <dcterms:created xsi:type="dcterms:W3CDTF">2006-08-16T00:00:00Z</dcterms:created>
  <dcterms:modified xsi:type="dcterms:W3CDTF">2023-06-08T20:59:45Z</dcterms:modified>
</cp:coreProperties>
</file>