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934" y="50"/>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1/20/2023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1/20/2023</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noChangeShapeType="1"/>
          </p:cNvSpPr>
          <p:nvPr/>
        </p:nvSpPr>
        <p:spPr bwMode="auto">
          <a:xfrm>
            <a:off x="0" y="1"/>
            <a:ext cx="9144000" cy="688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600" b="1" dirty="0">
                <a:solidFill>
                  <a:srgbClr val="FFFF00"/>
                </a:solidFill>
                <a:effectLst>
                  <a:outerShdw blurRad="50800" dist="38100" dir="5400000" algn="t" rotWithShape="0">
                    <a:prstClr val="black">
                      <a:alpha val="40000"/>
                    </a:prstClr>
                  </a:outerShdw>
                </a:effectLst>
                <a:latin typeface="Goudy Old Style" panose="02020502050305020303" pitchFamily="18" charset="0"/>
                <a:cs typeface="Arial" pitchFamily="34" charset="0"/>
              </a:rPr>
              <a:t>Just Listed - Must See!!</a:t>
            </a:r>
            <a:endParaRPr lang="en-US" sz="3600" b="1" dirty="0">
              <a:solidFill>
                <a:srgbClr val="FF0000"/>
              </a:solidFill>
              <a:effectLst>
                <a:outerShdw blurRad="50800" dist="38100" dir="5400000" algn="t" rotWithShape="0">
                  <a:prstClr val="black">
                    <a:alpha val="40000"/>
                  </a:prstClr>
                </a:outerShdw>
              </a:effectLst>
              <a:latin typeface="Goudy Old Style" panose="02020502050305020303" pitchFamily="18" charset="0"/>
              <a:cs typeface="Arial" pitchFamily="34" charset="0"/>
            </a:endParaRP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 Box 9"/>
          <p:cNvSpPr txBox="1">
            <a:spLocks noChangeArrowheads="1"/>
          </p:cNvSpPr>
          <p:nvPr/>
        </p:nvSpPr>
        <p:spPr bwMode="auto">
          <a:xfrm>
            <a:off x="106678" y="5962008"/>
            <a:ext cx="6816297" cy="3181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lang="en-US" sz="1700" dirty="0">
                <a:latin typeface="Tw Cen MT" pitchFamily="34" charset="0"/>
                <a:cs typeface="Arial" pitchFamily="34" charset="0"/>
              </a:rPr>
              <a:t>Beautiful, very well kept 3 bed 2 bath home on pond in Spring Grove Plantation. Professionally landscaped. Open floor plan. Kitchen with granite counter tops, stainless steel appliances, backsplash and island. All open to the family room with vaulted ceilings and gas fire place. </a:t>
            </a:r>
          </a:p>
          <a:p>
            <a:pPr lvl="0" algn="ctr" fontAlgn="base">
              <a:spcBef>
                <a:spcPct val="0"/>
              </a:spcBef>
              <a:spcAft>
                <a:spcPct val="0"/>
              </a:spcAft>
            </a:pPr>
            <a:endParaRPr lang="en-US" sz="1700" dirty="0">
              <a:latin typeface="Tw Cen MT" pitchFamily="34" charset="0"/>
              <a:cs typeface="Arial" pitchFamily="34" charset="0"/>
            </a:endParaRPr>
          </a:p>
          <a:p>
            <a:pPr lvl="0" algn="ctr" fontAlgn="base">
              <a:spcBef>
                <a:spcPct val="0"/>
              </a:spcBef>
              <a:spcAft>
                <a:spcPct val="0"/>
              </a:spcAft>
            </a:pPr>
            <a:r>
              <a:rPr lang="en-US" sz="1700" dirty="0">
                <a:latin typeface="Tw Cen MT" pitchFamily="34" charset="0"/>
                <a:cs typeface="Arial" pitchFamily="34" charset="0"/>
              </a:rPr>
              <a:t>Master </a:t>
            </a:r>
            <a:r>
              <a:rPr lang="en-US" sz="1700" dirty="0" err="1">
                <a:latin typeface="Tw Cen MT" pitchFamily="34" charset="0"/>
                <a:cs typeface="Arial" pitchFamily="34" charset="0"/>
              </a:rPr>
              <a:t>en</a:t>
            </a:r>
            <a:r>
              <a:rPr lang="en-US" sz="1700" dirty="0">
                <a:latin typeface="Tw Cen MT" pitchFamily="34" charset="0"/>
                <a:cs typeface="Arial" pitchFamily="34" charset="0"/>
              </a:rPr>
              <a:t> suite with dual sinks, separate tub and shower. Sunroom with mini split. Covered porch overlooking fenced back yard with beautiful water views. A fisherman's paradise right outside your home. Storage building with electricity. 2 car garage with porcelain tile flooring and mini split for comfort.</a:t>
            </a:r>
            <a:endParaRPr kumimoji="0" lang="en-US" sz="1700" i="1" u="none" strike="noStrike" cap="none" normalizeH="0" baseline="0" dirty="0">
              <a:ln>
                <a:noFill/>
              </a:ln>
              <a:effectLst/>
              <a:latin typeface="Arial" pitchFamily="34" charset="0"/>
              <a:cs typeface="Arial" pitchFamily="34" charset="0"/>
            </a:endParaRPr>
          </a:p>
        </p:txBody>
      </p:sp>
      <p:sp>
        <p:nvSpPr>
          <p:cNvPr id="9" name="Text Box 11"/>
          <p:cNvSpPr txBox="1">
            <a:spLocks noChangeArrowheads="1" noChangeShapeType="1"/>
          </p:cNvSpPr>
          <p:nvPr/>
        </p:nvSpPr>
        <p:spPr bwMode="auto">
          <a:xfrm>
            <a:off x="7158290" y="4962854"/>
            <a:ext cx="1909510" cy="1065416"/>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1600" b="1" dirty="0">
                <a:latin typeface="Tw Cen MT" pitchFamily="34" charset="0"/>
                <a:cs typeface="Arial" pitchFamily="34" charset="0"/>
              </a:rPr>
              <a:t>Michael Dew</a:t>
            </a:r>
            <a:endParaRPr lang="en-US" sz="1100" dirty="0">
              <a:latin typeface="Tw Cen MT" pitchFamily="34" charset="0"/>
              <a:cs typeface="Arial" pitchFamily="34" charset="0"/>
            </a:endParaRPr>
          </a:p>
          <a:p>
            <a:pPr lvl="0" algn="ctr" fontAlgn="base">
              <a:spcBef>
                <a:spcPct val="0"/>
              </a:spcBef>
              <a:spcAft>
                <a:spcPct val="0"/>
              </a:spcAft>
            </a:pPr>
            <a:r>
              <a:rPr lang="pt-BR" sz="1100" dirty="0">
                <a:latin typeface="Tw Cen MT" pitchFamily="34" charset="0"/>
                <a:cs typeface="Arial" pitchFamily="34" charset="0"/>
              </a:rPr>
              <a:t>O 843-769-5100</a:t>
            </a:r>
          </a:p>
          <a:p>
            <a:pPr lvl="0" algn="ctr" fontAlgn="base">
              <a:spcBef>
                <a:spcPct val="0"/>
              </a:spcBef>
              <a:spcAft>
                <a:spcPct val="0"/>
              </a:spcAft>
            </a:pPr>
            <a:r>
              <a:rPr lang="pt-BR" sz="1100" dirty="0">
                <a:latin typeface="Tw Cen MT" pitchFamily="34" charset="0"/>
                <a:cs typeface="Arial" pitchFamily="34" charset="0"/>
              </a:rPr>
              <a:t>M 843-870-7000</a:t>
            </a:r>
          </a:p>
          <a:p>
            <a:pPr lvl="0" algn="ctr" fontAlgn="base">
              <a:spcBef>
                <a:spcPct val="0"/>
              </a:spcBef>
              <a:spcAft>
                <a:spcPct val="0"/>
              </a:spcAft>
            </a:pPr>
            <a:r>
              <a:rPr lang="pt-BR" sz="1100" dirty="0">
                <a:latin typeface="Tw Cen MT" pitchFamily="34" charset="0"/>
                <a:cs typeface="Arial" pitchFamily="34" charset="0"/>
              </a:rPr>
              <a:t>michaeledew@gmail.com</a:t>
            </a:r>
          </a:p>
          <a:p>
            <a:pPr lvl="0" algn="ctr" fontAlgn="base">
              <a:spcBef>
                <a:spcPct val="0"/>
              </a:spcBef>
              <a:spcAft>
                <a:spcPct val="0"/>
              </a:spcAft>
            </a:pPr>
            <a:r>
              <a:rPr lang="pt-BR" sz="1100" dirty="0">
                <a:latin typeface="Tw Cen MT" pitchFamily="34" charset="0"/>
                <a:cs typeface="Arial" pitchFamily="34" charset="0"/>
              </a:rPr>
              <a:t>www.michaeldewrealestate.com</a:t>
            </a:r>
            <a:endParaRPr kumimoji="0" lang="en-US" sz="1050" b="0" u="none" strike="noStrike" cap="none" normalizeH="0" baseline="0" dirty="0">
              <a:ln>
                <a:noFill/>
              </a:ln>
              <a:effectLst/>
              <a:latin typeface="Arial" pitchFamily="34" charset="0"/>
              <a:cs typeface="Arial" pitchFamily="34" charset="0"/>
            </a:endParaRPr>
          </a:p>
        </p:txBody>
      </p:sp>
      <p:grpSp>
        <p:nvGrpSpPr>
          <p:cNvPr id="4" name="Group 3"/>
          <p:cNvGrpSpPr/>
          <p:nvPr/>
        </p:nvGrpSpPr>
        <p:grpSpPr>
          <a:xfrm>
            <a:off x="7352115" y="6637446"/>
            <a:ext cx="1521860" cy="696852"/>
            <a:chOff x="7426439" y="6982836"/>
            <a:chExt cx="1521860" cy="696852"/>
          </a:xfrm>
        </p:grpSpPr>
        <p:sp>
          <p:nvSpPr>
            <p:cNvPr id="2" name="Rounded Rectangle 1"/>
            <p:cNvSpPr/>
            <p:nvPr/>
          </p:nvSpPr>
          <p:spPr>
            <a:xfrm>
              <a:off x="7498080" y="7193280"/>
              <a:ext cx="1356360" cy="274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833360" y="7033260"/>
              <a:ext cx="685800" cy="609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26439" y="6982836"/>
              <a:ext cx="1521860" cy="696852"/>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2" name="Text Box 18"/>
          <p:cNvSpPr txBox="1">
            <a:spLocks noChangeArrowheads="1"/>
          </p:cNvSpPr>
          <p:nvPr/>
        </p:nvSpPr>
        <p:spPr bwMode="auto">
          <a:xfrm>
            <a:off x="7158290" y="7943473"/>
            <a:ext cx="1909510" cy="982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AgentOwned Charleston Group</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902 Savannah Hwy</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Charleston, SC 29407</a:t>
            </a:r>
          </a:p>
          <a:p>
            <a:pPr lvl="0" algn="ctr" fontAlgn="base">
              <a:spcBef>
                <a:spcPct val="0"/>
              </a:spcBef>
              <a:spcAft>
                <a:spcPct val="0"/>
              </a:spcAft>
            </a:pPr>
            <a:r>
              <a:rPr lang="en-US" sz="900" dirty="0">
                <a:effectLst>
                  <a:outerShdw blurRad="38100" dist="38100" dir="2700000" algn="tl">
                    <a:srgbClr val="000000">
                      <a:alpha val="43137"/>
                    </a:srgbClr>
                  </a:outerShdw>
                </a:effectLst>
                <a:latin typeface="Tw Cen MT" pitchFamily="34" charset="0"/>
                <a:cs typeface="Arial" pitchFamily="34" charset="0"/>
              </a:rPr>
              <a:t>Real </a:t>
            </a: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Estate ● Mortgage</a:t>
            </a:r>
            <a:b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b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Insurance ● Business Brokerage</a:t>
            </a:r>
            <a:endParaRPr kumimoji="0" 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1" name="Text Box 3"/>
          <p:cNvSpPr txBox="1">
            <a:spLocks noChangeArrowheads="1" noChangeShapeType="1"/>
          </p:cNvSpPr>
          <p:nvPr/>
        </p:nvSpPr>
        <p:spPr bwMode="auto">
          <a:xfrm>
            <a:off x="106679" y="4629966"/>
            <a:ext cx="6816296"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200" b="1" dirty="0">
                <a:effectLst>
                  <a:outerShdw blurRad="38100" dist="38100" dir="2700000" algn="tl">
                    <a:srgbClr val="000000">
                      <a:alpha val="43137"/>
                    </a:srgbClr>
                  </a:outerShdw>
                </a:effectLst>
                <a:latin typeface="Tw Cen MT" pitchFamily="34" charset="0"/>
                <a:cs typeface="Arial" pitchFamily="34" charset="0"/>
              </a:rPr>
              <a:t>107 </a:t>
            </a:r>
            <a:r>
              <a:rPr lang="en-US" sz="3200" b="1" dirty="0" err="1">
                <a:effectLst>
                  <a:outerShdw blurRad="38100" dist="38100" dir="2700000" algn="tl">
                    <a:srgbClr val="000000">
                      <a:alpha val="43137"/>
                    </a:srgbClr>
                  </a:outerShdw>
                </a:effectLst>
                <a:latin typeface="Tw Cen MT" pitchFamily="34" charset="0"/>
                <a:cs typeface="Arial" pitchFamily="34" charset="0"/>
              </a:rPr>
              <a:t>Vessey</a:t>
            </a:r>
            <a:r>
              <a:rPr lang="en-US" sz="3200" b="1" dirty="0">
                <a:effectLst>
                  <a:outerShdw blurRad="38100" dist="38100" dir="2700000" algn="tl">
                    <a:srgbClr val="000000">
                      <a:alpha val="43137"/>
                    </a:srgbClr>
                  </a:outerShdw>
                </a:effectLst>
                <a:latin typeface="Tw Cen MT" pitchFamily="34" charset="0"/>
                <a:cs typeface="Arial" pitchFamily="34" charset="0"/>
              </a:rPr>
              <a:t> Drive</a:t>
            </a:r>
          </a:p>
          <a:p>
            <a:pPr lvl="0" algn="ctr"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Spring Grove Plantation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Moncks Corner, SC 29461</a:t>
            </a:r>
          </a:p>
          <a:p>
            <a:pPr lvl="0" algn="ctr"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MLS# 23000715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$379,000</a:t>
            </a:r>
            <a:endParaRPr kumimoji="0" lang="en-US" sz="1100" b="1" i="0" u="none" strike="noStrike" cap="none" normalizeH="0" baseline="0" dirty="0">
              <a:ln>
                <a:noFill/>
              </a:ln>
              <a:effectLst>
                <a:outerShdw blurRad="38100" dist="38100" dir="2700000" algn="tl">
                  <a:srgbClr val="000000">
                    <a:alpha val="43137"/>
                  </a:srgbClr>
                </a:outerShdw>
              </a:effectLst>
              <a:latin typeface="Tw Cen MT" pitchFamily="34" charset="0"/>
              <a:cs typeface="Arial" pitchFamily="34" charset="0"/>
            </a:endParaRPr>
          </a:p>
        </p:txBody>
      </p:sp>
      <p:pic>
        <p:nvPicPr>
          <p:cNvPr id="8" name="Picture 7" descr="A picture containing tree, outdoor, plant, forest&#10;&#10;Description automatically generated">
            <a:extLst>
              <a:ext uri="{FF2B5EF4-FFF2-40B4-BE49-F238E27FC236}">
                <a16:creationId xmlns:a16="http://schemas.microsoft.com/office/drawing/2014/main" id="{3EF60969-A12A-4E9B-97EB-3849056069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6400" y="1295400"/>
            <a:ext cx="2560661" cy="1920496"/>
          </a:xfrm>
          <a:prstGeom prst="rect">
            <a:avLst/>
          </a:prstGeom>
        </p:spPr>
      </p:pic>
      <p:pic>
        <p:nvPicPr>
          <p:cNvPr id="11" name="Picture 10">
            <a:extLst>
              <a:ext uri="{FF2B5EF4-FFF2-40B4-BE49-F238E27FC236}">
                <a16:creationId xmlns:a16="http://schemas.microsoft.com/office/drawing/2014/main" id="{9E0E9A05-38AC-4ED6-A2C9-8CF926E2F06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1496" y="848888"/>
            <a:ext cx="5394794" cy="3589518"/>
          </a:xfrm>
          <a:prstGeom prst="rect">
            <a:avLst/>
          </a:prstGeom>
        </p:spPr>
      </p:pic>
      <p:pic>
        <p:nvPicPr>
          <p:cNvPr id="17" name="Picture 16">
            <a:extLst>
              <a:ext uri="{FF2B5EF4-FFF2-40B4-BE49-F238E27FC236}">
                <a16:creationId xmlns:a16="http://schemas.microsoft.com/office/drawing/2014/main" id="{EB6F79CF-6646-4859-84F4-E3D92E15B243}"/>
              </a:ext>
            </a:extLst>
          </p:cNvPr>
          <p:cNvPicPr>
            <a:picLocks/>
          </p:cNvPicPr>
          <p:nvPr/>
        </p:nvPicPr>
        <p:blipFill>
          <a:blip r:embed="rId6">
            <a:extLst>
              <a:ext uri="{28A0092B-C50C-407E-A947-70E740481C1C}">
                <a14:useLocalDpi xmlns:a14="http://schemas.microsoft.com/office/drawing/2010/main" val="0"/>
              </a:ext>
            </a:extLst>
          </a:blip>
          <a:srcRect/>
          <a:stretch/>
        </p:blipFill>
        <p:spPr>
          <a:xfrm>
            <a:off x="7334604" y="2076521"/>
            <a:ext cx="1709928" cy="1134252"/>
          </a:xfrm>
          <a:prstGeom prst="rect">
            <a:avLst/>
          </a:prstGeom>
        </p:spPr>
      </p:pic>
      <p:pic>
        <p:nvPicPr>
          <p:cNvPr id="18" name="Picture 17">
            <a:extLst>
              <a:ext uri="{FF2B5EF4-FFF2-40B4-BE49-F238E27FC236}">
                <a16:creationId xmlns:a16="http://schemas.microsoft.com/office/drawing/2014/main" id="{4AD6024E-CFBE-4A8B-B6F0-EA61249C0090}"/>
              </a:ext>
            </a:extLst>
          </p:cNvPr>
          <p:cNvPicPr>
            <a:picLocks/>
          </p:cNvPicPr>
          <p:nvPr/>
        </p:nvPicPr>
        <p:blipFill>
          <a:blip r:embed="rId7">
            <a:extLst>
              <a:ext uri="{28A0092B-C50C-407E-A947-70E740481C1C}">
                <a14:useLocalDpi xmlns:a14="http://schemas.microsoft.com/office/drawing/2010/main" val="0"/>
              </a:ext>
            </a:extLst>
          </a:blip>
          <a:srcRect/>
          <a:stretch/>
        </p:blipFill>
        <p:spPr>
          <a:xfrm>
            <a:off x="7334604" y="3302297"/>
            <a:ext cx="1709928" cy="1134252"/>
          </a:xfrm>
          <a:prstGeom prst="rect">
            <a:avLst/>
          </a:prstGeom>
        </p:spPr>
      </p:pic>
      <p:pic>
        <p:nvPicPr>
          <p:cNvPr id="20" name="Picture 19">
            <a:extLst>
              <a:ext uri="{FF2B5EF4-FFF2-40B4-BE49-F238E27FC236}">
                <a16:creationId xmlns:a16="http://schemas.microsoft.com/office/drawing/2014/main" id="{13FC4E0D-D508-48E1-B600-E976DECC5C3A}"/>
              </a:ext>
            </a:extLst>
          </p:cNvPr>
          <p:cNvPicPr>
            <a:picLocks/>
          </p:cNvPicPr>
          <p:nvPr/>
        </p:nvPicPr>
        <p:blipFill>
          <a:blip r:embed="rId8">
            <a:extLst>
              <a:ext uri="{28A0092B-C50C-407E-A947-70E740481C1C}">
                <a14:useLocalDpi xmlns:a14="http://schemas.microsoft.com/office/drawing/2010/main" val="0"/>
              </a:ext>
            </a:extLst>
          </a:blip>
          <a:srcRect/>
          <a:stretch/>
        </p:blipFill>
        <p:spPr>
          <a:xfrm>
            <a:off x="5561498" y="3302297"/>
            <a:ext cx="1709928" cy="1134252"/>
          </a:xfrm>
          <a:prstGeom prst="rect">
            <a:avLst/>
          </a:prstGeom>
        </p:spPr>
      </p:pic>
      <p:pic>
        <p:nvPicPr>
          <p:cNvPr id="22" name="Picture 21">
            <a:extLst>
              <a:ext uri="{FF2B5EF4-FFF2-40B4-BE49-F238E27FC236}">
                <a16:creationId xmlns:a16="http://schemas.microsoft.com/office/drawing/2014/main" id="{930463B3-CFBF-47DC-93D8-8789F26AA2E3}"/>
              </a:ext>
            </a:extLst>
          </p:cNvPr>
          <p:cNvPicPr>
            <a:picLocks/>
          </p:cNvPicPr>
          <p:nvPr/>
        </p:nvPicPr>
        <p:blipFill>
          <a:blip r:embed="rId9">
            <a:extLst>
              <a:ext uri="{28A0092B-C50C-407E-A947-70E740481C1C}">
                <a14:useLocalDpi xmlns:a14="http://schemas.microsoft.com/office/drawing/2010/main" val="0"/>
              </a:ext>
            </a:extLst>
          </a:blip>
          <a:srcRect/>
          <a:stretch/>
        </p:blipFill>
        <p:spPr>
          <a:xfrm>
            <a:off x="5561498" y="850745"/>
            <a:ext cx="1709928" cy="1134252"/>
          </a:xfrm>
          <a:prstGeom prst="rect">
            <a:avLst/>
          </a:prstGeom>
        </p:spPr>
      </p:pic>
      <p:pic>
        <p:nvPicPr>
          <p:cNvPr id="23" name="Picture 22">
            <a:extLst>
              <a:ext uri="{FF2B5EF4-FFF2-40B4-BE49-F238E27FC236}">
                <a16:creationId xmlns:a16="http://schemas.microsoft.com/office/drawing/2014/main" id="{2C1CC243-8FE8-4475-9C4A-8D723049E857}"/>
              </a:ext>
            </a:extLst>
          </p:cNvPr>
          <p:cNvPicPr>
            <a:picLocks/>
          </p:cNvPicPr>
          <p:nvPr/>
        </p:nvPicPr>
        <p:blipFill>
          <a:blip r:embed="rId10">
            <a:extLst>
              <a:ext uri="{28A0092B-C50C-407E-A947-70E740481C1C}">
                <a14:useLocalDpi xmlns:a14="http://schemas.microsoft.com/office/drawing/2010/main" val="0"/>
              </a:ext>
            </a:extLst>
          </a:blip>
          <a:srcRect/>
          <a:stretch/>
        </p:blipFill>
        <p:spPr>
          <a:xfrm>
            <a:off x="7334604" y="850745"/>
            <a:ext cx="1709928" cy="1134252"/>
          </a:xfrm>
          <a:prstGeom prst="rect">
            <a:avLst/>
          </a:prstGeom>
        </p:spPr>
      </p:pic>
      <p:pic>
        <p:nvPicPr>
          <p:cNvPr id="24" name="Picture 23">
            <a:extLst>
              <a:ext uri="{FF2B5EF4-FFF2-40B4-BE49-F238E27FC236}">
                <a16:creationId xmlns:a16="http://schemas.microsoft.com/office/drawing/2014/main" id="{5E7D7F35-AD27-4E96-BD88-9C1FC16B7B93}"/>
              </a:ext>
            </a:extLst>
          </p:cNvPr>
          <p:cNvPicPr>
            <a:picLocks/>
          </p:cNvPicPr>
          <p:nvPr/>
        </p:nvPicPr>
        <p:blipFill>
          <a:blip r:embed="rId11">
            <a:extLst>
              <a:ext uri="{28A0092B-C50C-407E-A947-70E740481C1C}">
                <a14:useLocalDpi xmlns:a14="http://schemas.microsoft.com/office/drawing/2010/main" val="0"/>
              </a:ext>
            </a:extLst>
          </a:blip>
          <a:srcRect/>
          <a:stretch/>
        </p:blipFill>
        <p:spPr>
          <a:xfrm>
            <a:off x="5561498" y="2076521"/>
            <a:ext cx="1709928" cy="1134252"/>
          </a:xfrm>
          <a:prstGeom prst="rect">
            <a:avLst/>
          </a:prstGeom>
        </p:spPr>
      </p:pic>
      <p:sp>
        <p:nvSpPr>
          <p:cNvPr id="3" name="Diagonal Stripe 2">
            <a:extLst>
              <a:ext uri="{FF2B5EF4-FFF2-40B4-BE49-F238E27FC236}">
                <a16:creationId xmlns:a16="http://schemas.microsoft.com/office/drawing/2014/main" id="{49A398AE-8470-4DBC-910B-D1C6CE5EBB53}"/>
              </a:ext>
            </a:extLst>
          </p:cNvPr>
          <p:cNvSpPr/>
          <p:nvPr/>
        </p:nvSpPr>
        <p:spPr>
          <a:xfrm>
            <a:off x="-1981200" y="914400"/>
            <a:ext cx="1752600" cy="1752600"/>
          </a:xfrm>
          <a:prstGeom prst="diagStrip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D64CF78A-9730-43E8-BEAD-F9F307DCBBBB}"/>
              </a:ext>
            </a:extLst>
          </p:cNvPr>
          <p:cNvSpPr txBox="1"/>
          <p:nvPr/>
        </p:nvSpPr>
        <p:spPr>
          <a:xfrm rot="18934244">
            <a:off x="-1930836" y="1355063"/>
            <a:ext cx="1231043" cy="430887"/>
          </a:xfrm>
          <a:prstGeom prst="rect">
            <a:avLst/>
          </a:prstGeom>
          <a:noFill/>
        </p:spPr>
        <p:txBody>
          <a:bodyPr wrap="none" rtlCol="0">
            <a:spAutoFit/>
          </a:bodyPr>
          <a:lstStyle/>
          <a:p>
            <a:r>
              <a:rPr lang="en-US" sz="2200" b="1" dirty="0">
                <a:effectLst>
                  <a:outerShdw blurRad="38100" dist="38100" dir="2700000" algn="tl">
                    <a:srgbClr val="000000">
                      <a:alpha val="43137"/>
                    </a:srgbClr>
                  </a:outerShdw>
                </a:effectLst>
                <a:latin typeface="Tw Cen MT" panose="020B0602020104020603" pitchFamily="34" charset="0"/>
              </a:rPr>
              <a:t>Reduced!</a:t>
            </a:r>
          </a:p>
        </p:txBody>
      </p:sp>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347</TotalTime>
  <Words>167</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Book Antiqua</vt:lpstr>
      <vt:lpstr>Goudy Old Style</vt:lpstr>
      <vt:lpstr>Lucida Sans</vt:lpstr>
      <vt:lpstr>Trebuchet MS</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94</cp:revision>
  <dcterms:created xsi:type="dcterms:W3CDTF">2006-08-16T00:00:00Z</dcterms:created>
  <dcterms:modified xsi:type="dcterms:W3CDTF">2023-01-20T15:40:48Z</dcterms:modified>
</cp:coreProperties>
</file>