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1F20"/>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68" y="-319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8/29/2019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2" cstate="print">
            <a:extLst>
              <a:ext uri="{28A0092B-C50C-407E-A947-70E740481C1C}">
                <a14:useLocalDpi xmlns:a14="http://schemas.microsoft.com/office/drawing/2010/main" val="0"/>
              </a:ext>
            </a:extLst>
          </a:blip>
          <a:srcRect/>
          <a:stretch/>
        </p:blipFill>
        <p:spPr>
          <a:xfrm>
            <a:off x="476" y="8298638"/>
            <a:ext cx="1371600" cy="914400"/>
          </a:xfrm>
          <a:prstGeom prst="rect">
            <a:avLst/>
          </a:prstGeom>
          <a:ln w="3175" cap="sq">
            <a:noFill/>
            <a:miter lim="800000"/>
          </a:ln>
          <a:effectLst/>
        </p:spPr>
      </p:pic>
      <p:pic>
        <p:nvPicPr>
          <p:cNvPr id="32" name="Picture 31"/>
          <p:cNvPicPr>
            <a:picLocks noChangeAspect="1"/>
          </p:cNvPicPr>
          <p:nvPr/>
        </p:nvPicPr>
        <p:blipFill>
          <a:blip r:embed="rId3">
            <a:extLst>
              <a:ext uri="{28A0092B-C50C-407E-A947-70E740481C1C}">
                <a14:useLocalDpi xmlns:a14="http://schemas.microsoft.com/office/drawing/2010/main" val="0"/>
              </a:ext>
            </a:extLst>
          </a:blip>
          <a:srcRect/>
          <a:stretch/>
        </p:blipFill>
        <p:spPr>
          <a:xfrm>
            <a:off x="1379696" y="0"/>
            <a:ext cx="6392145" cy="3802019"/>
          </a:xfrm>
          <a:prstGeom prst="rect">
            <a:avLst/>
          </a:prstGeom>
          <a:ln w="12700" cap="sq">
            <a:noFill/>
            <a:miter lim="800000"/>
          </a:ln>
          <a:effectLst/>
        </p:spPr>
      </p:pic>
      <p:sp>
        <p:nvSpPr>
          <p:cNvPr id="2" name="Title 1"/>
          <p:cNvSpPr>
            <a:spLocks noGrp="1"/>
          </p:cNvSpPr>
          <p:nvPr>
            <p:ph type="ctrTitle"/>
          </p:nvPr>
        </p:nvSpPr>
        <p:spPr>
          <a:xfrm>
            <a:off x="7968736" y="2758007"/>
            <a:ext cx="3674745" cy="1257299"/>
          </a:xfrm>
          <a:noFill/>
        </p:spPr>
        <p:txBody>
          <a:bodyPr anchor="t">
            <a:noAutofit/>
          </a:bodyPr>
          <a:lstStyle/>
          <a:p>
            <a:pPr algn="r"/>
            <a:r>
              <a:rPr lang="en-US" sz="2200" b="1" i="1" dirty="0">
                <a:solidFill>
                  <a:srgbClr val="EA2D00"/>
                </a:solidFill>
                <a:latin typeface="Cambria" panose="02040503050406030204" pitchFamily="18" charset="0"/>
              </a:rPr>
              <a:t>End Unit Townhome on Golf Course</a:t>
            </a:r>
            <a:br>
              <a:rPr lang="en-US" sz="2200" b="1" i="1" dirty="0">
                <a:solidFill>
                  <a:srgbClr val="EA2D00"/>
                </a:solidFill>
                <a:latin typeface="Cambria" panose="02040503050406030204" pitchFamily="18" charset="0"/>
              </a:rPr>
            </a:br>
            <a:r>
              <a:rPr lang="en-US" sz="2200" b="1" i="1" dirty="0">
                <a:solidFill>
                  <a:srgbClr val="EA2D00"/>
                </a:solidFill>
                <a:latin typeface="Cambria" panose="02040503050406030204" pitchFamily="18" charset="0"/>
              </a:rPr>
              <a:t>w/ Screened Porch</a:t>
            </a:r>
            <a:endParaRPr lang="en-US" sz="2200" b="1" i="1" dirty="0">
              <a:solidFill>
                <a:schemeClr val="bg1">
                  <a:lumMod val="50000"/>
                </a:schemeClr>
              </a:solidFill>
              <a:latin typeface="Cambria" panose="02040503050406030204" pitchFamily="18" charset="0"/>
            </a:endParaRPr>
          </a:p>
        </p:txBody>
      </p:sp>
      <p:sp>
        <p:nvSpPr>
          <p:cNvPr id="3" name="Subtitle 2"/>
          <p:cNvSpPr>
            <a:spLocks noGrp="1"/>
          </p:cNvSpPr>
          <p:nvPr>
            <p:ph type="subTitle" idx="1"/>
          </p:nvPr>
        </p:nvSpPr>
        <p:spPr>
          <a:xfrm>
            <a:off x="1379696" y="3802019"/>
            <a:ext cx="6392145" cy="5396095"/>
          </a:xfrm>
        </p:spPr>
        <p:txBody>
          <a:bodyPr anchor="ctr">
            <a:noAutofit/>
          </a:bodyPr>
          <a:lstStyle/>
          <a:p>
            <a:r>
              <a:rPr lang="en-US" sz="1500" dirty="0">
                <a:solidFill>
                  <a:schemeClr val="bg1">
                    <a:lumMod val="50000"/>
                  </a:schemeClr>
                </a:solidFill>
                <a:latin typeface="Cambria" panose="02040503050406030204" pitchFamily="18" charset="0"/>
              </a:rPr>
              <a:t>Lovely Cooper Estates 4 </a:t>
            </a:r>
            <a:r>
              <a:rPr lang="en-US" sz="1500" dirty="0" err="1">
                <a:solidFill>
                  <a:schemeClr val="bg1">
                    <a:lumMod val="50000"/>
                  </a:schemeClr>
                </a:solidFill>
                <a:latin typeface="Cambria" panose="02040503050406030204" pitchFamily="18" charset="0"/>
              </a:rPr>
              <a:t>br</a:t>
            </a:r>
            <a:r>
              <a:rPr lang="en-US" sz="1500" dirty="0">
                <a:solidFill>
                  <a:schemeClr val="bg1">
                    <a:lumMod val="50000"/>
                  </a:schemeClr>
                </a:solidFill>
                <a:latin typeface="Cambria" panose="02040503050406030204" pitchFamily="18" charset="0"/>
              </a:rPr>
              <a:t>, 2 story home that features a bright open &amp; spacious floor plan. Downstairs offers a traditional floor plan with a formal living room as well as a separate dining room that opens into the kitchen w/ breakfast nook which overlooks family room and backyard areas. The back yard is extremely private with lush landscaping and mature trees. </a:t>
            </a:r>
          </a:p>
          <a:p>
            <a:r>
              <a:rPr lang="en-US" sz="1500" dirty="0">
                <a:solidFill>
                  <a:schemeClr val="bg1">
                    <a:lumMod val="50000"/>
                  </a:schemeClr>
                </a:solidFill>
                <a:latin typeface="Cambria" panose="02040503050406030204" pitchFamily="18" charset="0"/>
              </a:rPr>
              <a:t>Upstairs is the master bedroom suite as well as 3 other bedrooms &amp; 2nd full size bath. There are 2 attic areas offering plenty of storage, and also an attached garage with washer/dryer and workbench. New HVAC units &amp; upstairs ductwork were replaced in 2014, and new roof and Pella windows were installed in 2010. The kitchen includes stainless dishwasher and refrigerator along with double wall ovens, smooth top stove, stainless vent hood and new subway tile. </a:t>
            </a:r>
          </a:p>
          <a:p>
            <a:r>
              <a:rPr lang="en-US" sz="1500" dirty="0">
                <a:solidFill>
                  <a:schemeClr val="bg1">
                    <a:lumMod val="50000"/>
                  </a:schemeClr>
                </a:solidFill>
                <a:latin typeface="Cambria" panose="02040503050406030204" pitchFamily="18" charset="0"/>
              </a:rPr>
              <a:t>No flood insurance required, and an active termite warranty is in place. Within easy walking distance to private gated boat landing with access into Shem Creek, covered dock, fish cleaning station &amp; party shelter! The Shem Creek Boardwalk and restaurants are so close you can walk, bike or golf cart to them! Neighborhood has easy access to Coleman Blvd or Hwy 17, and within 5 mile radius of Mt. Pleasant Waterfront Park, Downtown Charleston and of course several beaches! </a:t>
            </a:r>
          </a:p>
          <a:p>
            <a:endParaRPr lang="en-US" sz="1500" b="1" i="1">
              <a:solidFill>
                <a:schemeClr val="bg1">
                  <a:lumMod val="50000"/>
                </a:schemeClr>
              </a:solidFill>
              <a:latin typeface="Cambria" panose="02040503050406030204" pitchFamily="18" charset="0"/>
            </a:endParaRPr>
          </a:p>
          <a:p>
            <a:r>
              <a:rPr lang="en-US" sz="1500" b="1" i="1">
                <a:solidFill>
                  <a:schemeClr val="bg1">
                    <a:lumMod val="50000"/>
                  </a:schemeClr>
                </a:solidFill>
                <a:latin typeface="Cambria" panose="02040503050406030204" pitchFamily="18" charset="0"/>
              </a:rPr>
              <a:t>Move-in </a:t>
            </a:r>
            <a:r>
              <a:rPr lang="en-US" sz="1500" b="1" i="1" dirty="0">
                <a:solidFill>
                  <a:schemeClr val="bg1">
                    <a:lumMod val="50000"/>
                  </a:schemeClr>
                </a:solidFill>
                <a:latin typeface="Cambria" panose="02040503050406030204" pitchFamily="18" charset="0"/>
              </a:rPr>
              <a:t>ready &amp; priced to sell!</a:t>
            </a:r>
          </a:p>
        </p:txBody>
      </p:sp>
      <p:pic>
        <p:nvPicPr>
          <p:cNvPr id="5"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45297"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558" y="9198114"/>
            <a:ext cx="7772400" cy="707886"/>
          </a:xfrm>
          <a:prstGeom prst="rect">
            <a:avLst/>
          </a:prstGeom>
        </p:spPr>
        <p:txBody>
          <a:bodyPr wrap="square">
            <a:spAutoFit/>
          </a:bodyPr>
          <a:lstStyle/>
          <a:p>
            <a:pPr algn="ctr"/>
            <a:r>
              <a:rPr lang="en-US" sz="1600" b="1" dirty="0">
                <a:solidFill>
                  <a:srgbClr val="231F20"/>
                </a:solidFill>
                <a:latin typeface="Cambria" panose="02040503050406030204" pitchFamily="18" charset="0"/>
              </a:rPr>
              <a:t>Jerod Coulter, ABR, REALTOR</a:t>
            </a:r>
          </a:p>
          <a:p>
            <a:pPr algn="ctr"/>
            <a:r>
              <a:rPr lang="en-US" sz="1200" dirty="0">
                <a:solidFill>
                  <a:srgbClr val="231F20"/>
                </a:solidFill>
                <a:latin typeface="Cambria" panose="02040503050406030204" pitchFamily="18" charset="0"/>
              </a:rPr>
              <a:t>(843) 513-3741</a:t>
            </a:r>
          </a:p>
          <a:p>
            <a:pPr algn="ctr"/>
            <a:r>
              <a:rPr lang="en-US" sz="1200" dirty="0">
                <a:solidFill>
                  <a:srgbClr val="231F20"/>
                </a:solidFill>
                <a:latin typeface="Cambria" panose="02040503050406030204" pitchFamily="18" charset="0"/>
              </a:rPr>
              <a:t>jerod@realtor.com | www.HomesOfMountPleasant.com</a:t>
            </a:r>
          </a:p>
        </p:txBody>
      </p:sp>
      <p:sp>
        <p:nvSpPr>
          <p:cNvPr id="6" name="Rectangle 5"/>
          <p:cNvSpPr/>
          <p:nvPr/>
        </p:nvSpPr>
        <p:spPr>
          <a:xfrm>
            <a:off x="-558" y="9827010"/>
            <a:ext cx="7772400" cy="230832"/>
          </a:xfrm>
          <a:prstGeom prst="rect">
            <a:avLst/>
          </a:prstGeom>
        </p:spPr>
        <p:txBody>
          <a:bodyPr wrap="square">
            <a:spAutoFit/>
          </a:bodyPr>
          <a:lstStyle/>
          <a:p>
            <a:pPr algn="ctr"/>
            <a:r>
              <a:rPr lang="en-US" sz="900" dirty="0">
                <a:solidFill>
                  <a:srgbClr val="231F20"/>
                </a:solidFill>
                <a:latin typeface="Cambria" panose="02040503050406030204" pitchFamily="18" charset="0"/>
              </a:rPr>
              <a:t>The Boulevard Company, LLC | 35 Broad Street | Charleston, SC 29401</a:t>
            </a:r>
          </a:p>
        </p:txBody>
      </p:sp>
      <p:sp>
        <p:nvSpPr>
          <p:cNvPr id="8" name="Rectangle 7"/>
          <p:cNvSpPr/>
          <p:nvPr/>
        </p:nvSpPr>
        <p:spPr>
          <a:xfrm>
            <a:off x="1403349" y="2786356"/>
            <a:ext cx="6368492" cy="1015663"/>
          </a:xfrm>
          <a:prstGeom prst="rect">
            <a:avLst/>
          </a:prstGeom>
        </p:spPr>
        <p:txBody>
          <a:bodyPr wrap="square">
            <a:spAutoFit/>
          </a:bodyPr>
          <a:lstStyle/>
          <a:p>
            <a:pPr algn="ctr"/>
            <a:r>
              <a:rPr lang="en-US" sz="2400" b="1" dirty="0">
                <a:ln w="3175">
                  <a:noFill/>
                </a:ln>
                <a:solidFill>
                  <a:schemeClr val="bg1"/>
                </a:solidFill>
                <a:latin typeface="Cambria" panose="02040503050406030204" pitchFamily="18" charset="0"/>
              </a:rPr>
              <a:t>1081 Cottingham Drive</a:t>
            </a:r>
          </a:p>
          <a:p>
            <a:pPr algn="ctr"/>
            <a:r>
              <a:rPr lang="en-US" sz="1800" b="1" dirty="0">
                <a:ln w="3175">
                  <a:noFill/>
                </a:ln>
                <a:solidFill>
                  <a:schemeClr val="bg1"/>
                </a:solidFill>
                <a:latin typeface="Cambria" panose="02040503050406030204" pitchFamily="18" charset="0"/>
              </a:rPr>
              <a:t>Cooper Estates ~ Mount Pleasant, SC 29464</a:t>
            </a:r>
          </a:p>
          <a:p>
            <a:pPr algn="ctr"/>
            <a:r>
              <a:rPr lang="en-US" sz="1800" b="1" dirty="0">
                <a:ln w="3175">
                  <a:noFill/>
                </a:ln>
                <a:solidFill>
                  <a:schemeClr val="bg1"/>
                </a:solidFill>
                <a:latin typeface="Cambria" panose="02040503050406030204" pitchFamily="18" charset="0"/>
              </a:rPr>
              <a:t>MLS# 19020183 ~ $545,000</a:t>
            </a:r>
            <a:endParaRPr lang="en-US" sz="1600" b="1" dirty="0">
              <a:ln w="3175">
                <a:noFill/>
              </a:ln>
              <a:solidFill>
                <a:schemeClr val="bg1"/>
              </a:solidFill>
              <a:latin typeface="Cambria" panose="02040503050406030204" pitchFamily="18" charset="0"/>
            </a:endParaRPr>
          </a:p>
        </p:txBody>
      </p:sp>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934201" y="9281549"/>
            <a:ext cx="492904" cy="637784"/>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8121231" y="1340938"/>
            <a:ext cx="3509550" cy="400110"/>
          </a:xfrm>
          <a:prstGeom prst="rect">
            <a:avLst/>
          </a:prstGeom>
        </p:spPr>
        <p:txBody>
          <a:bodyPr wrap="none">
            <a:spAutoFit/>
          </a:bodyPr>
          <a:lstStyle/>
          <a:p>
            <a:r>
              <a:rPr lang="en-US" dirty="0"/>
              <a:t>Starbucks card to first 10 agents</a:t>
            </a:r>
          </a:p>
        </p:txBody>
      </p:sp>
      <p:pic>
        <p:nvPicPr>
          <p:cNvPr id="7" name="Picture 6"/>
          <p:cNvPicPr>
            <a:picLocks/>
          </p:cNvPicPr>
          <p:nvPr/>
        </p:nvPicPr>
        <p:blipFill>
          <a:blip r:embed="rId6" cstate="print">
            <a:extLst>
              <a:ext uri="{28A0092B-C50C-407E-A947-70E740481C1C}">
                <a14:useLocalDpi xmlns:a14="http://schemas.microsoft.com/office/drawing/2010/main" val="0"/>
              </a:ext>
            </a:extLst>
          </a:blip>
          <a:srcRect/>
          <a:stretch/>
        </p:blipFill>
        <p:spPr>
          <a:xfrm>
            <a:off x="476" y="3688284"/>
            <a:ext cx="1371600" cy="914400"/>
          </a:xfrm>
          <a:prstGeom prst="rect">
            <a:avLst/>
          </a:prstGeom>
          <a:ln w="3175" cap="sq">
            <a:noFill/>
            <a:miter lim="800000"/>
          </a:ln>
          <a:effectLst/>
        </p:spPr>
      </p:pic>
      <p:pic>
        <p:nvPicPr>
          <p:cNvPr id="21" name="Picture 20"/>
          <p:cNvPicPr>
            <a:picLocks/>
          </p:cNvPicPr>
          <p:nvPr/>
        </p:nvPicPr>
        <p:blipFill>
          <a:blip r:embed="rId7" cstate="print">
            <a:extLst>
              <a:ext uri="{28A0092B-C50C-407E-A947-70E740481C1C}">
                <a14:useLocalDpi xmlns:a14="http://schemas.microsoft.com/office/drawing/2010/main" val="0"/>
              </a:ext>
            </a:extLst>
          </a:blip>
          <a:srcRect/>
          <a:stretch/>
        </p:blipFill>
        <p:spPr>
          <a:xfrm>
            <a:off x="476" y="4610355"/>
            <a:ext cx="1371600" cy="914400"/>
          </a:xfrm>
          <a:prstGeom prst="rect">
            <a:avLst/>
          </a:prstGeom>
          <a:ln w="3175" cap="sq">
            <a:noFill/>
            <a:miter lim="800000"/>
          </a:ln>
          <a:effectLst/>
        </p:spPr>
      </p:pic>
      <p:pic>
        <p:nvPicPr>
          <p:cNvPr id="22" name="Picture 21"/>
          <p:cNvPicPr>
            <a:picLocks/>
          </p:cNvPicPr>
          <p:nvPr/>
        </p:nvPicPr>
        <p:blipFill>
          <a:blip r:embed="rId8" cstate="print">
            <a:extLst>
              <a:ext uri="{28A0092B-C50C-407E-A947-70E740481C1C}">
                <a14:useLocalDpi xmlns:a14="http://schemas.microsoft.com/office/drawing/2010/main" val="0"/>
              </a:ext>
            </a:extLst>
          </a:blip>
          <a:srcRect/>
          <a:stretch/>
        </p:blipFill>
        <p:spPr>
          <a:xfrm>
            <a:off x="476" y="5532426"/>
            <a:ext cx="1371600" cy="914400"/>
          </a:xfrm>
          <a:prstGeom prst="rect">
            <a:avLst/>
          </a:prstGeom>
          <a:ln w="3175" cap="sq">
            <a:noFill/>
            <a:miter lim="800000"/>
          </a:ln>
          <a:effectLst/>
        </p:spPr>
      </p:pic>
      <p:pic>
        <p:nvPicPr>
          <p:cNvPr id="23" name="Picture 22"/>
          <p:cNvPicPr>
            <a:picLocks/>
          </p:cNvPicPr>
          <p:nvPr/>
        </p:nvPicPr>
        <p:blipFill>
          <a:blip r:embed="rId9" cstate="print">
            <a:extLst>
              <a:ext uri="{28A0092B-C50C-407E-A947-70E740481C1C}">
                <a14:useLocalDpi xmlns:a14="http://schemas.microsoft.com/office/drawing/2010/main" val="0"/>
              </a:ext>
            </a:extLst>
          </a:blip>
          <a:srcRect/>
          <a:stretch/>
        </p:blipFill>
        <p:spPr>
          <a:xfrm>
            <a:off x="476" y="6454497"/>
            <a:ext cx="1371600" cy="914400"/>
          </a:xfrm>
          <a:prstGeom prst="rect">
            <a:avLst/>
          </a:prstGeom>
          <a:ln w="3175" cap="sq">
            <a:no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76" y="7376568"/>
            <a:ext cx="1371600" cy="914400"/>
          </a:xfrm>
          <a:prstGeom prst="rect">
            <a:avLst/>
          </a:prstGeom>
          <a:ln w="3175" cap="sq">
            <a:noFill/>
            <a:miter lim="800000"/>
          </a:ln>
          <a:effectLst/>
        </p:spPr>
      </p:pic>
      <p:pic>
        <p:nvPicPr>
          <p:cNvPr id="27" name="Picture 26">
            <a:extLst>
              <a:ext uri="{FF2B5EF4-FFF2-40B4-BE49-F238E27FC236}">
                <a16:creationId xmlns:a16="http://schemas.microsoft.com/office/drawing/2014/main" id="{AF004952-36A4-4AED-B201-011310AC1B9E}"/>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476" y="922071"/>
            <a:ext cx="1371600" cy="914400"/>
          </a:xfrm>
          <a:prstGeom prst="rect">
            <a:avLst/>
          </a:prstGeom>
          <a:ln w="3175" cap="sq">
            <a:noFill/>
            <a:miter lim="800000"/>
          </a:ln>
          <a:effectLst/>
        </p:spPr>
      </p:pic>
      <p:pic>
        <p:nvPicPr>
          <p:cNvPr id="28" name="Picture 27">
            <a:extLst>
              <a:ext uri="{FF2B5EF4-FFF2-40B4-BE49-F238E27FC236}">
                <a16:creationId xmlns:a16="http://schemas.microsoft.com/office/drawing/2014/main" id="{32603148-0547-4FE9-AB46-22A63C8F25AA}"/>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476" y="2766213"/>
            <a:ext cx="1371600" cy="914400"/>
          </a:xfrm>
          <a:prstGeom prst="rect">
            <a:avLst/>
          </a:prstGeom>
          <a:ln w="3175" cap="sq">
            <a:noFill/>
            <a:miter lim="800000"/>
          </a:ln>
          <a:effectLst/>
        </p:spPr>
      </p:pic>
      <p:pic>
        <p:nvPicPr>
          <p:cNvPr id="29" name="Picture 28">
            <a:extLst>
              <a:ext uri="{FF2B5EF4-FFF2-40B4-BE49-F238E27FC236}">
                <a16:creationId xmlns:a16="http://schemas.microsoft.com/office/drawing/2014/main" id="{0A41384D-A1F1-4366-9008-B8E25C4C5D6B}"/>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476" y="0"/>
            <a:ext cx="1371600" cy="914400"/>
          </a:xfrm>
          <a:prstGeom prst="rect">
            <a:avLst/>
          </a:prstGeom>
          <a:ln w="3175" cap="sq">
            <a:noFill/>
            <a:miter lim="800000"/>
          </a:ln>
          <a:effectLst/>
        </p:spPr>
      </p:pic>
      <p:pic>
        <p:nvPicPr>
          <p:cNvPr id="30" name="Picture 29">
            <a:extLst>
              <a:ext uri="{FF2B5EF4-FFF2-40B4-BE49-F238E27FC236}">
                <a16:creationId xmlns:a16="http://schemas.microsoft.com/office/drawing/2014/main" id="{65A37485-29F4-4DA3-B57B-1E165EDB58A5}"/>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476" y="1844142"/>
            <a:ext cx="1371600" cy="914400"/>
          </a:xfrm>
          <a:prstGeom prst="rect">
            <a:avLst/>
          </a:prstGeom>
          <a:ln w="3175" cap="sq">
            <a:no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575</TotalTime>
  <Words>315</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End Unit Townhome on Golf Course w/ Screened Porch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85</cp:revision>
  <dcterms:created xsi:type="dcterms:W3CDTF">2006-08-16T00:00:00Z</dcterms:created>
  <dcterms:modified xsi:type="dcterms:W3CDTF">2019-08-29T18:57:26Z</dcterms:modified>
</cp:coreProperties>
</file>