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7" d="100"/>
          <a:sy n="47" d="100"/>
        </p:scale>
        <p:origin x="2244" y="48"/>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4"/>
            <a:ext cx="174879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8620" y="402804"/>
            <a:ext cx="511683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862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5097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4/25/2017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4/25/2017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038793" y="400474"/>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388620" y="2346962"/>
            <a:ext cx="699516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88620" y="9322648"/>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4/25/2017</a:t>
            </a:fld>
            <a:endParaRPr lang="en-US"/>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8"/>
            <a:ext cx="181356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image" Target="../media/image10.jpeg"/><Relationship Id="rId3" Type="http://schemas.openxmlformats.org/officeDocument/2006/relationships/image" Target="../media/image2.jpeg"/><Relationship Id="rId7" Type="http://schemas.openxmlformats.org/officeDocument/2006/relationships/image" Target="../media/image4.jpg"/><Relationship Id="rId12" Type="http://schemas.openxmlformats.org/officeDocument/2006/relationships/image" Target="../media/image9.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www.agentownedrealty.com/" TargetMode="External"/><Relationship Id="rId11" Type="http://schemas.openxmlformats.org/officeDocument/2006/relationships/image" Target="../media/image8.jpeg"/><Relationship Id="rId5" Type="http://schemas.openxmlformats.org/officeDocument/2006/relationships/hyperlink" Target="mailto:jill@agentowned.com" TargetMode="External"/><Relationship Id="rId15" Type="http://schemas.openxmlformats.org/officeDocument/2006/relationships/image" Target="../media/image12.jpeg"/><Relationship Id="rId10" Type="http://schemas.openxmlformats.org/officeDocument/2006/relationships/image" Target="../media/image7.jpeg"/><Relationship Id="rId4" Type="http://schemas.openxmlformats.org/officeDocument/2006/relationships/image" Target="../media/image3.jpeg"/><Relationship Id="rId9" Type="http://schemas.openxmlformats.org/officeDocument/2006/relationships/image" Target="../media/image6.jpeg"/><Relationship Id="rId1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7772400" cy="10058400"/>
          </a:xfrm>
          <a:prstGeom prst="rect">
            <a:avLst/>
          </a:prstGeom>
          <a:gradFill>
            <a:gsLst>
              <a:gs pos="0">
                <a:schemeClr val="tx2"/>
              </a:gs>
              <a:gs pos="50000">
                <a:schemeClr val="accent1">
                  <a:tint val="44500"/>
                  <a:satMod val="160000"/>
                </a:schemeClr>
              </a:gs>
              <a:gs pos="100000">
                <a:schemeClr val="bg1"/>
              </a:gs>
            </a:gsLst>
            <a:lin ang="5400000" scaled="0"/>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242293" y="210404"/>
            <a:ext cx="5287814" cy="3535028"/>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sp>
        <p:nvSpPr>
          <p:cNvPr id="8" name="Rectangle 7"/>
          <p:cNvSpPr/>
          <p:nvPr/>
        </p:nvSpPr>
        <p:spPr>
          <a:xfrm>
            <a:off x="-4267200" y="2957630"/>
            <a:ext cx="3576584" cy="523220"/>
          </a:xfrm>
          <a:prstGeom prst="rect">
            <a:avLst/>
          </a:prstGeom>
        </p:spPr>
        <p:txBody>
          <a:bodyPr wrap="square">
            <a:spAutoFit/>
          </a:bodyPr>
          <a:lstStyle/>
          <a:p>
            <a:pPr algn="ctr"/>
            <a:r>
              <a:rPr lang="en-US" sz="2800" b="1" i="1" dirty="0">
                <a:solidFill>
                  <a:schemeClr val="bg1"/>
                </a:solidFill>
                <a:effectLst>
                  <a:outerShdw blurRad="50800" dist="38100" dir="5400000" algn="t" rotWithShape="0">
                    <a:schemeClr val="tx1">
                      <a:alpha val="77000"/>
                    </a:schemeClr>
                  </a:outerShdw>
                </a:effectLst>
                <a:latin typeface="Gabriola" panose="04040605051002020D02" pitchFamily="82" charset="0"/>
              </a:rPr>
              <a:t>Loaded with Updates</a:t>
            </a:r>
          </a:p>
        </p:txBody>
      </p:sp>
      <p:sp>
        <p:nvSpPr>
          <p:cNvPr id="2" name="Title 1"/>
          <p:cNvSpPr>
            <a:spLocks noGrp="1"/>
          </p:cNvSpPr>
          <p:nvPr>
            <p:ph type="ctrTitle"/>
          </p:nvPr>
        </p:nvSpPr>
        <p:spPr>
          <a:xfrm>
            <a:off x="154503" y="3733800"/>
            <a:ext cx="7463394" cy="667655"/>
          </a:xfrm>
        </p:spPr>
        <p:txBody>
          <a:bodyPr anchor="ctr">
            <a:noAutofit/>
          </a:bodyPr>
          <a:lstStyle/>
          <a:p>
            <a:r>
              <a:rPr lang="en-US" sz="2000" b="1"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1087 Blockade Runner Parkway</a:t>
            </a:r>
            <a:br>
              <a:rPr lang="en-US" sz="1800"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br>
            <a:r>
              <a:rPr lang="en-US" sz="1500"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River Birch </a:t>
            </a:r>
            <a:r>
              <a:rPr lang="en-US" sz="1500" dirty="0">
                <a:solidFill>
                  <a:schemeClr val="bg1"/>
                </a:solidFill>
                <a:effectLst>
                  <a:outerShdw blurRad="38100" dist="38100" dir="2700000" algn="tl">
                    <a:srgbClr val="000000">
                      <a:alpha val="43137"/>
                    </a:srgbClr>
                  </a:outerShdw>
                </a:effectLst>
                <a:latin typeface="Trebuchet MS" panose="020B0603020202020204" pitchFamily="34" charset="0"/>
                <a:cs typeface="Microsoft Sans Serif" panose="020B0604020202020204" pitchFamily="34" charset="0"/>
              </a:rPr>
              <a:t>· </a:t>
            </a:r>
            <a:r>
              <a:rPr lang="en-US" sz="1500"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Summerville, SC 29485 </a:t>
            </a:r>
            <a:r>
              <a:rPr lang="en-US" sz="1500" dirty="0">
                <a:solidFill>
                  <a:schemeClr val="bg1"/>
                </a:solidFill>
                <a:effectLst>
                  <a:outerShdw blurRad="38100" dist="38100" dir="2700000" algn="tl">
                    <a:srgbClr val="000000">
                      <a:alpha val="43137"/>
                    </a:srgbClr>
                  </a:outerShdw>
                </a:effectLst>
                <a:latin typeface="Trebuchet MS" panose="020B0603020202020204" pitchFamily="34" charset="0"/>
                <a:cs typeface="Microsoft Sans Serif" panose="020B0604020202020204" pitchFamily="34" charset="0"/>
              </a:rPr>
              <a:t>· </a:t>
            </a:r>
            <a:r>
              <a:rPr lang="en-US" sz="1500"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MLS# 17011189 </a:t>
            </a:r>
            <a:r>
              <a:rPr lang="en-US" sz="1500" dirty="0">
                <a:solidFill>
                  <a:schemeClr val="bg1"/>
                </a:solidFill>
                <a:effectLst>
                  <a:outerShdw blurRad="38100" dist="38100" dir="2700000" algn="tl">
                    <a:srgbClr val="000000">
                      <a:alpha val="43137"/>
                    </a:srgbClr>
                  </a:outerShdw>
                </a:effectLst>
                <a:latin typeface="Trebuchet MS" panose="020B0603020202020204" pitchFamily="34" charset="0"/>
                <a:cs typeface="Microsoft Sans Serif" panose="020B0604020202020204" pitchFamily="34" charset="0"/>
              </a:rPr>
              <a:t>· </a:t>
            </a:r>
            <a:r>
              <a:rPr lang="en-US" sz="1500"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$379,900</a:t>
            </a:r>
            <a:endParaRPr lang="en-US" sz="1500" dirty="0">
              <a:latin typeface="Georgia" panose="02040502050405020303" pitchFamily="18" charset="0"/>
              <a:cs typeface="Microsoft Sans Serif" panose="020B0604020202020204" pitchFamily="34" charset="0"/>
            </a:endParaRPr>
          </a:p>
        </p:txBody>
      </p:sp>
      <p:sp>
        <p:nvSpPr>
          <p:cNvPr id="3" name="Subtitle 2"/>
          <p:cNvSpPr>
            <a:spLocks noGrp="1"/>
          </p:cNvSpPr>
          <p:nvPr>
            <p:ph type="subTitle" idx="1"/>
          </p:nvPr>
        </p:nvSpPr>
        <p:spPr>
          <a:xfrm>
            <a:off x="76201" y="5488396"/>
            <a:ext cx="7619999" cy="2230478"/>
          </a:xfrm>
        </p:spPr>
        <p:txBody>
          <a:bodyPr anchor="ctr">
            <a:noAutofit/>
          </a:bodyPr>
          <a:lstStyle/>
          <a:p>
            <a:r>
              <a:rPr lang="en-US" sz="1400" dirty="0">
                <a:solidFill>
                  <a:schemeClr val="tx1"/>
                </a:solidFill>
                <a:latin typeface="Georgia" panose="02040502050405020303" pitchFamily="18" charset="0"/>
                <a:cs typeface="Microsoft Sans Serif" panose="020B0604020202020204" pitchFamily="34" charset="0"/>
              </a:rPr>
              <a:t>GORGEOUS two story 5BR/3.5BA, 3-CAR TANDEM GARAGE home nestled on a quiet </a:t>
            </a:r>
            <a:r>
              <a:rPr lang="en-US" sz="1400" dirty="0" err="1">
                <a:solidFill>
                  <a:schemeClr val="tx1"/>
                </a:solidFill>
                <a:latin typeface="Georgia" panose="02040502050405020303" pitchFamily="18" charset="0"/>
                <a:cs typeface="Microsoft Sans Serif" panose="020B0604020202020204" pitchFamily="34" charset="0"/>
              </a:rPr>
              <a:t>cal</a:t>
            </a:r>
            <a:r>
              <a:rPr lang="en-US" sz="1400" dirty="0">
                <a:solidFill>
                  <a:schemeClr val="tx1"/>
                </a:solidFill>
                <a:latin typeface="Georgia" panose="02040502050405020303" pitchFamily="18" charset="0"/>
                <a:cs typeface="Microsoft Sans Serif" panose="020B0604020202020204" pitchFamily="34" charset="0"/>
              </a:rPr>
              <a:t>-de-sac! Features include: great room, dining room, eat-in-kitchen, study, theater room, large covered porch, screened-in porch, oversized professionally landscaped yard, 9' smooth ceilings, handsome hardwood flooring, wainscoting, heavy moldings and abundance of natural light. Gourmet kitchen with granite counter tops, HUGE island, 42'' cabinets, and stainless steel appliances is perfect for creating a chef inspired meal and entertaining. Massive master suite with spa-like master bath including jetted soaking tub, separate vanities, separate tiled 5 zone steam shower, and walk-in closet. Home is only 2 years old and shows like NEW! This home has it all-be the first to see, CALL TODAY!</a:t>
            </a:r>
          </a:p>
        </p:txBody>
      </p:sp>
      <p:sp>
        <p:nvSpPr>
          <p:cNvPr id="10" name="Down Ribbon 9"/>
          <p:cNvSpPr/>
          <p:nvPr/>
        </p:nvSpPr>
        <p:spPr>
          <a:xfrm>
            <a:off x="2581848" y="3028429"/>
            <a:ext cx="2608705" cy="607889"/>
          </a:xfrm>
          <a:prstGeom prst="ribbon">
            <a:avLst>
              <a:gd name="adj1" fmla="val 16667"/>
              <a:gd name="adj2" fmla="val 72102"/>
            </a:avLst>
          </a:prstGeom>
          <a:gradFill flip="none" rotWithShape="1">
            <a:gsLst>
              <a:gs pos="0">
                <a:srgbClr val="E6DCAC"/>
              </a:gs>
              <a:gs pos="12000">
                <a:srgbClr val="E6D78A"/>
              </a:gs>
              <a:gs pos="30000">
                <a:srgbClr val="C7AC4C"/>
              </a:gs>
              <a:gs pos="45000">
                <a:srgbClr val="E6D78A"/>
              </a:gs>
              <a:gs pos="77000">
                <a:srgbClr val="C7AC4C"/>
              </a:gs>
              <a:gs pos="100000">
                <a:srgbClr val="E6DCAC"/>
              </a:gs>
            </a:gsLst>
            <a:path path="circle">
              <a:fillToRect l="100000" t="100000"/>
            </a:path>
            <a:tileRect r="-100000" b="-100000"/>
          </a:gradFill>
          <a:ln w="6350">
            <a:solidFill>
              <a:schemeClr val="bg2">
                <a:lumMod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600" b="1" i="1" dirty="0">
                <a:solidFill>
                  <a:schemeClr val="tx1"/>
                </a:solidFill>
                <a:latin typeface="Gabriola" panose="04040605051002020D02" pitchFamily="82" charset="0"/>
              </a:rPr>
              <a:t>Just Listed!</a:t>
            </a:r>
          </a:p>
        </p:txBody>
      </p:sp>
      <p:pic>
        <p:nvPicPr>
          <p:cNvPr id="17" name="Picture 5"/>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6200" y="7744694"/>
            <a:ext cx="1463040" cy="972658"/>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19" name="Picture 5"/>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615440" y="7738159"/>
            <a:ext cx="1463040" cy="972658"/>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sp>
        <p:nvSpPr>
          <p:cNvPr id="18" name="Rectangle 17"/>
          <p:cNvSpPr/>
          <p:nvPr/>
        </p:nvSpPr>
        <p:spPr>
          <a:xfrm>
            <a:off x="5076190" y="8915400"/>
            <a:ext cx="2543810" cy="769441"/>
          </a:xfrm>
          <a:prstGeom prst="rect">
            <a:avLst/>
          </a:prstGeom>
        </p:spPr>
        <p:txBody>
          <a:bodyPr wrap="square">
            <a:spAutoFit/>
          </a:bodyPr>
          <a:lstStyle/>
          <a:p>
            <a:pPr algn="ctr"/>
            <a:r>
              <a:rPr lang="en-US" sz="1600" b="1" dirty="0">
                <a:latin typeface="Georgia" panose="02040502050405020303" pitchFamily="18" charset="0"/>
                <a:cs typeface="Microsoft Sans Serif" panose="020B0604020202020204" pitchFamily="34" charset="0"/>
              </a:rPr>
              <a:t>Jill </a:t>
            </a:r>
            <a:r>
              <a:rPr lang="en-US" sz="1600" b="1" dirty="0" err="1">
                <a:latin typeface="Georgia" panose="02040502050405020303" pitchFamily="18" charset="0"/>
                <a:cs typeface="Microsoft Sans Serif" panose="020B0604020202020204" pitchFamily="34" charset="0"/>
              </a:rPr>
              <a:t>Marcacci</a:t>
            </a:r>
            <a:endParaRPr lang="en-US" sz="1600" b="1" dirty="0">
              <a:latin typeface="Georgia" panose="02040502050405020303" pitchFamily="18" charset="0"/>
              <a:cs typeface="Microsoft Sans Serif" panose="020B0604020202020204" pitchFamily="34" charset="0"/>
            </a:endParaRPr>
          </a:p>
          <a:p>
            <a:pPr algn="ctr"/>
            <a:r>
              <a:rPr lang="en-US" sz="1400" dirty="0">
                <a:latin typeface="Georgia" panose="02040502050405020303" pitchFamily="18" charset="0"/>
              </a:rPr>
              <a:t>843-297-5590</a:t>
            </a:r>
            <a:br>
              <a:rPr lang="en-US" sz="1400" dirty="0">
                <a:latin typeface="Georgia" panose="02040502050405020303" pitchFamily="18" charset="0"/>
                <a:cs typeface="Microsoft Sans Serif" panose="020B0604020202020204" pitchFamily="34" charset="0"/>
              </a:rPr>
            </a:br>
            <a:r>
              <a:rPr lang="en-US" sz="1400" dirty="0">
                <a:latin typeface="Georgia" panose="02040502050405020303" pitchFamily="18" charset="0"/>
                <a:cs typeface="Microsoft Sans Serif" panose="020B0604020202020204" pitchFamily="34" charset="0"/>
                <a:hlinkClick r:id="rId5"/>
              </a:rPr>
              <a:t>jill@agentowned.com</a:t>
            </a:r>
            <a:r>
              <a:rPr lang="en-US" sz="1400" dirty="0">
                <a:latin typeface="Georgia" panose="02040502050405020303" pitchFamily="18" charset="0"/>
                <a:cs typeface="Microsoft Sans Serif" panose="020B0604020202020204" pitchFamily="34" charset="0"/>
              </a:rPr>
              <a:t>   </a:t>
            </a:r>
          </a:p>
        </p:txBody>
      </p:sp>
      <p:sp>
        <p:nvSpPr>
          <p:cNvPr id="20" name="Rectangle 19"/>
          <p:cNvSpPr/>
          <p:nvPr/>
        </p:nvSpPr>
        <p:spPr>
          <a:xfrm>
            <a:off x="0" y="9812179"/>
            <a:ext cx="7772400" cy="246221"/>
          </a:xfrm>
          <a:prstGeom prst="rect">
            <a:avLst/>
          </a:prstGeom>
        </p:spPr>
        <p:txBody>
          <a:bodyPr wrap="square">
            <a:spAutoFit/>
          </a:bodyPr>
          <a:lstStyle/>
          <a:p>
            <a:pPr algn="ctr"/>
            <a:r>
              <a:rPr lang="en-US" sz="1000" dirty="0">
                <a:latin typeface="Georgia" panose="02040502050405020303" pitchFamily="18" charset="0"/>
                <a:cs typeface="Microsoft Sans Serif" panose="020B0604020202020204" pitchFamily="34" charset="0"/>
              </a:rPr>
              <a:t>AgentOwned Realty Co. Preferred Group, Inc. | 824 Johnnie </a:t>
            </a:r>
            <a:r>
              <a:rPr lang="en-US" sz="1000" dirty="0" err="1">
                <a:latin typeface="Georgia" panose="02040502050405020303" pitchFamily="18" charset="0"/>
                <a:cs typeface="Microsoft Sans Serif" panose="020B0604020202020204" pitchFamily="34" charset="0"/>
              </a:rPr>
              <a:t>Dodds</a:t>
            </a:r>
            <a:r>
              <a:rPr lang="en-US" sz="1000" dirty="0">
                <a:latin typeface="Georgia" panose="02040502050405020303" pitchFamily="18" charset="0"/>
                <a:cs typeface="Microsoft Sans Serif" panose="020B0604020202020204" pitchFamily="34" charset="0"/>
              </a:rPr>
              <a:t> Blvd | Mt Pleasant, SC 29464</a:t>
            </a:r>
          </a:p>
        </p:txBody>
      </p:sp>
      <p:sp>
        <p:nvSpPr>
          <p:cNvPr id="21" name="Rectangle 20"/>
          <p:cNvSpPr/>
          <p:nvPr/>
        </p:nvSpPr>
        <p:spPr>
          <a:xfrm>
            <a:off x="157216" y="8915400"/>
            <a:ext cx="2543810" cy="769441"/>
          </a:xfrm>
          <a:prstGeom prst="rect">
            <a:avLst/>
          </a:prstGeom>
        </p:spPr>
        <p:txBody>
          <a:bodyPr wrap="square">
            <a:spAutoFit/>
          </a:bodyPr>
          <a:lstStyle/>
          <a:p>
            <a:pPr algn="ctr"/>
            <a:r>
              <a:rPr lang="en-US" sz="1600" b="1" dirty="0">
                <a:latin typeface="Georgia" panose="02040502050405020303" pitchFamily="18" charset="0"/>
                <a:cs typeface="Microsoft Sans Serif" panose="020B0604020202020204" pitchFamily="34" charset="0"/>
              </a:rPr>
              <a:t>Stan Huff</a:t>
            </a:r>
          </a:p>
          <a:p>
            <a:pPr algn="ctr"/>
            <a:r>
              <a:rPr lang="en-US" sz="1400" dirty="0">
                <a:latin typeface="Georgia" panose="02040502050405020303" pitchFamily="18" charset="0"/>
              </a:rPr>
              <a:t>843-670-2835</a:t>
            </a:r>
            <a:br>
              <a:rPr lang="en-US" sz="1400" dirty="0">
                <a:latin typeface="Georgia" panose="02040502050405020303" pitchFamily="18" charset="0"/>
                <a:cs typeface="Microsoft Sans Serif" panose="020B0604020202020204" pitchFamily="34" charset="0"/>
              </a:rPr>
            </a:br>
            <a:r>
              <a:rPr lang="en-US" sz="1400" dirty="0">
                <a:latin typeface="Georgia" panose="02040502050405020303" pitchFamily="18" charset="0"/>
                <a:cs typeface="Microsoft Sans Serif" panose="020B0604020202020204" pitchFamily="34" charset="0"/>
                <a:hlinkClick r:id="rId5"/>
              </a:rPr>
              <a:t>stan.huff@agentowned.com</a:t>
            </a:r>
            <a:r>
              <a:rPr lang="en-US" sz="1400" dirty="0">
                <a:latin typeface="Georgia" panose="02040502050405020303" pitchFamily="18" charset="0"/>
                <a:cs typeface="Microsoft Sans Serif" panose="020B0604020202020204" pitchFamily="34" charset="0"/>
              </a:rPr>
              <a:t>  </a:t>
            </a:r>
          </a:p>
        </p:txBody>
      </p:sp>
      <p:sp>
        <p:nvSpPr>
          <p:cNvPr id="22" name="Rectangle 21"/>
          <p:cNvSpPr/>
          <p:nvPr/>
        </p:nvSpPr>
        <p:spPr>
          <a:xfrm>
            <a:off x="2991564" y="9598644"/>
            <a:ext cx="1789272" cy="246221"/>
          </a:xfrm>
          <a:prstGeom prst="rect">
            <a:avLst/>
          </a:prstGeom>
        </p:spPr>
        <p:txBody>
          <a:bodyPr wrap="none">
            <a:spAutoFit/>
          </a:bodyPr>
          <a:lstStyle/>
          <a:p>
            <a:r>
              <a:rPr lang="en-US" sz="1000" dirty="0">
                <a:latin typeface="Georgia" panose="02040502050405020303" pitchFamily="18" charset="0"/>
                <a:cs typeface="Microsoft Sans Serif" panose="020B0604020202020204" pitchFamily="34" charset="0"/>
                <a:hlinkClick r:id="rId6"/>
              </a:rPr>
              <a:t>www.agentownedrealty.com</a:t>
            </a:r>
            <a:endParaRPr lang="en-US" sz="1000" dirty="0"/>
          </a:p>
        </p:txBody>
      </p:sp>
      <p:pic>
        <p:nvPicPr>
          <p:cNvPr id="23" name="Picture 22"/>
          <p:cNvPicPr>
            <a:picLocks noChangeAspect="1"/>
          </p:cNvPicPr>
          <p:nvPr/>
        </p:nvPicPr>
        <p:blipFill>
          <a:blip r:embed="rId7"/>
          <a:stretch>
            <a:fillRect/>
          </a:stretch>
        </p:blipFill>
        <p:spPr>
          <a:xfrm>
            <a:off x="3375375" y="9037568"/>
            <a:ext cx="1021651" cy="536147"/>
          </a:xfrm>
          <a:prstGeom prst="rect">
            <a:avLst/>
          </a:prstGeom>
        </p:spPr>
      </p:pic>
      <p:pic>
        <p:nvPicPr>
          <p:cNvPr id="16" name="Picture 5"/>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3154680" y="7744694"/>
            <a:ext cx="1463040" cy="972658"/>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24" name="Picture 5"/>
          <p:cNvPicPr>
            <a:picLocks noChangeAspect="1"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6233160" y="7738160"/>
            <a:ext cx="1463040" cy="972658"/>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25" name="Picture 5"/>
          <p:cNvPicPr>
            <a:picLocks noChangeAspect="1" noChangeArrowheads="1"/>
          </p:cNvPicPr>
          <p:nvPr/>
        </p:nvPicPr>
        <p:blipFill>
          <a:blip r:embed="rId10" cstate="print">
            <a:extLst>
              <a:ext uri="{28A0092B-C50C-407E-A947-70E740481C1C}">
                <a14:useLocalDpi xmlns:a14="http://schemas.microsoft.com/office/drawing/2010/main" val="0"/>
              </a:ext>
            </a:extLst>
          </a:blip>
          <a:stretch>
            <a:fillRect/>
          </a:stretch>
        </p:blipFill>
        <p:spPr bwMode="auto">
          <a:xfrm>
            <a:off x="4693920" y="7738160"/>
            <a:ext cx="1463040" cy="972658"/>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28" name="Picture 5"/>
          <p:cNvPicPr>
            <a:picLocks noChangeAspect="1" noChangeArrowheads="1"/>
          </p:cNvPicPr>
          <p:nvPr/>
        </p:nvPicPr>
        <p:blipFill>
          <a:blip r:embed="rId11" cstate="print">
            <a:extLst>
              <a:ext uri="{28A0092B-C50C-407E-A947-70E740481C1C}">
                <a14:useLocalDpi xmlns:a14="http://schemas.microsoft.com/office/drawing/2010/main" val="0"/>
              </a:ext>
            </a:extLst>
          </a:blip>
          <a:stretch>
            <a:fillRect/>
          </a:stretch>
        </p:blipFill>
        <p:spPr bwMode="auto">
          <a:xfrm>
            <a:off x="82066" y="4527907"/>
            <a:ext cx="1463040" cy="972658"/>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29" name="Picture 5"/>
          <p:cNvPicPr>
            <a:picLocks noChangeAspect="1" noChangeArrowheads="1"/>
          </p:cNvPicPr>
          <p:nvPr/>
        </p:nvPicPr>
        <p:blipFill>
          <a:blip r:embed="rId12" cstate="print">
            <a:extLst>
              <a:ext uri="{28A0092B-C50C-407E-A947-70E740481C1C}">
                <a14:useLocalDpi xmlns:a14="http://schemas.microsoft.com/office/drawing/2010/main" val="0"/>
              </a:ext>
            </a:extLst>
          </a:blip>
          <a:stretch>
            <a:fillRect/>
          </a:stretch>
        </p:blipFill>
        <p:spPr bwMode="auto">
          <a:xfrm>
            <a:off x="1619839" y="4524145"/>
            <a:ext cx="1463040" cy="972658"/>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30" name="Picture 5"/>
          <p:cNvPicPr>
            <a:picLocks noChangeAspect="1" noChangeArrowheads="1"/>
          </p:cNvPicPr>
          <p:nvPr/>
        </p:nvPicPr>
        <p:blipFill>
          <a:blip r:embed="rId13" cstate="print">
            <a:extLst>
              <a:ext uri="{28A0092B-C50C-407E-A947-70E740481C1C}">
                <a14:useLocalDpi xmlns:a14="http://schemas.microsoft.com/office/drawing/2010/main" val="0"/>
              </a:ext>
            </a:extLst>
          </a:blip>
          <a:stretch>
            <a:fillRect/>
          </a:stretch>
        </p:blipFill>
        <p:spPr bwMode="auto">
          <a:xfrm>
            <a:off x="3157613" y="4533113"/>
            <a:ext cx="1463040" cy="972658"/>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31" name="Picture 5"/>
          <p:cNvPicPr>
            <a:picLocks noChangeAspect="1" noChangeArrowheads="1"/>
          </p:cNvPicPr>
          <p:nvPr/>
        </p:nvPicPr>
        <p:blipFill>
          <a:blip r:embed="rId14" cstate="print">
            <a:extLst>
              <a:ext uri="{28A0092B-C50C-407E-A947-70E740481C1C}">
                <a14:useLocalDpi xmlns:a14="http://schemas.microsoft.com/office/drawing/2010/main" val="0"/>
              </a:ext>
            </a:extLst>
          </a:blip>
          <a:stretch>
            <a:fillRect/>
          </a:stretch>
        </p:blipFill>
        <p:spPr bwMode="auto">
          <a:xfrm>
            <a:off x="6233160" y="4532411"/>
            <a:ext cx="1463040" cy="972658"/>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32" name="Picture 5"/>
          <p:cNvPicPr>
            <a:picLocks noChangeAspect="1" noChangeArrowheads="1"/>
          </p:cNvPicPr>
          <p:nvPr/>
        </p:nvPicPr>
        <p:blipFill>
          <a:blip r:embed="rId15" cstate="print">
            <a:extLst>
              <a:ext uri="{28A0092B-C50C-407E-A947-70E740481C1C}">
                <a14:useLocalDpi xmlns:a14="http://schemas.microsoft.com/office/drawing/2010/main" val="0"/>
              </a:ext>
            </a:extLst>
          </a:blip>
          <a:stretch>
            <a:fillRect/>
          </a:stretch>
        </p:blipFill>
        <p:spPr bwMode="auto">
          <a:xfrm>
            <a:off x="4695387" y="4530319"/>
            <a:ext cx="1463040" cy="972658"/>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6883232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178</TotalTime>
  <Words>178</Words>
  <Application>Microsoft Office PowerPoint</Application>
  <PresentationFormat>Custom</PresentationFormat>
  <Paragraphs>10</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Gabriola</vt:lpstr>
      <vt:lpstr>Georgia</vt:lpstr>
      <vt:lpstr>Microsoft Sans Serif</vt:lpstr>
      <vt:lpstr>Trebuchet MS</vt:lpstr>
      <vt:lpstr>Office Theme</vt:lpstr>
      <vt:lpstr>1087 Blockade Runner Parkway River Birch · Summerville, SC 29485 · MLS# 17011189 · $379,900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39</cp:revision>
  <dcterms:created xsi:type="dcterms:W3CDTF">2006-08-16T00:00:00Z</dcterms:created>
  <dcterms:modified xsi:type="dcterms:W3CDTF">2017-04-25T18:48:43Z</dcterms:modified>
</cp:coreProperties>
</file>