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672" y="-2604"/>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8/24/2020</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3000" r="-33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b="2911"/>
          <a:stretch/>
        </p:blipFill>
        <p:spPr>
          <a:xfrm>
            <a:off x="1544442" y="-1"/>
            <a:ext cx="5770759" cy="3152775"/>
          </a:xfrm>
          <a:prstGeom prst="rect">
            <a:avLst/>
          </a:prstGeom>
          <a:ln>
            <a:noFill/>
          </a:ln>
          <a:effectLst/>
        </p:spPr>
      </p:pic>
      <p:sp>
        <p:nvSpPr>
          <p:cNvPr id="3" name="Subtitle 2"/>
          <p:cNvSpPr>
            <a:spLocks noGrp="1"/>
          </p:cNvSpPr>
          <p:nvPr>
            <p:ph type="subTitle" idx="1"/>
          </p:nvPr>
        </p:nvSpPr>
        <p:spPr>
          <a:xfrm>
            <a:off x="1544441" y="4120371"/>
            <a:ext cx="5770759" cy="4004679"/>
          </a:xfrm>
        </p:spPr>
        <p:txBody>
          <a:bodyPr anchor="ctr">
            <a:noAutofit/>
          </a:bodyPr>
          <a:lstStyle/>
          <a:p>
            <a:r>
              <a:rPr lang="en-US" sz="1200" dirty="0">
                <a:solidFill>
                  <a:schemeClr val="bg1"/>
                </a:solidFill>
                <a:effectLst>
                  <a:outerShdw blurRad="38100" dist="38100" dir="2700000" algn="tl">
                    <a:srgbClr val="000000">
                      <a:alpha val="43137"/>
                    </a:srgbClr>
                  </a:outerShdw>
                </a:effectLst>
                <a:latin typeface="Lucida Sans" panose="020B0602030504020204" pitchFamily="34" charset="0"/>
              </a:rPr>
              <a:t>This wonderful three bedroom, three full bath townhome lives like a single family home. Enjoy the lifestyle and convenience of being just over two miles to Folly Beach, only eight miles to downtown Charleston, and having retail and restaurants very close by. Features include hardwood flooring, tiled bathrooms, new carpet in the two carpeted bedrooms, and a newer HVAC. There are ceiling fans, crown molding, and great natural light throughout this wonderful home. This duplex has elevated construction that provides an immaculate, roomy garage for parking and storage. The open kitchen features stainless steel appliances with a natural gas range, granite countertops, and beautiful high-end cabinetry. The great room has a natural gas fireplace with a stunning surround, and there are two nice balconies offering sea breezes and peeks at the marsh.</a:t>
            </a:r>
          </a:p>
          <a:p>
            <a:r>
              <a:rPr lang="en-US" sz="1200" dirty="0">
                <a:solidFill>
                  <a:schemeClr val="bg1"/>
                </a:solidFill>
                <a:effectLst>
                  <a:outerShdw blurRad="38100" dist="38100" dir="2700000" algn="tl">
                    <a:srgbClr val="000000">
                      <a:alpha val="43137"/>
                    </a:srgbClr>
                  </a:outerShdw>
                </a:effectLst>
                <a:latin typeface="Lucida Sans" panose="020B0602030504020204" pitchFamily="34" charset="0"/>
              </a:rPr>
              <a:t>Live virtually maintenance free with the HOA covering the exterior building maintenance, homeowner's and flood insurance, termite bond, pest control, and landscaping/irrigation.</a:t>
            </a:r>
          </a:p>
          <a:p>
            <a:r>
              <a:rPr lang="en-US" sz="1200" dirty="0">
                <a:solidFill>
                  <a:schemeClr val="bg1"/>
                </a:solidFill>
                <a:effectLst>
                  <a:outerShdw blurRad="38100" dist="38100" dir="2700000" algn="tl">
                    <a:srgbClr val="000000">
                      <a:alpha val="43137"/>
                    </a:srgbClr>
                  </a:outerShdw>
                </a:effectLst>
                <a:latin typeface="Lucida Sans" panose="020B0602030504020204" pitchFamily="34" charset="0"/>
              </a:rPr>
              <a:t>To complete this island lifestyle package there is also a nice backyard area for walking pets, and beautiful common areas to relax in.</a:t>
            </a:r>
          </a:p>
          <a:p>
            <a:endParaRPr lang="en-US" sz="1200" dirty="0">
              <a:solidFill>
                <a:schemeClr val="bg1"/>
              </a:solidFill>
              <a:effectLst>
                <a:outerShdw blurRad="38100" dist="38100" dir="2700000" algn="tl">
                  <a:srgbClr val="000000">
                    <a:alpha val="43137"/>
                  </a:srgbClr>
                </a:outerShdw>
              </a:effectLst>
              <a:latin typeface="Lucida Sans" panose="020B0602030504020204" pitchFamily="34" charset="0"/>
            </a:endParaRPr>
          </a:p>
          <a:p>
            <a:r>
              <a:rPr lang="en-US" sz="1200" dirty="0">
                <a:solidFill>
                  <a:schemeClr val="bg1"/>
                </a:solidFill>
                <a:effectLst>
                  <a:outerShdw blurRad="38100" dist="38100" dir="2700000" algn="tl">
                    <a:srgbClr val="000000">
                      <a:alpha val="43137"/>
                    </a:srgbClr>
                  </a:outerShdw>
                </a:effectLst>
                <a:latin typeface="Lucida Sans" panose="020B0602030504020204" pitchFamily="34" charset="0"/>
              </a:rPr>
              <a:t>Take a virtual tour: https://my.matterport.com/show/?m=Di2y8mKWw47 </a:t>
            </a:r>
          </a:p>
        </p:txBody>
      </p:sp>
      <p:sp>
        <p:nvSpPr>
          <p:cNvPr id="4" name="Rectangle 3"/>
          <p:cNvSpPr/>
          <p:nvPr/>
        </p:nvSpPr>
        <p:spPr>
          <a:xfrm>
            <a:off x="1544441" y="3170707"/>
            <a:ext cx="5770759" cy="931730"/>
          </a:xfrm>
          <a:prstGeom prst="rect">
            <a:avLst/>
          </a:prstGeom>
        </p:spPr>
        <p:txBody>
          <a:bodyPr wrap="square">
            <a:spAutoFit/>
          </a:bodyPr>
          <a:lstStyle/>
          <a:p>
            <a:pPr algn="ctr"/>
            <a:r>
              <a:rPr lang="en-US" sz="1636" b="1" dirty="0">
                <a:ln w="3175">
                  <a:noFill/>
                </a:ln>
                <a:solidFill>
                  <a:schemeClr val="bg1"/>
                </a:solidFill>
                <a:latin typeface="Lucida Sans" panose="020B0602030504020204" pitchFamily="34" charset="0"/>
              </a:rPr>
              <a:t>108 Howard Mary Drive A</a:t>
            </a:r>
          </a:p>
          <a:p>
            <a:pPr algn="ctr"/>
            <a:r>
              <a:rPr lang="en-US" sz="1273" b="1" dirty="0">
                <a:ln w="3175">
                  <a:noFill/>
                </a:ln>
                <a:solidFill>
                  <a:schemeClr val="bg1"/>
                </a:solidFill>
                <a:latin typeface="Lucida Sans" panose="020B0602030504020204" pitchFamily="34" charset="0"/>
              </a:rPr>
              <a:t>Sable On The Marsh</a:t>
            </a:r>
          </a:p>
          <a:p>
            <a:pPr algn="ctr"/>
            <a:r>
              <a:rPr lang="en-US" sz="1273" b="1" dirty="0">
                <a:ln w="3175">
                  <a:noFill/>
                </a:ln>
                <a:solidFill>
                  <a:schemeClr val="bg1"/>
                </a:solidFill>
                <a:latin typeface="Lucida Sans" panose="020B0602030504020204" pitchFamily="34" charset="0"/>
              </a:rPr>
              <a:t>Charleston, SC 29412</a:t>
            </a:r>
          </a:p>
          <a:p>
            <a:pPr algn="ctr"/>
            <a:r>
              <a:rPr lang="en-US" sz="1273" b="1" dirty="0">
                <a:ln w="3175">
                  <a:noFill/>
                </a:ln>
                <a:solidFill>
                  <a:schemeClr val="bg1"/>
                </a:solidFill>
                <a:latin typeface="Lucida Sans" panose="020B0602030504020204" pitchFamily="34" charset="0"/>
              </a:rPr>
              <a:t>MLS# 20013845 | $375,000</a:t>
            </a:r>
            <a:endParaRPr lang="en-US" sz="1000" b="1" i="1" dirty="0">
              <a:ln w="3175">
                <a:noFill/>
              </a:ln>
              <a:solidFill>
                <a:schemeClr val="bg1"/>
              </a:solidFill>
              <a:latin typeface="Lucida Sans" panose="020B0602030504020204" pitchFamily="34" charset="0"/>
            </a:endParaRPr>
          </a:p>
        </p:txBody>
      </p:sp>
      <p:sp>
        <p:nvSpPr>
          <p:cNvPr id="30" name="Rectangle 29"/>
          <p:cNvSpPr/>
          <p:nvPr/>
        </p:nvSpPr>
        <p:spPr>
          <a:xfrm>
            <a:off x="1423992" y="8240748"/>
            <a:ext cx="4465055" cy="435184"/>
          </a:xfrm>
          <a:prstGeom prst="rect">
            <a:avLst/>
          </a:prstGeom>
        </p:spPr>
        <p:txBody>
          <a:bodyPr wrap="square">
            <a:spAutoFit/>
          </a:bodyPr>
          <a:lstStyle/>
          <a:p>
            <a:pPr algn="ctr"/>
            <a:r>
              <a:rPr lang="en-US" sz="1273" dirty="0">
                <a:solidFill>
                  <a:schemeClr val="bg1"/>
                </a:solidFill>
                <a:latin typeface="Lucida Sans" panose="020B0602030504020204" pitchFamily="34" charset="0"/>
              </a:rPr>
              <a:t>Lee Lindler</a:t>
            </a:r>
            <a:br>
              <a:rPr lang="en-US" sz="1273" dirty="0">
                <a:solidFill>
                  <a:schemeClr val="bg1"/>
                </a:solidFill>
                <a:latin typeface="Lucida Sans" panose="020B0602030504020204" pitchFamily="34" charset="0"/>
              </a:rPr>
            </a:br>
            <a:r>
              <a:rPr lang="en-US" sz="955" dirty="0">
                <a:solidFill>
                  <a:schemeClr val="bg1"/>
                </a:solidFill>
                <a:latin typeface="Lucida Sans" panose="020B0602030504020204" pitchFamily="34" charset="0"/>
              </a:rPr>
              <a:t>Cell (843) 637-0803 | lee@akersellis.com</a:t>
            </a:r>
          </a:p>
        </p:txBody>
      </p:sp>
      <p:sp>
        <p:nvSpPr>
          <p:cNvPr id="35" name="Rectangle 34"/>
          <p:cNvSpPr/>
          <p:nvPr/>
        </p:nvSpPr>
        <p:spPr>
          <a:xfrm>
            <a:off x="123611" y="8827888"/>
            <a:ext cx="7065815" cy="316112"/>
          </a:xfrm>
          <a:prstGeom prst="rect">
            <a:avLst/>
          </a:prstGeom>
        </p:spPr>
        <p:txBody>
          <a:bodyPr wrap="square" anchor="b">
            <a:spAutoFit/>
          </a:bodyPr>
          <a:lstStyle/>
          <a:p>
            <a:pPr algn="ctr"/>
            <a:r>
              <a:rPr lang="en-US" sz="727" dirty="0">
                <a:solidFill>
                  <a:schemeClr val="bg1"/>
                </a:solidFill>
                <a:latin typeface="Lucida Sans" panose="020B0602030504020204" pitchFamily="34" charset="0"/>
              </a:rPr>
              <a:t>Akers Ellis Real Estate LLC | 3730 Bohicket Road, Suite 5 | Johns Island, SC 29455</a:t>
            </a:r>
            <a:br>
              <a:rPr lang="en-US" sz="727" dirty="0">
                <a:solidFill>
                  <a:schemeClr val="bg1"/>
                </a:solidFill>
                <a:latin typeface="Lucida Sans" panose="020B0602030504020204" pitchFamily="34" charset="0"/>
              </a:rPr>
            </a:br>
            <a:r>
              <a:rPr lang="en-US" sz="727" dirty="0">
                <a:solidFill>
                  <a:schemeClr val="bg1"/>
                </a:solidFill>
                <a:latin typeface="Lucida Sans" panose="020B0602030504020204" pitchFamily="34" charset="0"/>
              </a:rPr>
              <a:t>akersellis.com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75644" y="8219119"/>
            <a:ext cx="817192" cy="84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rcRect/>
          <a:stretch/>
        </p:blipFill>
        <p:spPr>
          <a:xfrm>
            <a:off x="177947" y="8419938"/>
            <a:ext cx="1245178" cy="444315"/>
          </a:xfrm>
          <a:prstGeom prst="rect">
            <a:avLst/>
          </a:prstGeom>
          <a:effectLst/>
        </p:spPr>
      </p:pic>
      <p:sp>
        <p:nvSpPr>
          <p:cNvPr id="2" name="Title 1"/>
          <p:cNvSpPr>
            <a:spLocks noGrp="1"/>
          </p:cNvSpPr>
          <p:nvPr>
            <p:ph type="ctrTitle"/>
          </p:nvPr>
        </p:nvSpPr>
        <p:spPr>
          <a:xfrm>
            <a:off x="1739320" y="0"/>
            <a:ext cx="5450648" cy="1035247"/>
          </a:xfrm>
          <a:effectLst/>
        </p:spPr>
        <p:txBody>
          <a:bodyPr anchor="t">
            <a:noAutofit/>
          </a:bodyPr>
          <a:lstStyle/>
          <a:p>
            <a:pPr algn="l"/>
            <a:r>
              <a:rPr lang="en-US" sz="1909" i="1" dirty="0">
                <a:ln>
                  <a:solidFill>
                    <a:schemeClr val="bg2">
                      <a:lumMod val="25000"/>
                    </a:schemeClr>
                  </a:solidFill>
                </a:ln>
                <a:solidFill>
                  <a:schemeClr val="bg2">
                    <a:lumMod val="50000"/>
                  </a:schemeClr>
                </a:solidFill>
                <a:effectLst>
                  <a:outerShdw blurRad="50800" dist="38100" dir="5400000" algn="t" rotWithShape="0">
                    <a:prstClr val="black">
                      <a:alpha val="40000"/>
                    </a:prstClr>
                  </a:outerShdw>
                </a:effectLst>
                <a:latin typeface="Lucida Sans" panose="020B0602030504020204" pitchFamily="34" charset="0"/>
              </a:rPr>
              <a:t>Beach Bound Lifestyle</a:t>
            </a:r>
            <a:endParaRPr lang="en-US" sz="1909" dirty="0">
              <a:ln>
                <a:solidFill>
                  <a:schemeClr val="bg2">
                    <a:lumMod val="25000"/>
                  </a:schemeClr>
                </a:solidFill>
              </a:ln>
              <a:solidFill>
                <a:schemeClr val="bg2">
                  <a:lumMod val="50000"/>
                </a:schemeClr>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rcRect/>
          <a:stretch/>
        </p:blipFill>
        <p:spPr>
          <a:xfrm>
            <a:off x="81208" y="0"/>
            <a:ext cx="1371600" cy="914400"/>
          </a:xfrm>
          <a:prstGeom prst="rect">
            <a:avLst/>
          </a:prstGeom>
        </p:spPr>
      </p:pic>
      <p:pic>
        <p:nvPicPr>
          <p:cNvPr id="6" name="Picture 5"/>
          <p:cNvPicPr>
            <a:picLocks/>
          </p:cNvPicPr>
          <p:nvPr/>
        </p:nvPicPr>
        <p:blipFill>
          <a:blip r:embed="rId8" cstate="print">
            <a:extLst>
              <a:ext uri="{28A0092B-C50C-407E-A947-70E740481C1C}">
                <a14:useLocalDpi xmlns:a14="http://schemas.microsoft.com/office/drawing/2010/main" val="0"/>
              </a:ext>
            </a:extLst>
          </a:blip>
          <a:srcRect/>
          <a:stretch/>
        </p:blipFill>
        <p:spPr>
          <a:xfrm>
            <a:off x="81208" y="3090279"/>
            <a:ext cx="1371600" cy="914400"/>
          </a:xfrm>
          <a:prstGeom prst="rect">
            <a:avLst/>
          </a:prstGeom>
        </p:spPr>
      </p:pic>
      <p:pic>
        <p:nvPicPr>
          <p:cNvPr id="7" name="Picture 6"/>
          <p:cNvPicPr>
            <a:picLocks/>
          </p:cNvPicPr>
          <p:nvPr/>
        </p:nvPicPr>
        <p:blipFill>
          <a:blip r:embed="rId9" cstate="print">
            <a:extLst>
              <a:ext uri="{28A0092B-C50C-407E-A947-70E740481C1C}">
                <a14:useLocalDpi xmlns:a14="http://schemas.microsoft.com/office/drawing/2010/main" val="0"/>
              </a:ext>
            </a:extLst>
          </a:blip>
          <a:srcRect/>
          <a:stretch/>
        </p:blipFill>
        <p:spPr>
          <a:xfrm>
            <a:off x="81208" y="4120372"/>
            <a:ext cx="1371600" cy="914400"/>
          </a:xfrm>
          <a:prstGeom prst="rect">
            <a:avLst/>
          </a:prstGeom>
        </p:spPr>
      </p:pic>
      <p:pic>
        <p:nvPicPr>
          <p:cNvPr id="8" name="Picture 7"/>
          <p:cNvPicPr>
            <a:picLocks/>
          </p:cNvPicPr>
          <p:nvPr/>
        </p:nvPicPr>
        <p:blipFill>
          <a:blip r:embed="rId10" cstate="print">
            <a:extLst>
              <a:ext uri="{28A0092B-C50C-407E-A947-70E740481C1C}">
                <a14:useLocalDpi xmlns:a14="http://schemas.microsoft.com/office/drawing/2010/main" val="0"/>
              </a:ext>
            </a:extLst>
          </a:blip>
          <a:srcRect/>
          <a:stretch/>
        </p:blipFill>
        <p:spPr>
          <a:xfrm>
            <a:off x="81208" y="7210651"/>
            <a:ext cx="1371600" cy="914400"/>
          </a:xfrm>
          <a:prstGeom prst="rect">
            <a:avLst/>
          </a:prstGeom>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rcRect/>
          <a:stretch/>
        </p:blipFill>
        <p:spPr>
          <a:xfrm>
            <a:off x="81208" y="1030093"/>
            <a:ext cx="1371600" cy="914400"/>
          </a:xfrm>
          <a:prstGeom prst="rect">
            <a:avLst/>
          </a:prstGeom>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rcRect/>
          <a:stretch/>
        </p:blipFill>
        <p:spPr>
          <a:xfrm>
            <a:off x="81208" y="5150465"/>
            <a:ext cx="1371600" cy="914400"/>
          </a:xfrm>
          <a:prstGeom prst="rect">
            <a:avLst/>
          </a:prstGeom>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rcRect/>
          <a:stretch/>
        </p:blipFill>
        <p:spPr>
          <a:xfrm>
            <a:off x="81208" y="2060186"/>
            <a:ext cx="1371600" cy="914400"/>
          </a:xfrm>
          <a:prstGeom prst="rect">
            <a:avLst/>
          </a:prstGeom>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rcRect/>
          <a:stretch/>
        </p:blipFill>
        <p:spPr>
          <a:xfrm>
            <a:off x="81208" y="6180558"/>
            <a:ext cx="1371600" cy="914400"/>
          </a:xfrm>
          <a:prstGeom prst="rect">
            <a:avLst/>
          </a:prstGeom>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281</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Beach Bound Lifestyle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53</cp:revision>
  <dcterms:created xsi:type="dcterms:W3CDTF">2006-08-16T00:00:00Z</dcterms:created>
  <dcterms:modified xsi:type="dcterms:W3CDTF">2020-08-24T16:32:38Z</dcterms:modified>
</cp:coreProperties>
</file>