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9/28/2016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9/28/2016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0" name="Rectangle 19"/>
          <p:cNvSpPr/>
          <p:nvPr/>
        </p:nvSpPr>
        <p:spPr>
          <a:xfrm>
            <a:off x="-1144" y="0"/>
            <a:ext cx="7315198" cy="9906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97"/>
            <a:ext cx="7313482" cy="4882436"/>
          </a:xfrm>
          <a:prstGeom prst="rect">
            <a:avLst/>
          </a:prstGeom>
          <a:ln>
            <a:noFill/>
          </a:ln>
          <a:effectLst>
            <a:outerShdw blurRad="190500" algn="tl" rotWithShape="0">
              <a:srgbClr val="000000">
                <a:alpha val="70000"/>
              </a:srgbClr>
            </a:outerShdw>
          </a:effectLst>
        </p:spPr>
      </p:pic>
      <p:sp>
        <p:nvSpPr>
          <p:cNvPr id="21" name="Rectangle 20"/>
          <p:cNvSpPr/>
          <p:nvPr/>
        </p:nvSpPr>
        <p:spPr>
          <a:xfrm>
            <a:off x="-572" y="8686800"/>
            <a:ext cx="7315198" cy="137798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701121"/>
            <a:ext cx="7313483" cy="1929817"/>
          </a:xfrm>
        </p:spPr>
        <p:txBody>
          <a:bodyPr anchor="ctr">
            <a:noAutofit/>
          </a:bodyPr>
          <a:lstStyle/>
          <a:p>
            <a:r>
              <a:rPr lang="en-US" sz="1600" dirty="0">
                <a:solidFill>
                  <a:schemeClr val="bg1"/>
                </a:solidFill>
                <a:effectLst>
                  <a:outerShdw blurRad="38100" dist="38100" dir="2700000" algn="tl">
                    <a:srgbClr val="000000">
                      <a:alpha val="43137"/>
                    </a:srgbClr>
                  </a:outerShdw>
                </a:effectLst>
                <a:latin typeface="Trebuchet MS" panose="020B0603020202020204" pitchFamily="34" charset="0"/>
              </a:rPr>
              <a:t>Don't miss this unique opportunity to own a nice size home in a great school district, (College Park/Stratford) Berkeley county, low tax district, and no flood insurance. Large corner lot will accommodate your boat, motorhome, other toys. Master bedroom down, all 2nd floor has hardwood floors and tile in baths. There is a formal dining room, living room, and large family room with wood burning fireplace.</a:t>
            </a:r>
          </a:p>
        </p:txBody>
      </p:sp>
      <p:sp>
        <p:nvSpPr>
          <p:cNvPr id="2" name="Title 1"/>
          <p:cNvSpPr>
            <a:spLocks noGrp="1"/>
          </p:cNvSpPr>
          <p:nvPr>
            <p:ph type="ctrTitle"/>
          </p:nvPr>
        </p:nvSpPr>
        <p:spPr>
          <a:xfrm>
            <a:off x="-1716" y="4927188"/>
            <a:ext cx="7315199" cy="773934"/>
          </a:xfrm>
        </p:spPr>
        <p:txBody>
          <a:bodyPr anchor="ctr">
            <a:noAutofit/>
            <a:scene3d>
              <a:camera prst="orthographicFront"/>
              <a:lightRig rig="soft" dir="t">
                <a:rot lat="0" lon="0" rev="17220000"/>
              </a:lightRig>
            </a:scene3d>
            <a:sp3d prstMaterial="softEdge"/>
          </a:bodyPr>
          <a:lstStyle/>
          <a:p>
            <a:r>
              <a:rPr lang="en-US" sz="2800" cap="none" dirty="0">
                <a:ln w="10541" cmpd="sng">
                  <a:noFill/>
                  <a:prstDash val="solid"/>
                </a:ln>
                <a:solidFill>
                  <a:srgbClr val="FFFF00"/>
                </a:solidFill>
                <a:effectLst/>
                <a:latin typeface="Trebuchet MS" panose="020B0603020202020204" pitchFamily="34" charset="0"/>
              </a:rPr>
              <a:t>108 Azalea Street</a:t>
            </a:r>
            <a:br>
              <a:rPr lang="en-US" sz="1800" cap="none" dirty="0">
                <a:ln w="10541" cmpd="sng">
                  <a:noFill/>
                  <a:prstDash val="solid"/>
                </a:ln>
                <a:solidFill>
                  <a:srgbClr val="FFFF00"/>
                </a:solidFill>
                <a:effectLst/>
                <a:latin typeface="Trebuchet MS" panose="020B0603020202020204" pitchFamily="34" charset="0"/>
              </a:rPr>
            </a:br>
            <a:r>
              <a:rPr lang="pl-PL" sz="1800" b="0" cap="none" dirty="0">
                <a:ln w="10541" cmpd="sng">
                  <a:noFill/>
                  <a:prstDash val="solid"/>
                </a:ln>
                <a:solidFill>
                  <a:srgbClr val="FFFF00"/>
                </a:solidFill>
                <a:effectLst/>
                <a:latin typeface="Trebuchet MS" panose="020B0603020202020204" pitchFamily="34" charset="0"/>
              </a:rPr>
              <a:t>Katony</a:t>
            </a:r>
            <a:r>
              <a:rPr lang="en-US" sz="1800" b="0" cap="none" dirty="0">
                <a:ln w="10541" cmpd="sng">
                  <a:noFill/>
                  <a:prstDash val="solid"/>
                </a:ln>
                <a:solidFill>
                  <a:srgbClr val="FFFF00"/>
                </a:solidFill>
                <a:effectLst/>
                <a:latin typeface="Trebuchet MS" panose="020B0603020202020204" pitchFamily="34" charset="0"/>
              </a:rPr>
              <a:t> ~ </a:t>
            </a:r>
            <a:r>
              <a:rPr lang="pl-PL" sz="1800" b="0" cap="none" dirty="0">
                <a:ln w="10541" cmpd="sng">
                  <a:noFill/>
                  <a:prstDash val="solid"/>
                </a:ln>
                <a:solidFill>
                  <a:srgbClr val="FFFF00"/>
                </a:solidFill>
                <a:effectLst/>
                <a:latin typeface="Trebuchet MS" panose="020B0603020202020204" pitchFamily="34" charset="0"/>
              </a:rPr>
              <a:t>Ladson, SC 29456</a:t>
            </a:r>
            <a:r>
              <a:rPr lang="en-US" sz="1800" b="0" cap="none" dirty="0">
                <a:ln w="10541" cmpd="sng">
                  <a:noFill/>
                  <a:prstDash val="solid"/>
                </a:ln>
                <a:solidFill>
                  <a:srgbClr val="FFFF00"/>
                </a:solidFill>
                <a:effectLst/>
                <a:latin typeface="Trebuchet MS" panose="020B0603020202020204" pitchFamily="34" charset="0"/>
              </a:rPr>
              <a:t> ~ </a:t>
            </a:r>
            <a:r>
              <a:rPr lang="pl-PL" sz="1800" b="0" cap="none" dirty="0">
                <a:ln w="10541" cmpd="sng">
                  <a:noFill/>
                  <a:prstDash val="solid"/>
                </a:ln>
                <a:solidFill>
                  <a:srgbClr val="FFFF00"/>
                </a:solidFill>
                <a:effectLst/>
                <a:latin typeface="Trebuchet MS" panose="020B0603020202020204" pitchFamily="34" charset="0"/>
              </a:rPr>
              <a:t>MLS# 16024924</a:t>
            </a:r>
            <a:r>
              <a:rPr lang="en-US" sz="1800" b="0" cap="none" dirty="0">
                <a:ln w="10541" cmpd="sng">
                  <a:noFill/>
                  <a:prstDash val="solid"/>
                </a:ln>
                <a:solidFill>
                  <a:srgbClr val="FFFF00"/>
                </a:solidFill>
                <a:effectLst/>
                <a:latin typeface="Trebuchet MS" panose="020B0603020202020204" pitchFamily="34" charset="0"/>
              </a:rPr>
              <a:t> ~ </a:t>
            </a:r>
            <a:r>
              <a:rPr lang="pl-PL" sz="1800" b="0" cap="none" dirty="0">
                <a:ln w="10541" cmpd="sng">
                  <a:noFill/>
                  <a:prstDash val="solid"/>
                </a:ln>
                <a:solidFill>
                  <a:srgbClr val="FFFF00"/>
                </a:solidFill>
                <a:effectLst/>
                <a:latin typeface="Trebuchet MS" panose="020B0603020202020204" pitchFamily="34" charset="0"/>
              </a:rPr>
              <a:t>$269,900</a:t>
            </a:r>
            <a:endParaRPr lang="en-US" sz="1800" b="0" cap="none" dirty="0">
              <a:ln w="10541" cmpd="sng">
                <a:noFill/>
                <a:prstDash val="solid"/>
              </a:ln>
              <a:solidFill>
                <a:srgbClr val="FFFF00"/>
              </a:solidFill>
              <a:effectLst/>
              <a:latin typeface="Trebuchet MS" panose="020B0603020202020204" pitchFamily="34" charset="0"/>
            </a:endParaRPr>
          </a:p>
        </p:txBody>
      </p:sp>
      <p:sp>
        <p:nvSpPr>
          <p:cNvPr id="17" name="Rectangle 16"/>
          <p:cNvSpPr/>
          <p:nvPr/>
        </p:nvSpPr>
        <p:spPr>
          <a:xfrm>
            <a:off x="-572" y="8905123"/>
            <a:ext cx="7315199" cy="877163"/>
          </a:xfrm>
          <a:prstGeom prst="rect">
            <a:avLst/>
          </a:prstGeom>
        </p:spPr>
        <p:txBody>
          <a:bodyPr wrap="square">
            <a:spAutoFit/>
          </a:bodyPr>
          <a:lstStyle/>
          <a:p>
            <a:pPr algn="ctr"/>
            <a:r>
              <a:rPr lang="en-US" sz="1800" dirty="0">
                <a:solidFill>
                  <a:schemeClr val="tx2">
                    <a:lumMod val="75000"/>
                  </a:schemeClr>
                </a:solidFill>
                <a:latin typeface="Trebuchet MS" panose="020B0603020202020204" pitchFamily="34" charset="0"/>
              </a:rPr>
              <a:t>Gregg Fesler</a:t>
            </a:r>
            <a:br>
              <a:rPr lang="en-US" sz="1800" dirty="0">
                <a:solidFill>
                  <a:schemeClr val="tx2">
                    <a:lumMod val="75000"/>
                  </a:schemeClr>
                </a:solidFill>
                <a:latin typeface="Trebuchet MS" panose="020B0603020202020204" pitchFamily="34" charset="0"/>
              </a:rPr>
            </a:br>
            <a:r>
              <a:rPr lang="en-US" sz="1100" dirty="0">
                <a:solidFill>
                  <a:schemeClr val="tx2">
                    <a:lumMod val="75000"/>
                  </a:schemeClr>
                </a:solidFill>
                <a:latin typeface="Trebuchet MS" panose="020B0603020202020204" pitchFamily="34" charset="0"/>
              </a:rPr>
              <a:t>GRI, CRS, REALTOR </a:t>
            </a:r>
          </a:p>
          <a:p>
            <a:pPr algn="ctr"/>
            <a:r>
              <a:rPr lang="en-US" sz="1100" dirty="0">
                <a:solidFill>
                  <a:schemeClr val="tx2">
                    <a:lumMod val="75000"/>
                  </a:schemeClr>
                </a:solidFill>
                <a:latin typeface="Trebuchet MS" panose="020B0603020202020204" pitchFamily="34" charset="0"/>
              </a:rPr>
              <a:t>Office (843) 856-3983 | Mobile (843) 797-0000</a:t>
            </a:r>
          </a:p>
          <a:p>
            <a:pPr algn="ctr"/>
            <a:r>
              <a:rPr lang="en-US" sz="1100" dirty="0">
                <a:solidFill>
                  <a:schemeClr val="tx2">
                    <a:lumMod val="75000"/>
                  </a:schemeClr>
                </a:solidFill>
                <a:latin typeface="Trebuchet MS" panose="020B0603020202020204" pitchFamily="34" charset="0"/>
              </a:rPr>
              <a:t>gregg@greggfesler.com</a:t>
            </a: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1694" y="8836212"/>
            <a:ext cx="1014984" cy="1014984"/>
          </a:xfrm>
          <a:prstGeom prst="rect">
            <a:avLst/>
          </a:prstGeom>
        </p:spPr>
      </p:pic>
      <p:sp>
        <p:nvSpPr>
          <p:cNvPr id="18" name="Rectangle 17"/>
          <p:cNvSpPr/>
          <p:nvPr/>
        </p:nvSpPr>
        <p:spPr>
          <a:xfrm>
            <a:off x="571" y="9858345"/>
            <a:ext cx="7312912" cy="200055"/>
          </a:xfrm>
          <a:prstGeom prst="rect">
            <a:avLst/>
          </a:prstGeom>
        </p:spPr>
        <p:txBody>
          <a:bodyPr wrap="square">
            <a:spAutoFit/>
          </a:bodyPr>
          <a:lstStyle/>
          <a:p>
            <a:pPr algn="ctr"/>
            <a:r>
              <a:rPr lang="en-US" sz="700" dirty="0">
                <a:solidFill>
                  <a:srgbClr val="002060"/>
                </a:solidFill>
                <a:latin typeface="Trebuchet MS" panose="020B0603020202020204" pitchFamily="34" charset="0"/>
              </a:rPr>
              <a:t>Carolina One Real Estate | 628 Long Point Rd. | Mt Pleasant, SC 29464-3032</a:t>
            </a:r>
          </a:p>
        </p:txBody>
      </p:sp>
      <p:pic>
        <p:nvPicPr>
          <p:cNvPr id="26" name="Picture 25"/>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94488" y="3851597"/>
            <a:ext cx="1353312" cy="902208"/>
          </a:xfrm>
          <a:prstGeom prst="rect">
            <a:avLst/>
          </a:prstGeom>
          <a:ln w="3175">
            <a:solidFill>
              <a:schemeClr val="bg1"/>
            </a:solidFill>
          </a:ln>
        </p:spPr>
      </p:pic>
      <p:pic>
        <p:nvPicPr>
          <p:cNvPr id="30" name="Picture 29"/>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4424172" y="7630938"/>
            <a:ext cx="1353312" cy="903462"/>
          </a:xfrm>
          <a:prstGeom prst="rect">
            <a:avLst/>
          </a:prstGeom>
          <a:ln w="3175">
            <a:solidFill>
              <a:schemeClr val="bg1"/>
            </a:solidFill>
          </a:ln>
          <a:effectLst/>
        </p:spPr>
      </p:pic>
      <p:pic>
        <p:nvPicPr>
          <p:cNvPr id="31" name="Picture 30"/>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1537716" y="7630938"/>
            <a:ext cx="1353312" cy="902208"/>
          </a:xfrm>
          <a:prstGeom prst="rect">
            <a:avLst/>
          </a:prstGeom>
          <a:ln w="3175">
            <a:solidFill>
              <a:schemeClr val="bg1"/>
            </a:solidFill>
          </a:ln>
        </p:spPr>
      </p:pic>
      <p:pic>
        <p:nvPicPr>
          <p:cNvPr id="1026"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405380" y="8836090"/>
            <a:ext cx="679505" cy="1014984"/>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2"/>
          <p:cNvSpPr/>
          <p:nvPr/>
        </p:nvSpPr>
        <p:spPr>
          <a:xfrm>
            <a:off x="-573" y="0"/>
            <a:ext cx="7315200" cy="430887"/>
          </a:xfrm>
          <a:prstGeom prst="rect">
            <a:avLst/>
          </a:prstGeom>
        </p:spPr>
        <p:txBody>
          <a:bodyPr wrap="square">
            <a:spAutoFit/>
          </a:bodyPr>
          <a:lstStyle/>
          <a:p>
            <a:pPr algn="ctr"/>
            <a:r>
              <a:rPr lang="en-US" sz="2200" b="1" dirty="0">
                <a:solidFill>
                  <a:schemeClr val="tx2"/>
                </a:solidFill>
                <a:latin typeface="Trebuchet MS" panose="020B0603020202020204" pitchFamily="34" charset="0"/>
              </a:rPr>
              <a:t>Brick Home, Large Lot, Low Taxes, &amp; Good Schools</a:t>
            </a:r>
          </a:p>
        </p:txBody>
      </p:sp>
      <p:pic>
        <p:nvPicPr>
          <p:cNvPr id="29" name="Picture 28"/>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2980944" y="7630938"/>
            <a:ext cx="1353312" cy="902208"/>
          </a:xfrm>
          <a:prstGeom prst="rect">
            <a:avLst/>
          </a:prstGeom>
          <a:ln w="3175">
            <a:solidFill>
              <a:schemeClr val="bg1"/>
            </a:solidFill>
          </a:ln>
          <a:effectLst/>
        </p:spPr>
      </p:pic>
      <p:pic>
        <p:nvPicPr>
          <p:cNvPr id="28" name="Picture 27"/>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537716" y="3851597"/>
            <a:ext cx="1353312" cy="902208"/>
          </a:xfrm>
          <a:prstGeom prst="rect">
            <a:avLst/>
          </a:prstGeom>
          <a:ln w="3175">
            <a:solidFill>
              <a:schemeClr val="bg1"/>
            </a:solidFill>
          </a:ln>
        </p:spPr>
      </p:pic>
      <p:pic>
        <p:nvPicPr>
          <p:cNvPr id="40" name="Picture 39"/>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94488" y="7630938"/>
            <a:ext cx="1353312" cy="902208"/>
          </a:xfrm>
          <a:prstGeom prst="rect">
            <a:avLst/>
          </a:prstGeom>
          <a:ln w="3175">
            <a:solidFill>
              <a:schemeClr val="bg1"/>
            </a:solidFill>
          </a:ln>
        </p:spPr>
      </p:pic>
      <p:pic>
        <p:nvPicPr>
          <p:cNvPr id="41" name="Picture 40"/>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5867400" y="3851597"/>
            <a:ext cx="1353312" cy="902208"/>
          </a:xfrm>
          <a:prstGeom prst="rect">
            <a:avLst/>
          </a:prstGeom>
          <a:ln w="3175">
            <a:solidFill>
              <a:schemeClr val="bg1"/>
            </a:solidFill>
          </a:ln>
        </p:spPr>
      </p:pic>
      <p:pic>
        <p:nvPicPr>
          <p:cNvPr id="42" name="Picture 41"/>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2980944" y="3851597"/>
            <a:ext cx="1353312" cy="902208"/>
          </a:xfrm>
          <a:prstGeom prst="rect">
            <a:avLst/>
          </a:prstGeom>
          <a:ln w="3175">
            <a:solidFill>
              <a:schemeClr val="bg1"/>
            </a:solidFill>
          </a:ln>
          <a:effectLst/>
        </p:spPr>
      </p:pic>
      <p:pic>
        <p:nvPicPr>
          <p:cNvPr id="43" name="Picture 42"/>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4424172" y="3851597"/>
            <a:ext cx="1353312" cy="902208"/>
          </a:xfrm>
          <a:prstGeom prst="rect">
            <a:avLst/>
          </a:prstGeom>
          <a:ln w="3175">
            <a:solidFill>
              <a:schemeClr val="bg1"/>
            </a:solidFill>
          </a:ln>
        </p:spPr>
      </p:pic>
      <p:pic>
        <p:nvPicPr>
          <p:cNvPr id="46" name="Picture 45"/>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5867400" y="7630938"/>
            <a:ext cx="1353312" cy="903462"/>
          </a:xfrm>
          <a:prstGeom prst="rect">
            <a:avLst/>
          </a:prstGeom>
          <a:ln w="3175">
            <a:solidFill>
              <a:schemeClr val="bg1"/>
            </a:solid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165</TotalTime>
  <Words>113</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108 Azalea Street Katony ~ Ladson, SC 29456 ~ MLS# 16024924 ~ $269,900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2016-09-29T00:42:32Z</dcterms:modified>
</cp:coreProperties>
</file>