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6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6/24/2015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988516"/>
          </a:xfrm>
          <a:gradFill>
            <a:gsLst>
              <a:gs pos="0">
                <a:schemeClr val="tx2"/>
              </a:gs>
              <a:gs pos="100000">
                <a:schemeClr val="accent1">
                  <a:tint val="23500"/>
                  <a:satMod val="160000"/>
                  <a:alpha val="0"/>
                </a:schemeClr>
              </a:gs>
            </a:gsLst>
            <a:lin ang="5400000" scaled="0"/>
          </a:gradFill>
        </p:spPr>
        <p:txBody>
          <a:bodyPr/>
          <a:lstStyle/>
          <a:p>
            <a:r>
              <a:rPr lang="en-US" dirty="0" smtClean="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rPr>
              <a:t>Immaculate Country Club Home</a:t>
            </a:r>
            <a:endParaRPr lang="en-US" dirty="0">
              <a:solidFill>
                <a:schemeClr val="bg1"/>
              </a:solidFill>
              <a:effectLst>
                <a:outerShdw blurRad="50800" dist="38100" dir="5400000" algn="t" rotWithShape="0">
                  <a:prstClr val="black">
                    <a:alpha val="40000"/>
                  </a:prstClr>
                </a:outerShdw>
              </a:effectLst>
              <a:latin typeface="Arial" panose="020B0604020202020204" pitchFamily="34" charset="0"/>
              <a:cs typeface="Arial" panose="020B0604020202020204" pitchFamily="34" charset="0"/>
            </a:endParaRPr>
          </a:p>
        </p:txBody>
      </p:sp>
      <p:sp>
        <p:nvSpPr>
          <p:cNvPr id="4" name="Rectangle 3"/>
          <p:cNvSpPr/>
          <p:nvPr/>
        </p:nvSpPr>
        <p:spPr>
          <a:xfrm>
            <a:off x="-15874" y="3783955"/>
            <a:ext cx="3886200" cy="2693045"/>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2,310 Sq. Ft. beautiful home is in IMMACULATE condition and ready for new owner to move right in! When buyers enter they will notice hardwood floors in the foyer and dining room. The spacious family room has vaulted ceilings and a gas fireplace. The kitchen offers a breakfast / sitting bar, plenty of cabinetry, eat-in kitchen area and is fairly open to the family room. The master bedroom is downstairs and features a walk-in closet and a master bathroom with dual vanities, shower and separate garden tub. The home is VERY tastefully painted and meticulously maintained and shows great! </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89833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0" y="8983663"/>
            <a:ext cx="77597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123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7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6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8983663"/>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grpSp>
        <p:nvGrpSpPr>
          <p:cNvPr id="15" name="Group 14"/>
          <p:cNvGrpSpPr/>
          <p:nvPr/>
        </p:nvGrpSpPr>
        <p:grpSpPr>
          <a:xfrm>
            <a:off x="3886200" y="4100798"/>
            <a:ext cx="3886200" cy="858846"/>
            <a:chOff x="3870326" y="4065788"/>
            <a:chExt cx="3886200" cy="858846"/>
          </a:xfrm>
        </p:grpSpPr>
        <p:pic>
          <p:nvPicPr>
            <p:cNvPr id="1031" name="Picture 7"/>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b="2356"/>
            <a:stretch/>
          </p:blipFill>
          <p:spPr bwMode="auto">
            <a:xfrm>
              <a:off x="3870326" y="4065789"/>
              <a:ext cx="1281113" cy="8577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2" name="Picture 8"/>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173663" y="4065788"/>
              <a:ext cx="1281113" cy="85884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3" name="Picture 9"/>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477001" y="4065788"/>
              <a:ext cx="1279525" cy="8577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grpSp>
      <p:grpSp>
        <p:nvGrpSpPr>
          <p:cNvPr id="14" name="Group 13"/>
          <p:cNvGrpSpPr/>
          <p:nvPr/>
        </p:nvGrpSpPr>
        <p:grpSpPr>
          <a:xfrm>
            <a:off x="3886200" y="5323865"/>
            <a:ext cx="3886200" cy="860047"/>
            <a:chOff x="3870326" y="5319004"/>
            <a:chExt cx="3886200" cy="860047"/>
          </a:xfrm>
        </p:grpSpPr>
        <p:pic>
          <p:nvPicPr>
            <p:cNvPr id="1034" name="Picture 10"/>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870326" y="5319004"/>
              <a:ext cx="1279525" cy="85959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b="1171"/>
            <a:stretch/>
          </p:blipFill>
          <p:spPr bwMode="auto">
            <a:xfrm>
              <a:off x="6475414" y="5319005"/>
              <a:ext cx="1281112" cy="85959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6" name="Picture 1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172077" y="5319004"/>
              <a:ext cx="1281112" cy="86004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grpSp>
      <p:pic>
        <p:nvPicPr>
          <p:cNvPr id="1037" name="Picture 13"/>
          <p:cNvPicPr>
            <a:picLocks noChangeAspect="1" noChangeArrowheads="1"/>
          </p:cNvPicPr>
          <p:nvPr/>
        </p:nvPicPr>
        <p:blipFill rotWithShape="1">
          <a:blip r:embed="rId10">
            <a:extLst>
              <a:ext uri="{28A0092B-C50C-407E-A947-70E740481C1C}">
                <a14:useLocalDpi xmlns:a14="http://schemas.microsoft.com/office/drawing/2010/main" val="0"/>
              </a:ext>
            </a:extLst>
          </a:blip>
          <a:srcRect r="15048" b="2813"/>
          <a:stretch/>
        </p:blipFill>
        <p:spPr bwMode="auto">
          <a:xfrm>
            <a:off x="0" y="762000"/>
            <a:ext cx="3870326" cy="29745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8" name="Picture 14" descr="1421438_0779778"/>
          <p:cNvPicPr>
            <a:picLocks noChangeAspect="1" noChangeArrowheads="1"/>
          </p:cNvPicPr>
          <p:nvPr/>
        </p:nvPicPr>
        <p:blipFill>
          <a:blip r:embed="rId11" cstate="print">
            <a:extLst>
              <a:ext uri="{28A0092B-C50C-407E-A947-70E740481C1C}">
                <a14:useLocalDpi xmlns:a14="http://schemas.microsoft.com/office/drawing/2010/main" val="0"/>
              </a:ext>
            </a:extLst>
          </a:blip>
          <a:srcRect t="117" r="13857" b="18498"/>
          <a:stretch>
            <a:fillRect/>
          </a:stretch>
        </p:blipFill>
        <p:spPr bwMode="auto">
          <a:xfrm>
            <a:off x="-1828800" y="3071523"/>
            <a:ext cx="1547813" cy="1096963"/>
          </a:xfrm>
          <a:prstGeom prst="flowChartProcess">
            <a:avLst/>
          </a:prstGeom>
          <a:noFill/>
          <a:ln w="9525" algn="in">
            <a:solidFill>
              <a:srgbClr val="212120"/>
            </a:solidFill>
            <a:miter lim="800000"/>
            <a:headEnd/>
            <a:tailEnd/>
          </a:ln>
          <a:effectLst>
            <a:outerShdw dist="35921" dir="2700000" algn="ctr" rotWithShape="0">
              <a:srgbClr val="212120"/>
            </a:outerShdw>
          </a:effectLst>
          <a:extLst>
            <a:ext uri="{909E8E84-426E-40DD-AFC4-6F175D3DCCD1}">
              <a14:hiddenFill xmlns:a14="http://schemas.microsoft.com/office/drawing/2010/main">
                <a:solidFill>
                  <a:srgbClr val="FFFFFE"/>
                </a:solidFill>
              </a14:hiddenFill>
            </a:ext>
          </a:extLst>
        </p:spPr>
      </p:pic>
      <p:grpSp>
        <p:nvGrpSpPr>
          <p:cNvPr id="13" name="Group 12"/>
          <p:cNvGrpSpPr/>
          <p:nvPr/>
        </p:nvGrpSpPr>
        <p:grpSpPr>
          <a:xfrm>
            <a:off x="0" y="6548132"/>
            <a:ext cx="3886200" cy="860048"/>
            <a:chOff x="0" y="6569620"/>
            <a:chExt cx="3886200" cy="860048"/>
          </a:xfrm>
        </p:grpSpPr>
        <p:pic>
          <p:nvPicPr>
            <p:cNvPr id="18" name="Picture 7"/>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0" y="6569620"/>
              <a:ext cx="1281112" cy="86004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5244" b="5244"/>
            <a:stretch/>
          </p:blipFill>
          <p:spPr bwMode="auto">
            <a:xfrm>
              <a:off x="1303338" y="6569620"/>
              <a:ext cx="1281112" cy="8600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b="856"/>
            <a:stretch/>
          </p:blipFill>
          <p:spPr bwMode="auto">
            <a:xfrm>
              <a:off x="2606676" y="6569620"/>
              <a:ext cx="1279524" cy="86004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grpSp>
      <p:sp>
        <p:nvSpPr>
          <p:cNvPr id="8" name="Text Box 15"/>
          <p:cNvSpPr txBox="1">
            <a:spLocks noChangeArrowheads="1"/>
          </p:cNvSpPr>
          <p:nvPr/>
        </p:nvSpPr>
        <p:spPr bwMode="auto">
          <a:xfrm>
            <a:off x="3886200" y="762000"/>
            <a:ext cx="3890962" cy="29745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108 Blackwater </a:t>
            </a:r>
            <a:r>
              <a:rPr lang="en-US" sz="2800" b="1" dirty="0" smtClean="0">
                <a:solidFill>
                  <a:schemeClr val="tx2"/>
                </a:solidFill>
                <a:latin typeface="Arial" panose="020B0604020202020204" pitchFamily="34" charset="0"/>
                <a:cs typeface="Arial" panose="020B0604020202020204" pitchFamily="34" charset="0"/>
              </a:rPr>
              <a:t>Drive</a:t>
            </a:r>
          </a:p>
          <a:p>
            <a:pPr lvl="0" algn="ctr" defTabSz="914400" fontAlgn="base">
              <a:spcBef>
                <a:spcPct val="0"/>
              </a:spcBef>
              <a:spcAft>
                <a:spcPct val="0"/>
              </a:spcAft>
            </a:pP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Legend Oaks Plantation</a:t>
            </a:r>
          </a:p>
          <a:p>
            <a:pPr lvl="0" algn="ctr" defTabSz="914400" fontAlgn="base">
              <a:spcBef>
                <a:spcPct val="0"/>
              </a:spcBef>
              <a:spcAft>
                <a:spcPct val="0"/>
              </a:spcAft>
            </a:pPr>
            <a:r>
              <a:rPr lang="en-US" dirty="0" smtClean="0">
                <a:solidFill>
                  <a:schemeClr val="tx2"/>
                </a:solidFill>
                <a:latin typeface="Arial" panose="020B0604020202020204" pitchFamily="34" charset="0"/>
                <a:cs typeface="Arial" panose="020B0604020202020204" pitchFamily="34" charset="0"/>
              </a:rPr>
              <a:t>Summerville</a:t>
            </a:r>
          </a:p>
          <a:p>
            <a:pPr lvl="0" algn="ctr" defTabSz="914400" fontAlgn="base">
              <a:spcBef>
                <a:spcPct val="0"/>
              </a:spcBef>
              <a:spcAft>
                <a:spcPct val="0"/>
              </a:spcAft>
            </a:pPr>
            <a:endParaRPr kumimoji="0" lang="en-US" altLang="en-US" u="none" strike="noStrike" cap="none" normalizeH="0" baseline="0" dirty="0" smtClean="0">
              <a:ln>
                <a:noFill/>
              </a:ln>
              <a:solidFill>
                <a:schemeClr val="tx2"/>
              </a:solidFill>
              <a:effectLst/>
              <a:latin typeface="Arial" pitchFamily="34" charset="0"/>
              <a:cs typeface="Arial" pitchFamily="34" charset="0"/>
            </a:endParaRPr>
          </a:p>
          <a:p>
            <a:pPr lvl="0" algn="ctr" defTabSz="914400" fontAlgn="base">
              <a:spcBef>
                <a:spcPct val="0"/>
              </a:spcBef>
              <a:spcAft>
                <a:spcPct val="0"/>
              </a:spcAft>
            </a:pPr>
            <a:r>
              <a:rPr lang="en-US" altLang="en-US" dirty="0">
                <a:solidFill>
                  <a:schemeClr val="tx2"/>
                </a:solidFill>
                <a:latin typeface="Arial" pitchFamily="34" charset="0"/>
                <a:cs typeface="Arial" pitchFamily="34" charset="0"/>
              </a:rPr>
              <a:t>MLS# 15008923</a:t>
            </a:r>
          </a:p>
          <a:p>
            <a:pPr lvl="0" algn="ctr" defTabSz="914400" fontAlgn="base">
              <a:spcBef>
                <a:spcPct val="0"/>
              </a:spcBef>
              <a:spcAft>
                <a:spcPct val="0"/>
              </a:spcAft>
            </a:pPr>
            <a:r>
              <a:rPr lang="en-US" altLang="en-US" dirty="0">
                <a:solidFill>
                  <a:schemeClr val="tx2"/>
                </a:solidFill>
                <a:latin typeface="Arial" pitchFamily="34" charset="0"/>
                <a:cs typeface="Arial" pitchFamily="34" charset="0"/>
              </a:rPr>
              <a:t>$</a:t>
            </a:r>
            <a:r>
              <a:rPr lang="en-US" altLang="en-US" dirty="0" smtClean="0">
                <a:solidFill>
                  <a:schemeClr val="tx2"/>
                </a:solidFill>
                <a:latin typeface="Arial" pitchFamily="34" charset="0"/>
                <a:cs typeface="Arial" pitchFamily="34" charset="0"/>
              </a:rPr>
              <a:t>259,000</a:t>
            </a:r>
          </a:p>
          <a:p>
            <a:pPr lvl="0" algn="ctr" defTabSz="914400" fontAlgn="base">
              <a:spcBef>
                <a:spcPct val="0"/>
              </a:spcBef>
              <a:spcAft>
                <a:spcPct val="0"/>
              </a:spcAft>
            </a:pPr>
            <a:endParaRPr kumimoji="0" lang="en-US" altLang="en-US" u="none" strike="noStrike" cap="none" normalizeH="0" baseline="0" dirty="0">
              <a:ln>
                <a:noFill/>
              </a:ln>
              <a:solidFill>
                <a:schemeClr val="tx2"/>
              </a:solidFill>
              <a:effectLst/>
              <a:latin typeface="Arial" pitchFamily="34" charset="0"/>
              <a:cs typeface="Arial" pitchFamily="34" charset="0"/>
            </a:endParaRPr>
          </a:p>
          <a:p>
            <a:pPr lvl="0" algn="ctr" defTabSz="914400" fontAlgn="base">
              <a:spcBef>
                <a:spcPct val="0"/>
              </a:spcBef>
              <a:spcAft>
                <a:spcPct val="0"/>
              </a:spcAft>
            </a:pPr>
            <a:r>
              <a:rPr lang="en-US" altLang="en-US" dirty="0" smtClean="0">
                <a:solidFill>
                  <a:schemeClr val="tx2"/>
                </a:solidFill>
                <a:latin typeface="Arial" pitchFamily="34" charset="0"/>
                <a:cs typeface="Arial" pitchFamily="34" charset="0"/>
              </a:rPr>
              <a:t>4 Bed | 2½ Bath | 2,310 sf</a:t>
            </a:r>
            <a:endParaRPr kumimoji="0" lang="en-US" altLang="en-US" u="none" strike="noStrike" cap="none" normalizeH="0" baseline="0" dirty="0" smtClean="0">
              <a:ln>
                <a:noFill/>
              </a:ln>
              <a:solidFill>
                <a:schemeClr val="tx2"/>
              </a:solidFill>
              <a:effectLst/>
              <a:latin typeface="Arial" pitchFamily="34" charset="0"/>
              <a:cs typeface="Arial" pitchFamily="34" charset="0"/>
            </a:endParaRPr>
          </a:p>
        </p:txBody>
      </p:sp>
      <p:sp>
        <p:nvSpPr>
          <p:cNvPr id="2" name="Rectangle 1"/>
          <p:cNvSpPr/>
          <p:nvPr/>
        </p:nvSpPr>
        <p:spPr>
          <a:xfrm>
            <a:off x="3869533" y="6456193"/>
            <a:ext cx="3886200" cy="2292935"/>
          </a:xfrm>
          <a:prstGeom prst="rect">
            <a:avLst/>
          </a:prstGeom>
        </p:spPr>
        <p:txBody>
          <a:bodyPr>
            <a:spAutoFit/>
          </a:bodyPr>
          <a:lstStyle/>
          <a:p>
            <a:pPr algn="ctr"/>
            <a:r>
              <a:rPr lang="en-US" sz="1300" dirty="0" smtClean="0">
                <a:solidFill>
                  <a:schemeClr val="tx2"/>
                </a:solidFill>
                <a:latin typeface="Arial" panose="020B0604020202020204" pitchFamily="34" charset="0"/>
                <a:cs typeface="Arial" panose="020B0604020202020204" pitchFamily="34" charset="0"/>
              </a:rPr>
              <a:t>Upstairs </a:t>
            </a:r>
            <a:r>
              <a:rPr lang="en-US" sz="1300" dirty="0">
                <a:solidFill>
                  <a:schemeClr val="tx2"/>
                </a:solidFill>
                <a:latin typeface="Arial" panose="020B0604020202020204" pitchFamily="34" charset="0"/>
                <a:cs typeface="Arial" panose="020B0604020202020204" pitchFamily="34" charset="0"/>
              </a:rPr>
              <a:t>buyers will find 3 more bedrooms and a full bathroom. The 4th bedroom is a HUGE FROG and can be used for almost anything - media room, playroom, entertainment area or exercise room. The FROG also offers storage in the eves. This home is wooded behind the home and also to the right side of the home making it a very private setting with only one neighbor on the left. The home also offers a back patio and two car garage. Excellent local schools are nearby and this home is a MUST SEE!</a:t>
            </a:r>
            <a:endParaRPr lang="en-US" sz="1300" dirty="0"/>
          </a:p>
        </p:txBody>
      </p:sp>
      <p:grpSp>
        <p:nvGrpSpPr>
          <p:cNvPr id="12" name="Group 11"/>
          <p:cNvGrpSpPr/>
          <p:nvPr/>
        </p:nvGrpSpPr>
        <p:grpSpPr>
          <a:xfrm>
            <a:off x="-15078" y="7772400"/>
            <a:ext cx="3885404" cy="861238"/>
            <a:chOff x="-15078" y="7771209"/>
            <a:chExt cx="3885404" cy="861238"/>
          </a:xfrm>
        </p:grpSpPr>
        <p:pic>
          <p:nvPicPr>
            <p:cNvPr id="21" name="Picture 7"/>
            <p:cNvPicPr>
              <a:picLocks noChangeAspect="1" noChangeArrowheads="1"/>
            </p:cNvPicPr>
            <p:nvPr/>
          </p:nvPicPr>
          <p:blipFill rotWithShape="1">
            <a:blip r:embed="rId15" cstate="print">
              <a:extLst>
                <a:ext uri="{28A0092B-C50C-407E-A947-70E740481C1C}">
                  <a14:useLocalDpi xmlns:a14="http://schemas.microsoft.com/office/drawing/2010/main" val="0"/>
                </a:ext>
              </a:extLst>
            </a:blip>
            <a:srcRect b="10489"/>
            <a:stretch/>
          </p:blipFill>
          <p:spPr bwMode="auto">
            <a:xfrm>
              <a:off x="-15078" y="7772400"/>
              <a:ext cx="1281112" cy="86004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b="10365"/>
            <a:stretch/>
          </p:blipFill>
          <p:spPr bwMode="auto">
            <a:xfrm>
              <a:off x="1287464" y="7771209"/>
              <a:ext cx="1281112" cy="86123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spect="1" noChangeArrowheads="1"/>
            </p:cNvPicPr>
            <p:nvPr/>
          </p:nvPicPr>
          <p:blipFill rotWithShape="1">
            <a:blip r:embed="rId17" cstate="print">
              <a:extLst>
                <a:ext uri="{28A0092B-C50C-407E-A947-70E740481C1C}">
                  <a14:useLocalDpi xmlns:a14="http://schemas.microsoft.com/office/drawing/2010/main" val="0"/>
                </a:ext>
              </a:extLst>
            </a:blip>
            <a:srcRect b="10378"/>
            <a:stretch/>
          </p:blipFill>
          <p:spPr bwMode="auto">
            <a:xfrm>
              <a:off x="2590802" y="7772400"/>
              <a:ext cx="1279524" cy="86004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grpSp>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262</Words>
  <Application>Microsoft Office PowerPoint</Application>
  <PresentationFormat>Custom</PresentationFormat>
  <Paragraphs>18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6</cp:revision>
  <dcterms:created xsi:type="dcterms:W3CDTF">2006-08-16T00:00:00Z</dcterms:created>
  <dcterms:modified xsi:type="dcterms:W3CDTF">2015-06-24T15:44:46Z</dcterms:modified>
</cp:coreProperties>
</file>