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5/17/2018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86200" y="42661"/>
            <a:ext cx="3725654" cy="2245944"/>
          </a:xfrm>
        </p:spPr>
        <p:txBody>
          <a:bodyPr anchor="ctr">
            <a:noAutofit/>
          </a:bodyPr>
          <a:lstStyle/>
          <a:p>
            <a:pPr algn="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108 Live Oak Drive</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18013557</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$1,649,000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3,900 Sq. Ft. | 4 Bed | 3 ½ Bath</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7" y="3611879"/>
            <a:ext cx="7783194" cy="4206241"/>
          </a:xfrm>
        </p:spPr>
        <p:txBody>
          <a:bodyPr anchor="ctr">
            <a:noAutofit/>
          </a:bodyPr>
          <a:lstStyle/>
          <a:p>
            <a:r>
              <a:rPr lang="en-US" sz="1500" dirty="0">
                <a:solidFill>
                  <a:schemeClr val="tx1"/>
                </a:solidFill>
                <a:latin typeface="Georgia" panose="02040502050405020303" pitchFamily="18" charset="0"/>
                <a:cs typeface="Microsoft Sans Serif" panose="020B0604020202020204" pitchFamily="34" charset="0"/>
              </a:rPr>
              <a:t>Coastal Living at it's Best! This beautiful home is located in the  Historic District in Old Village. Steps or a bike ride away from Shem Creek and all the Old Village has to offer.  Exquisite moldings, Plantation Shutters, hardwood flooring, great room w/fireplace, French Doors opening to a wrap-around porch and back screened porch. Gourmet kitchen with beams.  The second floor offers a built-in office area, large master </a:t>
            </a:r>
            <a:r>
              <a:rPr lang="en-US" sz="1500" dirty="0" err="1">
                <a:solidFill>
                  <a:schemeClr val="tx1"/>
                </a:solidFill>
                <a:latin typeface="Georgia" panose="02040502050405020303" pitchFamily="18" charset="0"/>
                <a:cs typeface="Microsoft Sans Serif" panose="020B0604020202020204" pitchFamily="34" charset="0"/>
              </a:rPr>
              <a:t>ensuite</a:t>
            </a:r>
            <a:r>
              <a:rPr lang="en-US" sz="1500" dirty="0">
                <a:solidFill>
                  <a:schemeClr val="tx1"/>
                </a:solidFill>
                <a:latin typeface="Georgia" panose="02040502050405020303" pitchFamily="18" charset="0"/>
                <a:cs typeface="Microsoft Sans Serif" panose="020B0604020202020204" pitchFamily="34" charset="0"/>
              </a:rPr>
              <a:t>, with his/hers closets, double vanities, tub and a large shower. The second floor has two additional bedrooms with a Jack and Jill bathroom.  The third floor offers a fourth bedroom with a private bath and an upstairs media room, kid's den, office, whatever you need! Home has 9+ ft. ceilings and an elevator shaft. This home is an ICF (insulated concrete form) built house. It offers significant energy savings, reduced noise transmission, will not support the growth of mold or mildew, built to any seismic or hurricane-storm standard and offers up to a four-hour Fire Resistive Rating. Quality detail and efficiency went into the construction of this home. Minutes to downtown Charleston, Shem Creek, and Sullivan's Island beaches.</a:t>
            </a:r>
          </a:p>
          <a:p>
            <a:endParaRPr lang="en-US" sz="1500" dirty="0">
              <a:solidFill>
                <a:schemeClr val="tx1"/>
              </a:solidFill>
              <a:latin typeface="Georgia" panose="02040502050405020303" pitchFamily="18" charset="0"/>
              <a:cs typeface="Microsoft Sans Serif" panose="020B0604020202020204" pitchFamily="34" charset="0"/>
            </a:endParaRPr>
          </a:p>
          <a:p>
            <a:r>
              <a:rPr lang="en-US" sz="1500" b="1" i="1" dirty="0">
                <a:solidFill>
                  <a:schemeClr val="tx1"/>
                </a:solidFill>
                <a:latin typeface="Georgia" panose="02040502050405020303" pitchFamily="18" charset="0"/>
                <a:cs typeface="Microsoft Sans Serif" panose="020B0604020202020204" pitchFamily="34" charset="0"/>
              </a:rPr>
              <a:t>Come see this amazing home!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0640" y="42661"/>
            <a:ext cx="3725544" cy="223063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5397"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rot="16200000">
            <a:off x="-853710" y="896371"/>
            <a:ext cx="2230641"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Just Listed!</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5780230" y="1463906"/>
            <a:ext cx="5562600" cy="1631216"/>
          </a:xfrm>
          <a:prstGeom prst="rect">
            <a:avLst/>
          </a:prstGeom>
        </p:spPr>
        <p:txBody>
          <a:bodyPr wrap="square">
            <a:spAutoFit/>
          </a:bodyPr>
          <a:lstStyle/>
          <a:p>
            <a:pPr algn="ctr"/>
            <a:r>
              <a:rPr lang="en-US" sz="2800" b="1" i="1" dirty="0">
                <a:ln w="3175">
                  <a:solidFill>
                    <a:srgbClr val="00B050"/>
                  </a:solidFill>
                  <a:prstDash val="solid"/>
                </a:ln>
                <a:solidFill>
                  <a:srgbClr val="3AF806"/>
                </a:solidFill>
                <a:effectLst>
                  <a:outerShdw blurRad="38100" dist="25400" dir="5400000" algn="t" rotWithShape="0">
                    <a:schemeClr val="tx1">
                      <a:alpha val="60000"/>
                    </a:schemeClr>
                  </a:outerShdw>
                </a:effectLst>
                <a:latin typeface="Narkisim" panose="020E0502050101010101" pitchFamily="34" charset="-79"/>
                <a:cs typeface="Narkisim" panose="020E0502050101010101" pitchFamily="34" charset="-79"/>
              </a:rPr>
              <a:t>Agent Preview/Luncheon</a:t>
            </a:r>
          </a:p>
          <a:p>
            <a:pPr algn="ctr"/>
            <a:r>
              <a:rPr lang="en-US" sz="2400" b="1" i="1" dirty="0">
                <a:ln w="3175">
                  <a:solidFill>
                    <a:srgbClr val="00B050"/>
                  </a:solidFill>
                  <a:prstDash val="solid"/>
                </a:ln>
                <a:solidFill>
                  <a:srgbClr val="3AF806"/>
                </a:solidFill>
                <a:effectLst>
                  <a:outerShdw blurRad="38100" dist="25400" dir="5400000" algn="t" rotWithShape="0">
                    <a:schemeClr val="tx1">
                      <a:alpha val="60000"/>
                    </a:schemeClr>
                  </a:outerShdw>
                </a:effectLst>
                <a:latin typeface="Narkisim" panose="020E0502050101010101" pitchFamily="34" charset="-79"/>
                <a:cs typeface="Narkisim" panose="020E0502050101010101" pitchFamily="34" charset="-79"/>
              </a:rPr>
              <a:t>Preview this great home before going live on MLS!</a:t>
            </a:r>
          </a:p>
          <a:p>
            <a:pPr algn="ctr"/>
            <a:r>
              <a:rPr lang="en-US" sz="2400" b="1" i="1" dirty="0">
                <a:ln w="3175">
                  <a:solidFill>
                    <a:srgbClr val="00B050"/>
                  </a:solidFill>
                  <a:prstDash val="solid"/>
                </a:ln>
                <a:solidFill>
                  <a:srgbClr val="3AF806"/>
                </a:solidFill>
                <a:effectLst>
                  <a:outerShdw blurRad="38100" dist="25400" dir="5400000" algn="t" rotWithShape="0">
                    <a:schemeClr val="tx1">
                      <a:alpha val="60000"/>
                    </a:schemeClr>
                  </a:outerShdw>
                </a:effectLst>
                <a:latin typeface="Narkisim" panose="020E0502050101010101" pitchFamily="34" charset="-79"/>
                <a:cs typeface="Narkisim" panose="020E0502050101010101" pitchFamily="34" charset="-79"/>
              </a:rPr>
              <a:t>Wednesday, April 25th ~  12:00-2:00</a:t>
            </a:r>
            <a:endParaRPr lang="en-US" sz="2400" i="1" dirty="0">
              <a:ln w="3175">
                <a:solidFill>
                  <a:srgbClr val="00B050"/>
                </a:solidFill>
                <a:prstDash val="solid"/>
              </a:ln>
              <a:solidFill>
                <a:srgbClr val="3AF806"/>
              </a:solidFill>
              <a:effectLst>
                <a:outerShdw blurRad="38100" dist="25400" dir="5400000" algn="t" rotWithShape="0">
                  <a:schemeClr val="tx1">
                    <a:alpha val="60000"/>
                  </a:schemeClr>
                </a:outerShdw>
              </a:effectLst>
            </a:endParaRPr>
          </a:p>
        </p:txBody>
      </p:sp>
      <p:grpSp>
        <p:nvGrpSpPr>
          <p:cNvPr id="5" name="Group 4">
            <a:extLst>
              <a:ext uri="{FF2B5EF4-FFF2-40B4-BE49-F238E27FC236}">
                <a16:creationId xmlns:a16="http://schemas.microsoft.com/office/drawing/2014/main" id="{2C236DCD-5919-4ED9-8548-8B9B8DF2166A}"/>
              </a:ext>
            </a:extLst>
          </p:cNvPr>
          <p:cNvGrpSpPr/>
          <p:nvPr/>
        </p:nvGrpSpPr>
        <p:grpSpPr>
          <a:xfrm>
            <a:off x="48264" y="7818120"/>
            <a:ext cx="7675873" cy="1097280"/>
            <a:chOff x="40640" y="7818120"/>
            <a:chExt cx="7675873" cy="1097280"/>
          </a:xfrm>
        </p:grpSpPr>
        <p:pic>
          <p:nvPicPr>
            <p:cNvPr id="13" name="Picture 12">
              <a:extLst>
                <a:ext uri="{FF2B5EF4-FFF2-40B4-BE49-F238E27FC236}">
                  <a16:creationId xmlns:a16="http://schemas.microsoft.com/office/drawing/2014/main" id="{259407D8-C2FA-4F28-B2CF-6F676FC814B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54540" y="7818120"/>
              <a:ext cx="1461973" cy="1097280"/>
            </a:xfrm>
            <a:prstGeom prst="rect">
              <a:avLst/>
            </a:prstGeom>
          </p:spPr>
        </p:pic>
        <p:pic>
          <p:nvPicPr>
            <p:cNvPr id="15" name="Picture 14">
              <a:extLst>
                <a:ext uri="{FF2B5EF4-FFF2-40B4-BE49-F238E27FC236}">
                  <a16:creationId xmlns:a16="http://schemas.microsoft.com/office/drawing/2014/main" id="{67EFF66D-8D60-48DC-9A85-EEA55A5215C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47057" y="7818120"/>
              <a:ext cx="1463040" cy="1097280"/>
            </a:xfrm>
            <a:prstGeom prst="rect">
              <a:avLst/>
            </a:prstGeom>
          </p:spPr>
        </p:pic>
        <p:pic>
          <p:nvPicPr>
            <p:cNvPr id="16" name="Picture 15">
              <a:extLst>
                <a:ext uri="{FF2B5EF4-FFF2-40B4-BE49-F238E27FC236}">
                  <a16:creationId xmlns:a16="http://schemas.microsoft.com/office/drawing/2014/main" id="{E668A10F-F484-431E-A194-D8291F1D3D7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00799" y="7818120"/>
              <a:ext cx="1463040" cy="1097280"/>
            </a:xfrm>
            <a:prstGeom prst="rect">
              <a:avLst/>
            </a:prstGeom>
          </p:spPr>
        </p:pic>
        <p:pic>
          <p:nvPicPr>
            <p:cNvPr id="17" name="Picture 16">
              <a:extLst>
                <a:ext uri="{FF2B5EF4-FFF2-40B4-BE49-F238E27FC236}">
                  <a16:creationId xmlns:a16="http://schemas.microsoft.com/office/drawing/2014/main" id="{AAB2FAD6-D509-4050-94B2-F1B9E7BE914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94382" y="7818120"/>
              <a:ext cx="1461973" cy="1097280"/>
            </a:xfrm>
            <a:prstGeom prst="rect">
              <a:avLst/>
            </a:prstGeom>
          </p:spPr>
        </p:pic>
        <p:pic>
          <p:nvPicPr>
            <p:cNvPr id="18" name="Picture 17">
              <a:extLst>
                <a:ext uri="{FF2B5EF4-FFF2-40B4-BE49-F238E27FC236}">
                  <a16:creationId xmlns:a16="http://schemas.microsoft.com/office/drawing/2014/main" id="{ACB16828-BBF6-4A15-9D78-94BB058FBC1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640" y="7818120"/>
              <a:ext cx="1463040" cy="1097280"/>
            </a:xfrm>
            <a:prstGeom prst="rect">
              <a:avLst/>
            </a:prstGeom>
          </p:spPr>
        </p:pic>
      </p:grpSp>
      <p:grpSp>
        <p:nvGrpSpPr>
          <p:cNvPr id="10" name="Group 9">
            <a:extLst>
              <a:ext uri="{FF2B5EF4-FFF2-40B4-BE49-F238E27FC236}">
                <a16:creationId xmlns:a16="http://schemas.microsoft.com/office/drawing/2014/main" id="{21C76775-B371-4C98-BCEF-66204647071F}"/>
              </a:ext>
            </a:extLst>
          </p:cNvPr>
          <p:cNvGrpSpPr/>
          <p:nvPr/>
        </p:nvGrpSpPr>
        <p:grpSpPr>
          <a:xfrm>
            <a:off x="47997" y="2514600"/>
            <a:ext cx="7676407" cy="1097280"/>
            <a:chOff x="40640" y="2514600"/>
            <a:chExt cx="7676407" cy="1097280"/>
          </a:xfrm>
        </p:grpSpPr>
        <p:pic>
          <p:nvPicPr>
            <p:cNvPr id="19" name="Picture 18">
              <a:extLst>
                <a:ext uri="{FF2B5EF4-FFF2-40B4-BE49-F238E27FC236}">
                  <a16:creationId xmlns:a16="http://schemas.microsoft.com/office/drawing/2014/main" id="{67C74EE6-9413-44CE-BA82-399DDFFCB38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54007" y="2514600"/>
              <a:ext cx="1463040" cy="1097280"/>
            </a:xfrm>
            <a:prstGeom prst="rect">
              <a:avLst/>
            </a:prstGeom>
          </p:spPr>
        </p:pic>
        <p:pic>
          <p:nvPicPr>
            <p:cNvPr id="20" name="Picture 19">
              <a:extLst>
                <a:ext uri="{FF2B5EF4-FFF2-40B4-BE49-F238E27FC236}">
                  <a16:creationId xmlns:a16="http://schemas.microsoft.com/office/drawing/2014/main" id="{0151A271-2CF9-4665-9789-840D4D398CE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47324" y="2514600"/>
              <a:ext cx="1463040" cy="1097280"/>
            </a:xfrm>
            <a:prstGeom prst="rect">
              <a:avLst/>
            </a:prstGeom>
          </p:spPr>
        </p:pic>
        <p:pic>
          <p:nvPicPr>
            <p:cNvPr id="21" name="Picture 20">
              <a:extLst>
                <a:ext uri="{FF2B5EF4-FFF2-40B4-BE49-F238E27FC236}">
                  <a16:creationId xmlns:a16="http://schemas.microsoft.com/office/drawing/2014/main" id="{5FC11F24-7EC7-4618-BF76-8C537421989A}"/>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700666" y="2514600"/>
              <a:ext cx="1463040" cy="1097280"/>
            </a:xfrm>
            <a:prstGeom prst="rect">
              <a:avLst/>
            </a:prstGeom>
          </p:spPr>
        </p:pic>
        <p:pic>
          <p:nvPicPr>
            <p:cNvPr id="22" name="Picture 21">
              <a:extLst>
                <a:ext uri="{FF2B5EF4-FFF2-40B4-BE49-F238E27FC236}">
                  <a16:creationId xmlns:a16="http://schemas.microsoft.com/office/drawing/2014/main" id="{39143341-1C8D-44CD-BD73-61DD5C86BACB}"/>
                </a:ext>
              </a:extLst>
            </p:cNvPr>
            <p:cNvPicPr>
              <a:picLocks noChangeAspect="1"/>
            </p:cNvPicPr>
            <p:nvPr/>
          </p:nvPicPr>
          <p:blipFill rotWithShape="1">
            <a:blip r:embed="rId14" cstate="print">
              <a:extLst>
                <a:ext uri="{28A0092B-C50C-407E-A947-70E740481C1C}">
                  <a14:useLocalDpi xmlns:a14="http://schemas.microsoft.com/office/drawing/2010/main" val="0"/>
                </a:ext>
              </a:extLst>
            </a:blip>
            <a:srcRect r="25059"/>
            <a:stretch/>
          </p:blipFill>
          <p:spPr>
            <a:xfrm>
              <a:off x="1593982" y="2514600"/>
              <a:ext cx="1463040" cy="1097279"/>
            </a:xfrm>
            <a:prstGeom prst="rect">
              <a:avLst/>
            </a:prstGeom>
          </p:spPr>
        </p:pic>
        <p:pic>
          <p:nvPicPr>
            <p:cNvPr id="23" name="Picture 22">
              <a:extLst>
                <a:ext uri="{FF2B5EF4-FFF2-40B4-BE49-F238E27FC236}">
                  <a16:creationId xmlns:a16="http://schemas.microsoft.com/office/drawing/2014/main" id="{1580250C-3442-4498-B99C-C7C88EE66D5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0640" y="2514600"/>
              <a:ext cx="1463040" cy="1097280"/>
            </a:xfrm>
            <a:prstGeom prst="rect">
              <a:avLst/>
            </a:prstGeom>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299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108 Live Oak Drive Old Village Mount Pleasant MLS# 18013557 $1,649,000  3,900 Sq. Ft. | 4 Bed | 3 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2018-05-17T17:17:03Z</dcterms:modified>
</cp:coreProperties>
</file>