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B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michaelbmarshall@gmail.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6362" y="810987"/>
            <a:ext cx="4192477" cy="2794984"/>
          </a:xfrm>
          <a:prstGeom prst="rect">
            <a:avLst/>
          </a:prstGeom>
          <a:ln>
            <a:noFill/>
          </a:ln>
          <a:effectLst>
            <a:softEdge rad="112500"/>
          </a:effectLst>
        </p:spPr>
      </p:pic>
      <p:sp>
        <p:nvSpPr>
          <p:cNvPr id="2" name="Title 1"/>
          <p:cNvSpPr>
            <a:spLocks noGrp="1"/>
          </p:cNvSpPr>
          <p:nvPr>
            <p:ph type="ctrTitle"/>
          </p:nvPr>
        </p:nvSpPr>
        <p:spPr>
          <a:xfrm>
            <a:off x="-3599" y="8553"/>
            <a:ext cx="7772400" cy="709904"/>
          </a:xfrm>
        </p:spPr>
        <p:txBody>
          <a:bodyPr>
            <a:noAutofit/>
          </a:bodyPr>
          <a:lstStyle/>
          <a:p>
            <a:r>
              <a:rPr lang="en-US" sz="2000" b="1" dirty="0">
                <a:solidFill>
                  <a:schemeClr val="bg1"/>
                </a:solidFill>
                <a:effectLst>
                  <a:outerShdw blurRad="50800" dist="38100" dir="5400000" algn="t" rotWithShape="0">
                    <a:prstClr val="black">
                      <a:alpha val="40000"/>
                    </a:prstClr>
                  </a:outerShdw>
                </a:effectLst>
                <a:latin typeface="Georgia" panose="02040502050405020303" pitchFamily="18" charset="0"/>
              </a:rPr>
              <a:t>Gorgeous renovation in Downtown Summerville!!</a:t>
            </a:r>
            <a:r>
              <a:rPr lang="en-US" sz="2000" b="1" dirty="0" smtClean="0">
                <a:solidFill>
                  <a:schemeClr val="bg1"/>
                </a:solidFill>
                <a:effectLst>
                  <a:outerShdw blurRad="50800" dist="38100" dir="5400000" algn="t" rotWithShape="0">
                    <a:prstClr val="black">
                      <a:alpha val="40000"/>
                    </a:prstClr>
                  </a:outerShdw>
                </a:effectLst>
                <a:latin typeface="Georgia" panose="02040502050405020303" pitchFamily="18" charset="0"/>
              </a:rPr>
              <a:t/>
            </a:r>
            <a:br>
              <a:rPr lang="en-US" sz="2000" b="1" dirty="0" smtClean="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1800" i="1" dirty="0">
                <a:solidFill>
                  <a:schemeClr val="bg1"/>
                </a:solidFill>
                <a:effectLst>
                  <a:outerShdw blurRad="50800" dist="38100" dir="5400000" algn="t" rotWithShape="0">
                    <a:prstClr val="black">
                      <a:alpha val="40000"/>
                    </a:prstClr>
                  </a:outerShdw>
                </a:effectLst>
                <a:latin typeface="Georgia" panose="02040502050405020303" pitchFamily="18" charset="0"/>
              </a:rPr>
              <a:t>$1,500 agent bonus for contract ratified by August 15, 2015</a:t>
            </a:r>
            <a:endParaRPr lang="en-US" sz="1100" i="1" dirty="0">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4417060"/>
            <a:ext cx="7779598" cy="3446683"/>
          </a:xfrm>
        </p:spPr>
        <p:txBody>
          <a:bodyPr anchor="ctr">
            <a:noAutofit/>
          </a:bodyPr>
          <a:lstStyle/>
          <a:p>
            <a:r>
              <a:rPr lang="en-US" sz="1500" dirty="0">
                <a:solidFill>
                  <a:schemeClr val="tx1"/>
                </a:solidFill>
                <a:latin typeface="Georgia" panose="02040502050405020303" pitchFamily="18" charset="0"/>
              </a:rPr>
              <a:t>Beautifully renovated cottage in the heart of historic Summerville! There is brand new plumbing, electrical, </a:t>
            </a:r>
            <a:r>
              <a:rPr lang="en-US" sz="1500" dirty="0" smtClean="0">
                <a:solidFill>
                  <a:schemeClr val="tx1"/>
                </a:solidFill>
                <a:latin typeface="Georgia" panose="02040502050405020303" pitchFamily="18" charset="0"/>
              </a:rPr>
              <a:t>HVAC, </a:t>
            </a:r>
            <a:r>
              <a:rPr lang="en-US" sz="1500" dirty="0">
                <a:solidFill>
                  <a:schemeClr val="tx1"/>
                </a:solidFill>
                <a:latin typeface="Georgia" panose="02040502050405020303" pitchFamily="18" charset="0"/>
              </a:rPr>
              <a:t>ductwork, insulation, sheetrock, flooring etc. The efficient tank-less Rinnai water heater will accommodate your entire family. Approximately 530sf was just added to this house to make it a spacious 4 bed 2 bath house. As you walk in, you will be amazed when you see the gleaming new hardwood floors, recessed lighting, upgraded white cabinets and premium granite counters in the kitchen. Built-in appliances and a bar top will make this a wonderful living space for your family. There is a separate laundry room through the kitchen that leads to the spacious back deck. The master bedroom features recessed lighting and his and her closets. The master bathroom features a high end double vanity with a gorgeous Carrera marble top. There is beautiful tile on the floor and a custom tile tub-surround. Brand new landscaping was just installed, including a gravel driveway, new sod, and new plants. If you are looking for a like-new home in the heart of Summerville, look no further!</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8167" y="810987"/>
            <a:ext cx="1804233" cy="1202822"/>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810987"/>
            <a:ext cx="1804233" cy="1202822"/>
          </a:xfrm>
          <a:prstGeom prst="rect">
            <a:avLst/>
          </a:prstGeom>
          <a:ln>
            <a:noFill/>
          </a:ln>
          <a:effectLst>
            <a:softEdge rad="112500"/>
          </a:effectLst>
        </p:spPr>
      </p:pic>
      <p:sp>
        <p:nvSpPr>
          <p:cNvPr id="13" name="Rectangle 12"/>
          <p:cNvSpPr/>
          <p:nvPr/>
        </p:nvSpPr>
        <p:spPr>
          <a:xfrm>
            <a:off x="5044682" y="9066565"/>
            <a:ext cx="2724119" cy="954107"/>
          </a:xfrm>
          <a:prstGeom prst="rect">
            <a:avLst/>
          </a:prstGeom>
        </p:spPr>
        <p:txBody>
          <a:bodyPr wrap="square">
            <a:spAutoFit/>
          </a:bodyPr>
          <a:lstStyle/>
          <a:p>
            <a:pPr algn="r"/>
            <a:r>
              <a:rPr lang="en-US" sz="1400" b="1" dirty="0">
                <a:latin typeface="Georgia" panose="02040502050405020303" pitchFamily="18" charset="0"/>
              </a:rPr>
              <a:t>Michael </a:t>
            </a:r>
            <a:r>
              <a:rPr lang="en-US" sz="1400" b="1" dirty="0" smtClean="0">
                <a:latin typeface="Georgia" panose="02040502050405020303" pitchFamily="18" charset="0"/>
              </a:rPr>
              <a:t>Marshall</a:t>
            </a:r>
          </a:p>
          <a:p>
            <a:pPr algn="r"/>
            <a:r>
              <a:rPr lang="en-US" sz="1400" dirty="0" smtClean="0">
                <a:latin typeface="Georgia" panose="02040502050405020303" pitchFamily="18" charset="0"/>
              </a:rPr>
              <a:t>Mobile </a:t>
            </a:r>
            <a:r>
              <a:rPr lang="en-US" sz="1400" dirty="0">
                <a:latin typeface="Georgia" panose="02040502050405020303" pitchFamily="18" charset="0"/>
              </a:rPr>
              <a:t>- (843) 693-5973</a:t>
            </a:r>
          </a:p>
          <a:p>
            <a:pPr algn="r"/>
            <a:r>
              <a:rPr lang="en-US" sz="1400" dirty="0" smtClean="0">
                <a:latin typeface="Georgia" panose="02040502050405020303" pitchFamily="18" charset="0"/>
                <a:hlinkClick r:id="rId5"/>
              </a:rPr>
              <a:t>michaelbmarshall@gmail.com</a:t>
            </a:r>
            <a:endParaRPr lang="en-US" sz="1400" dirty="0" smtClean="0">
              <a:latin typeface="Georgia" panose="02040502050405020303" pitchFamily="18" charset="0"/>
            </a:endParaRPr>
          </a:p>
          <a:p>
            <a:pPr algn="r"/>
            <a:r>
              <a:rPr lang="en-US" sz="1400" dirty="0" smtClean="0">
                <a:latin typeface="Georgia" panose="02040502050405020303" pitchFamily="18" charset="0"/>
                <a:hlinkClick r:id="rId6"/>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534400" y="8811384"/>
            <a:ext cx="914399" cy="1142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103364" y="9186810"/>
            <a:ext cx="1558471" cy="713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9128120"/>
            <a:ext cx="2720517" cy="830997"/>
          </a:xfrm>
          <a:prstGeom prst="rect">
            <a:avLst/>
          </a:prstGeom>
        </p:spPr>
        <p:txBody>
          <a:bodyPr wrap="square">
            <a:spAutoFit/>
          </a:bodyPr>
          <a:lstStyle/>
          <a:p>
            <a:r>
              <a:rPr lang="en-US" sz="1200" dirty="0" err="1">
                <a:latin typeface="Georgia" panose="02040502050405020303" pitchFamily="18" charset="0"/>
              </a:rPr>
              <a:t>AgentOwned</a:t>
            </a:r>
            <a:r>
              <a:rPr lang="en-US" sz="1200" dirty="0">
                <a:latin typeface="Georgia" panose="02040502050405020303" pitchFamily="18" charset="0"/>
              </a:rPr>
              <a:t> Realty </a:t>
            </a:r>
            <a:r>
              <a:rPr lang="en-US" sz="1200" dirty="0" smtClean="0">
                <a:latin typeface="Georgia" panose="02040502050405020303" pitchFamily="18" charset="0"/>
              </a:rPr>
              <a:t>Co.</a:t>
            </a:r>
            <a:br>
              <a:rPr lang="en-US" sz="1200" dirty="0" smtClean="0">
                <a:latin typeface="Georgia" panose="02040502050405020303" pitchFamily="18" charset="0"/>
              </a:rPr>
            </a:br>
            <a:r>
              <a:rPr lang="en-US" sz="1200" dirty="0" smtClean="0">
                <a:latin typeface="Georgia" panose="02040502050405020303" pitchFamily="18" charset="0"/>
              </a:rPr>
              <a:t>Premier Group</a:t>
            </a:r>
            <a:endParaRPr lang="en-US" sz="1200" dirty="0">
              <a:latin typeface="Georgia" panose="02040502050405020303" pitchFamily="18" charset="0"/>
            </a:endParaRPr>
          </a:p>
          <a:p>
            <a:r>
              <a:rPr lang="en-US" sz="1200" dirty="0">
                <a:latin typeface="Georgia" panose="02040502050405020303" pitchFamily="18" charset="0"/>
              </a:rPr>
              <a:t>141 A N. Main Street</a:t>
            </a:r>
          </a:p>
          <a:p>
            <a:r>
              <a:rPr lang="en-US" sz="1200" dirty="0">
                <a:latin typeface="Georgia" panose="02040502050405020303" pitchFamily="18" charset="0"/>
              </a:rPr>
              <a:t>Summerville, SC 29483</a:t>
            </a:r>
          </a:p>
        </p:txBody>
      </p:sp>
      <p:sp>
        <p:nvSpPr>
          <p:cNvPr id="5" name="Rectangle 4"/>
          <p:cNvSpPr/>
          <p:nvPr/>
        </p:nvSpPr>
        <p:spPr>
          <a:xfrm>
            <a:off x="-3599" y="3709173"/>
            <a:ext cx="7772400" cy="707886"/>
          </a:xfrm>
          <a:prstGeom prst="rect">
            <a:avLst/>
          </a:prstGeom>
          <a:gradFill flip="none" rotWithShape="1">
            <a:gsLst>
              <a:gs pos="0">
                <a:schemeClr val="tx2"/>
              </a:gs>
              <a:gs pos="50000">
                <a:schemeClr val="accent1"/>
              </a:gs>
              <a:gs pos="100000">
                <a:schemeClr val="tx2"/>
              </a:gs>
            </a:gsLst>
            <a:lin ang="0" scaled="0"/>
            <a:tileRect/>
          </a:gradFill>
          <a:ln>
            <a:solidFill>
              <a:schemeClr val="tx2"/>
            </a:solidFill>
          </a:ln>
          <a:effectLst>
            <a:outerShdw blurRad="50800" dist="38100" dir="5400000" algn="t" rotWithShape="0">
              <a:prstClr val="black">
                <a:alpha val="40000"/>
              </a:prstClr>
            </a:outerShdw>
          </a:effectLst>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108 </a:t>
            </a:r>
            <a:r>
              <a:rPr lang="en-US" dirty="0" err="1">
                <a:solidFill>
                  <a:schemeClr val="bg1"/>
                </a:solidFill>
                <a:effectLst>
                  <a:outerShdw blurRad="50800" dist="38100" dir="5400000" algn="t" rotWithShape="0">
                    <a:prstClr val="black">
                      <a:alpha val="40000"/>
                    </a:prstClr>
                  </a:outerShdw>
                </a:effectLst>
                <a:latin typeface="Georgia" panose="02040502050405020303" pitchFamily="18" charset="0"/>
              </a:rPr>
              <a:t>Parniece</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Street ~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Summerville, SC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29483</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15019024 |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Reduced to $219,900</a:t>
            </a:r>
            <a:endParaRPr lang="en-US" dirty="0"/>
          </a:p>
        </p:txBody>
      </p:sp>
      <p:sp>
        <p:nvSpPr>
          <p:cNvPr id="6" name="Up Ribbon 5"/>
          <p:cNvSpPr/>
          <p:nvPr/>
        </p:nvSpPr>
        <p:spPr>
          <a:xfrm>
            <a:off x="8534400" y="937065"/>
            <a:ext cx="5914361" cy="914400"/>
          </a:xfrm>
          <a:prstGeom prst="ribbon2">
            <a:avLst>
              <a:gd name="adj1" fmla="val 16667"/>
              <a:gd name="adj2" fmla="val 68689"/>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l="50000" t="50000" r="50000" b="50000"/>
            </a:path>
            <a:tileRect/>
          </a:gradFill>
          <a:ln>
            <a:solidFill>
              <a:schemeClr val="bg1">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solidFill>
                  <a:schemeClr val="tx1"/>
                </a:solidFill>
                <a:latin typeface="Georgia" panose="02040502050405020303" pitchFamily="18" charset="0"/>
              </a:rPr>
              <a:t>$2000 Buyer's Agent BONUS!!!</a:t>
            </a:r>
          </a:p>
          <a:p>
            <a:pPr algn="ctr"/>
            <a:r>
              <a:rPr lang="en-US" i="1" dirty="0">
                <a:ln>
                  <a:solidFill>
                    <a:schemeClr val="tx1"/>
                  </a:solidFill>
                </a:ln>
                <a:solidFill>
                  <a:schemeClr val="tx1"/>
                </a:solidFill>
                <a:latin typeface="Georgia" panose="02040502050405020303" pitchFamily="18" charset="0"/>
              </a:rPr>
              <a:t>Limited time offer!!</a:t>
            </a: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68167" y="2403149"/>
            <a:ext cx="1804233" cy="120282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2403149"/>
            <a:ext cx="1804233" cy="120282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13" y="7863743"/>
            <a:ext cx="1804233" cy="1202822"/>
          </a:xfrm>
          <a:prstGeom prst="rect">
            <a:avLst/>
          </a:prstGeom>
          <a:ln>
            <a:noFill/>
          </a:ln>
          <a:effectLst>
            <a:softEdge rad="112500"/>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91598" y="7863743"/>
            <a:ext cx="1804233" cy="1202822"/>
          </a:xfrm>
          <a:prstGeom prst="rect">
            <a:avLst/>
          </a:prstGeom>
          <a:ln>
            <a:noFill/>
          </a:ln>
          <a:effectLst>
            <a:softEdge rad="112500"/>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79883" y="7863743"/>
            <a:ext cx="1804233" cy="1202822"/>
          </a:xfrm>
          <a:prstGeom prst="rect">
            <a:avLst/>
          </a:prstGeom>
          <a:ln>
            <a:noFill/>
          </a:ln>
          <a:effectLst>
            <a:softEdge rad="112500"/>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8167" y="7863743"/>
            <a:ext cx="1804233" cy="1202822"/>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250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Gorgeous renovation in Downtown Summerville!! $1,500 agent bonus for contract ratified by August 15, 2015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19</cp:revision>
  <dcterms:created xsi:type="dcterms:W3CDTF">2006-08-16T00:00:00Z</dcterms:created>
  <dcterms:modified xsi:type="dcterms:W3CDTF">2015-08-05T14:04:17Z</dcterms:modified>
</cp:coreProperties>
</file>