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11/30/2015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100000">
              <a:schemeClr val="bg2"/>
            </a:gs>
          </a:gsLst>
          <a:lin ang="16200000" scaled="0"/>
          <a:tileRect/>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783088"/>
            <a:ext cx="7772400" cy="4252743"/>
          </a:xfrm>
        </p:spPr>
        <p:txBody>
          <a:bodyPr anchor="ctr">
            <a:noAutofit/>
          </a:bodyPr>
          <a:lstStyle/>
          <a:p>
            <a:pPr>
              <a:lnSpc>
                <a:spcPct val="170000"/>
              </a:lnSpc>
            </a:pPr>
            <a:r>
              <a:rPr lang="en-US" sz="1200" b="1" dirty="0">
                <a:solidFill>
                  <a:schemeClr val="bg2">
                    <a:lumMod val="50000"/>
                  </a:schemeClr>
                </a:solidFill>
                <a:latin typeface="Century Gothic" panose="020B0502020202020204" pitchFamily="34" charset="0"/>
              </a:rPr>
              <a:t>This updated, move-in ready four bedroom, two full bath home with a large eat-in kitchen, large family room with a screened in porch and fenced in back yard with shed that has electricity and is priced below a recent appraisal </a:t>
            </a:r>
            <a:r>
              <a:rPr lang="en-US" sz="1200" b="1" dirty="0" smtClean="0">
                <a:solidFill>
                  <a:schemeClr val="bg2">
                    <a:lumMod val="50000"/>
                  </a:schemeClr>
                </a:solidFill>
                <a:latin typeface="Century Gothic" panose="020B0502020202020204" pitchFamily="34" charset="0"/>
              </a:rPr>
              <a:t>and is ready </a:t>
            </a:r>
            <a:r>
              <a:rPr lang="en-US" sz="1200" b="1" dirty="0">
                <a:solidFill>
                  <a:schemeClr val="bg2">
                    <a:lumMod val="50000"/>
                  </a:schemeClr>
                </a:solidFill>
                <a:latin typeface="Century Gothic" panose="020B0502020202020204" pitchFamily="34" charset="0"/>
              </a:rPr>
              <a:t>to </a:t>
            </a:r>
            <a:r>
              <a:rPr lang="en-US" sz="1200" b="1" dirty="0" smtClean="0">
                <a:solidFill>
                  <a:schemeClr val="bg2">
                    <a:lumMod val="50000"/>
                  </a:schemeClr>
                </a:solidFill>
                <a:latin typeface="Century Gothic" panose="020B0502020202020204" pitchFamily="34" charset="0"/>
              </a:rPr>
              <a:t>show. </a:t>
            </a:r>
            <a:r>
              <a:rPr lang="en-US" sz="1200" b="1" dirty="0">
                <a:solidFill>
                  <a:schemeClr val="bg2">
                    <a:lumMod val="50000"/>
                  </a:schemeClr>
                </a:solidFill>
                <a:latin typeface="Century Gothic" panose="020B0502020202020204" pitchFamily="34" charset="0"/>
              </a:rPr>
              <a:t>As you approach the home, notice how big the freshly painted front porch is. As you enter, check out the hand-scraped hardwood floors, the custom </a:t>
            </a:r>
            <a:r>
              <a:rPr lang="en-US" sz="1200" b="1" dirty="0" err="1">
                <a:solidFill>
                  <a:schemeClr val="bg2">
                    <a:lumMod val="50000"/>
                  </a:schemeClr>
                </a:solidFill>
                <a:latin typeface="Century Gothic" panose="020B0502020202020204" pitchFamily="34" charset="0"/>
              </a:rPr>
              <a:t>Levelor</a:t>
            </a:r>
            <a:r>
              <a:rPr lang="en-US" sz="1200" b="1" dirty="0">
                <a:solidFill>
                  <a:schemeClr val="bg2">
                    <a:lumMod val="50000"/>
                  </a:schemeClr>
                </a:solidFill>
                <a:latin typeface="Century Gothic" panose="020B0502020202020204" pitchFamily="34" charset="0"/>
              </a:rPr>
              <a:t> blinds and that French door that leads to the big back porch which was just re-screened. There is also surround sound all wired in too. ( Speakers do not convey)Then there is that big eat-in kitchen with granite counter tops, huge island, upgraded Moen faucet, brand new garbage disposal</a:t>
            </a:r>
            <a:r>
              <a:rPr lang="en-US" sz="1200" b="1" dirty="0" smtClean="0">
                <a:solidFill>
                  <a:schemeClr val="bg2">
                    <a:lumMod val="50000"/>
                  </a:schemeClr>
                </a:solidFill>
                <a:latin typeface="Century Gothic" panose="020B0502020202020204" pitchFamily="34" charset="0"/>
              </a:rPr>
              <a:t>, custom </a:t>
            </a:r>
            <a:r>
              <a:rPr lang="en-US" sz="1200" b="1" dirty="0" err="1">
                <a:solidFill>
                  <a:schemeClr val="bg2">
                    <a:lumMod val="50000"/>
                  </a:schemeClr>
                </a:solidFill>
                <a:latin typeface="Century Gothic" panose="020B0502020202020204" pitchFamily="34" charset="0"/>
              </a:rPr>
              <a:t>Levelor</a:t>
            </a:r>
            <a:r>
              <a:rPr lang="en-US" sz="1200" b="1" dirty="0">
                <a:solidFill>
                  <a:schemeClr val="bg2">
                    <a:lumMod val="50000"/>
                  </a:schemeClr>
                </a:solidFill>
                <a:latin typeface="Century Gothic" panose="020B0502020202020204" pitchFamily="34" charset="0"/>
              </a:rPr>
              <a:t> blinds and stainless steel appliances</a:t>
            </a:r>
            <a:r>
              <a:rPr lang="en-US" sz="1200" b="1" dirty="0" smtClean="0">
                <a:solidFill>
                  <a:schemeClr val="bg2">
                    <a:lumMod val="50000"/>
                  </a:schemeClr>
                </a:solidFill>
                <a:latin typeface="Century Gothic" panose="020B0502020202020204" pitchFamily="34" charset="0"/>
              </a:rPr>
              <a:t>. The </a:t>
            </a:r>
            <a:r>
              <a:rPr lang="en-US" sz="1200" b="1" dirty="0">
                <a:solidFill>
                  <a:schemeClr val="bg2">
                    <a:lumMod val="50000"/>
                  </a:schemeClr>
                </a:solidFill>
                <a:latin typeface="Century Gothic" panose="020B0502020202020204" pitchFamily="34" charset="0"/>
              </a:rPr>
              <a:t>roof shingles were replaced within the last six years and the HVAC was replaced in April of 2015. Notice that it has gutters as well. Back porch has new railings and was just rescreened</a:t>
            </a:r>
            <a:r>
              <a:rPr lang="en-US" sz="1200" b="1" dirty="0" smtClean="0">
                <a:solidFill>
                  <a:schemeClr val="bg2">
                    <a:lumMod val="50000"/>
                  </a:schemeClr>
                </a:solidFill>
                <a:latin typeface="Century Gothic" panose="020B0502020202020204" pitchFamily="34" charset="0"/>
              </a:rPr>
              <a:t>. Be </a:t>
            </a:r>
            <a:r>
              <a:rPr lang="en-US" sz="1200" b="1" dirty="0">
                <a:solidFill>
                  <a:schemeClr val="bg2">
                    <a:lumMod val="50000"/>
                  </a:schemeClr>
                </a:solidFill>
                <a:latin typeface="Century Gothic" panose="020B0502020202020204" pitchFamily="34" charset="0"/>
              </a:rPr>
              <a:t>sure to notice the shed matches the house </a:t>
            </a:r>
            <a:r>
              <a:rPr lang="en-US" sz="1200" b="1" dirty="0" smtClean="0">
                <a:solidFill>
                  <a:schemeClr val="bg2">
                    <a:lumMod val="50000"/>
                  </a:schemeClr>
                </a:solidFill>
                <a:latin typeface="Century Gothic" panose="020B0502020202020204" pitchFamily="34" charset="0"/>
              </a:rPr>
              <a:t>siding. All </a:t>
            </a:r>
            <a:r>
              <a:rPr lang="en-US" sz="1200" b="1" dirty="0">
                <a:solidFill>
                  <a:schemeClr val="bg2">
                    <a:lumMod val="50000"/>
                  </a:schemeClr>
                </a:solidFill>
                <a:latin typeface="Century Gothic" panose="020B0502020202020204" pitchFamily="34" charset="0"/>
              </a:rPr>
              <a:t>bedrooms including the frog have brand new carpets. The frog has its own AC/ Heater</a:t>
            </a:r>
            <a:r>
              <a:rPr lang="en-US" sz="1200" b="1" dirty="0" smtClean="0">
                <a:solidFill>
                  <a:schemeClr val="bg2">
                    <a:lumMod val="50000"/>
                  </a:schemeClr>
                </a:solidFill>
                <a:latin typeface="Century Gothic" panose="020B0502020202020204" pitchFamily="34" charset="0"/>
              </a:rPr>
              <a:t>. There </a:t>
            </a:r>
            <a:r>
              <a:rPr lang="en-US" sz="1200" b="1" dirty="0">
                <a:solidFill>
                  <a:schemeClr val="bg2">
                    <a:lumMod val="50000"/>
                  </a:schemeClr>
                </a:solidFill>
                <a:latin typeface="Century Gothic" panose="020B0502020202020204" pitchFamily="34" charset="0"/>
              </a:rPr>
              <a:t>is trim around the windows and doors for added detail</a:t>
            </a:r>
            <a:r>
              <a:rPr lang="en-US" sz="1200" b="1" dirty="0" smtClean="0">
                <a:solidFill>
                  <a:schemeClr val="bg2">
                    <a:lumMod val="50000"/>
                  </a:schemeClr>
                </a:solidFill>
                <a:latin typeface="Century Gothic" panose="020B0502020202020204" pitchFamily="34" charset="0"/>
              </a:rPr>
              <a:t>. All </a:t>
            </a:r>
            <a:r>
              <a:rPr lang="en-US" sz="1200" b="1" dirty="0">
                <a:solidFill>
                  <a:schemeClr val="bg2">
                    <a:lumMod val="50000"/>
                  </a:schemeClr>
                </a:solidFill>
                <a:latin typeface="Century Gothic" panose="020B0502020202020204" pitchFamily="34" charset="0"/>
              </a:rPr>
              <a:t>in all this home has been lovingly cared for and has a lot to offer for the price.</a:t>
            </a:r>
            <a:endParaRPr lang="en-US" sz="1200" b="1" dirty="0">
              <a:solidFill>
                <a:schemeClr val="bg2">
                  <a:lumMod val="50000"/>
                </a:schemeClr>
              </a:solidFill>
              <a:latin typeface="Century Gothic" panose="020B0502020202020204" pitchFamily="34" charset="0"/>
            </a:endParaRPr>
          </a:p>
        </p:txBody>
      </p:sp>
      <p:sp>
        <p:nvSpPr>
          <p:cNvPr id="4" name="Rectangle 3"/>
          <p:cNvSpPr/>
          <p:nvPr/>
        </p:nvSpPr>
        <p:spPr>
          <a:xfrm>
            <a:off x="3381776" y="84024"/>
            <a:ext cx="4328031" cy="2585323"/>
          </a:xfrm>
          <a:prstGeom prst="rect">
            <a:avLst/>
          </a:prstGeom>
        </p:spPr>
        <p:txBody>
          <a:bodyPr wrap="square">
            <a:spAutoFit/>
          </a:bodyPr>
          <a:lstStyle/>
          <a:p>
            <a:pPr algn="r"/>
            <a:r>
              <a:rPr lang="en-US" sz="2800" b="1" dirty="0">
                <a:effectLst>
                  <a:outerShdw blurRad="38100" dist="38100" dir="2700000" algn="tl">
                    <a:srgbClr val="000000">
                      <a:alpha val="43137"/>
                    </a:srgbClr>
                  </a:outerShdw>
                </a:effectLst>
                <a:latin typeface="Century Gothic" panose="020B0502020202020204" pitchFamily="34" charset="0"/>
              </a:rPr>
              <a:t>108 Rail </a:t>
            </a:r>
            <a:r>
              <a:rPr lang="en-US" sz="2800" b="1" dirty="0" err="1" smtClean="0">
                <a:effectLst>
                  <a:outerShdw blurRad="38100" dist="38100" dir="2700000" algn="tl">
                    <a:srgbClr val="000000">
                      <a:alpha val="43137"/>
                    </a:srgbClr>
                  </a:outerShdw>
                </a:effectLst>
                <a:latin typeface="Century Gothic" panose="020B0502020202020204" pitchFamily="34" charset="0"/>
              </a:rPr>
              <a:t>Dr</a:t>
            </a:r>
            <a:endParaRPr lang="en-US" sz="2800" b="1" dirty="0" smtClean="0">
              <a:effectLst>
                <a:outerShdw blurRad="38100" dist="38100" dir="2700000" algn="tl">
                  <a:srgbClr val="000000">
                    <a:alpha val="43137"/>
                  </a:srgbClr>
                </a:outerShdw>
              </a:effectLst>
              <a:latin typeface="Century Gothic" panose="020B0502020202020204" pitchFamily="34" charset="0"/>
            </a:endParaRPr>
          </a:p>
          <a:p>
            <a:pPr algn="r"/>
            <a:endParaRPr lang="en-US" sz="1600" b="1" dirty="0" smtClean="0">
              <a:effectLst>
                <a:outerShdw blurRad="38100" dist="38100" dir="2700000" algn="tl">
                  <a:srgbClr val="000000">
                    <a:alpha val="43137"/>
                  </a:srgbClr>
                </a:outerShdw>
              </a:effectLst>
              <a:latin typeface="Century Gothic" panose="020B0502020202020204" pitchFamily="34" charset="0"/>
            </a:endParaRPr>
          </a:p>
          <a:p>
            <a:pPr algn="r"/>
            <a:r>
              <a:rPr lang="en-US" b="1" dirty="0">
                <a:effectLst>
                  <a:outerShdw blurRad="38100" dist="38100" dir="2700000" algn="tl">
                    <a:srgbClr val="000000">
                      <a:alpha val="43137"/>
                    </a:srgbClr>
                  </a:outerShdw>
                </a:effectLst>
                <a:latin typeface="Century Gothic" panose="020B0502020202020204" pitchFamily="34" charset="0"/>
              </a:rPr>
              <a:t>Tramway</a:t>
            </a:r>
          </a:p>
          <a:p>
            <a:pPr algn="r"/>
            <a:r>
              <a:rPr lang="en-US" b="1" dirty="0">
                <a:effectLst>
                  <a:outerShdw blurRad="38100" dist="38100" dir="2700000" algn="tl">
                    <a:srgbClr val="000000">
                      <a:alpha val="43137"/>
                    </a:srgbClr>
                  </a:outerShdw>
                </a:effectLst>
                <a:latin typeface="Century Gothic" panose="020B0502020202020204" pitchFamily="34" charset="0"/>
              </a:rPr>
              <a:t>Summerville, SC 29483</a:t>
            </a:r>
          </a:p>
          <a:p>
            <a:pPr algn="r"/>
            <a:r>
              <a:rPr lang="en-US" b="1" dirty="0">
                <a:effectLst>
                  <a:outerShdw blurRad="38100" dist="38100" dir="2700000" algn="tl">
                    <a:srgbClr val="000000">
                      <a:alpha val="43137"/>
                    </a:srgbClr>
                  </a:outerShdw>
                </a:effectLst>
                <a:latin typeface="Century Gothic" panose="020B0502020202020204" pitchFamily="34" charset="0"/>
              </a:rPr>
              <a:t>MLS# 15029503</a:t>
            </a:r>
          </a:p>
          <a:p>
            <a:pPr algn="r"/>
            <a:r>
              <a:rPr lang="en-US" b="1" dirty="0">
                <a:effectLst>
                  <a:outerShdw blurRad="38100" dist="38100" dir="2700000" algn="tl">
                    <a:srgbClr val="000000">
                      <a:alpha val="43137"/>
                    </a:srgbClr>
                  </a:outerShdw>
                </a:effectLst>
                <a:latin typeface="Century Gothic" panose="020B0502020202020204" pitchFamily="34" charset="0"/>
              </a:rPr>
              <a:t>$</a:t>
            </a:r>
            <a:r>
              <a:rPr lang="en-US" b="1" dirty="0" smtClean="0">
                <a:effectLst>
                  <a:outerShdw blurRad="38100" dist="38100" dir="2700000" algn="tl">
                    <a:srgbClr val="000000">
                      <a:alpha val="43137"/>
                    </a:srgbClr>
                  </a:outerShdw>
                </a:effectLst>
                <a:latin typeface="Century Gothic" panose="020B0502020202020204" pitchFamily="34" charset="0"/>
              </a:rPr>
              <a:t>164,500</a:t>
            </a:r>
          </a:p>
          <a:p>
            <a:pPr algn="r"/>
            <a:endParaRPr lang="en-US" b="1" dirty="0" smtClean="0">
              <a:effectLst>
                <a:outerShdw blurRad="38100" dist="38100" dir="2700000" algn="tl">
                  <a:srgbClr val="000000">
                    <a:alpha val="43137"/>
                  </a:srgbClr>
                </a:outerShdw>
              </a:effectLst>
              <a:latin typeface="Century Gothic" panose="020B0502020202020204" pitchFamily="34" charset="0"/>
            </a:endParaRPr>
          </a:p>
          <a:p>
            <a:pPr algn="r"/>
            <a:r>
              <a:rPr lang="en-US" sz="1600" b="1" dirty="0" smtClean="0">
                <a:effectLst>
                  <a:outerShdw blurRad="38100" dist="38100" dir="2700000" algn="tl">
                    <a:srgbClr val="000000">
                      <a:alpha val="43137"/>
                    </a:srgbClr>
                  </a:outerShdw>
                </a:effectLst>
                <a:latin typeface="Century Gothic" panose="020B0502020202020204" pitchFamily="34" charset="0"/>
              </a:rPr>
              <a:t>4 Bedrooms | 2  Baths | 1,558 </a:t>
            </a:r>
            <a:r>
              <a:rPr lang="en-US" sz="1600" b="1" dirty="0" err="1" smtClean="0">
                <a:effectLst>
                  <a:outerShdw blurRad="38100" dist="38100" dir="2700000" algn="tl">
                    <a:srgbClr val="000000">
                      <a:alpha val="43137"/>
                    </a:srgbClr>
                  </a:outerShdw>
                </a:effectLst>
                <a:latin typeface="Century Gothic" panose="020B0502020202020204" pitchFamily="34" charset="0"/>
              </a:rPr>
              <a:t>Sq</a:t>
            </a:r>
            <a:r>
              <a:rPr lang="en-US" sz="1600" b="1" dirty="0" smtClean="0">
                <a:effectLst>
                  <a:outerShdw blurRad="38100" dist="38100" dir="2700000" algn="tl">
                    <a:srgbClr val="000000">
                      <a:alpha val="43137"/>
                    </a:srgbClr>
                  </a:outerShdw>
                </a:effectLst>
                <a:latin typeface="Century Gothic" panose="020B0502020202020204" pitchFamily="34" charset="0"/>
              </a:rPr>
              <a:t> Ft</a:t>
            </a:r>
            <a:endParaRPr lang="en-US" sz="1600" b="1" dirty="0">
              <a:effectLst>
                <a:outerShdw blurRad="38100" dist="38100" dir="2700000" algn="tl">
                  <a:srgbClr val="000000">
                    <a:alpha val="43137"/>
                  </a:srgbClr>
                </a:outerShdw>
              </a:effectLst>
              <a:latin typeface="Century Gothic" panose="020B0502020202020204" pitchFamily="34" charset="0"/>
            </a:endParaRPr>
          </a:p>
        </p:txBody>
      </p:sp>
      <p:sp>
        <p:nvSpPr>
          <p:cNvPr id="5" name="Rectangle 4"/>
          <p:cNvSpPr/>
          <p:nvPr/>
        </p:nvSpPr>
        <p:spPr>
          <a:xfrm>
            <a:off x="7924800" y="1295400"/>
            <a:ext cx="4186300" cy="707886"/>
          </a:xfrm>
          <a:prstGeom prst="rect">
            <a:avLst/>
          </a:prstGeom>
        </p:spPr>
        <p:txBody>
          <a:bodyPr wrap="square">
            <a:spAutoFit/>
          </a:bodyPr>
          <a:lstStyle/>
          <a:p>
            <a:r>
              <a:rPr lang="en-US" b="1" i="1" dirty="0">
                <a:solidFill>
                  <a:schemeClr val="bg1"/>
                </a:solidFill>
                <a:effectLst>
                  <a:outerShdw blurRad="38100" dist="38100" dir="2700000" algn="tl">
                    <a:srgbClr val="000000">
                      <a:alpha val="43137"/>
                    </a:srgbClr>
                  </a:outerShdw>
                </a:effectLst>
                <a:latin typeface="Palatino Linotype" panose="02040502050505030304" pitchFamily="18" charset="0"/>
              </a:rPr>
              <a:t>Charming </a:t>
            </a:r>
            <a: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t>&amp;</a:t>
            </a:r>
            <a:b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br>
            <a: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t>Comfortable </a:t>
            </a:r>
            <a:r>
              <a:rPr lang="en-US" b="1" i="1" dirty="0">
                <a:solidFill>
                  <a:schemeClr val="bg1"/>
                </a:solidFill>
                <a:effectLst>
                  <a:outerShdw blurRad="38100" dist="38100" dir="2700000" algn="tl">
                    <a:srgbClr val="000000">
                      <a:alpha val="43137"/>
                    </a:srgbClr>
                  </a:outerShdw>
                </a:effectLst>
                <a:latin typeface="Palatino Linotype" panose="02040502050505030304" pitchFamily="18" charset="0"/>
              </a:rPr>
              <a:t>Living</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15369" y="140333"/>
            <a:ext cx="3726127" cy="2487539"/>
          </a:xfrm>
          <a:prstGeom prst="rect">
            <a:avLst/>
          </a:prstGeom>
          <a:noFill/>
          <a:ln w="28575">
            <a:solidFill>
              <a:schemeClr val="tx1"/>
            </a:solidFill>
            <a:miter lim="800000"/>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 y="9229725"/>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2655081" y="9290119"/>
            <a:ext cx="2462240" cy="707886"/>
          </a:xfrm>
          <a:prstGeom prst="rect">
            <a:avLst/>
          </a:prstGeom>
        </p:spPr>
        <p:txBody>
          <a:bodyPr wrap="square">
            <a:spAutoFit/>
          </a:bodyPr>
          <a:lstStyle/>
          <a:p>
            <a:pPr algn="ctr"/>
            <a:r>
              <a:rPr lang="en-US" sz="1600" b="1" dirty="0">
                <a:solidFill>
                  <a:schemeClr val="bg2">
                    <a:lumMod val="50000"/>
                  </a:schemeClr>
                </a:solidFill>
                <a:latin typeface="Century Gothic" panose="020B0502020202020204" pitchFamily="34" charset="0"/>
              </a:rPr>
              <a:t>Liz &amp; Bob Simonds</a:t>
            </a:r>
          </a:p>
          <a:p>
            <a:pPr algn="ctr"/>
            <a:r>
              <a:rPr lang="en-US" sz="1200" dirty="0">
                <a:solidFill>
                  <a:schemeClr val="bg2">
                    <a:lumMod val="50000"/>
                  </a:schemeClr>
                </a:solidFill>
                <a:latin typeface="Century Gothic" panose="020B0502020202020204" pitchFamily="34" charset="0"/>
              </a:rPr>
              <a:t>843-437-9696</a:t>
            </a:r>
          </a:p>
          <a:p>
            <a:pPr algn="ctr"/>
            <a:r>
              <a:rPr lang="en-US" sz="1200" dirty="0">
                <a:solidFill>
                  <a:schemeClr val="bg2">
                    <a:lumMod val="50000"/>
                  </a:schemeClr>
                </a:solidFill>
                <a:latin typeface="Century Gothic" panose="020B0502020202020204" pitchFamily="34" charset="0"/>
              </a:rPr>
              <a:t>lizandbob@agentowned.com</a:t>
            </a:r>
          </a:p>
        </p:txBody>
      </p:sp>
      <p:sp>
        <p:nvSpPr>
          <p:cNvPr id="7" name="Rectangle 6"/>
          <p:cNvSpPr/>
          <p:nvPr/>
        </p:nvSpPr>
        <p:spPr>
          <a:xfrm>
            <a:off x="5259596" y="9436313"/>
            <a:ext cx="2459736" cy="415498"/>
          </a:xfrm>
          <a:prstGeom prst="rect">
            <a:avLst/>
          </a:prstGeom>
        </p:spPr>
        <p:txBody>
          <a:bodyPr wrap="square">
            <a:spAutoFit/>
          </a:bodyPr>
          <a:lstStyle/>
          <a:p>
            <a:pPr algn="ctr"/>
            <a:r>
              <a:rPr lang="en-US" sz="700" dirty="0" smtClean="0">
                <a:solidFill>
                  <a:schemeClr val="bg2">
                    <a:lumMod val="50000"/>
                  </a:schemeClr>
                </a:solidFill>
                <a:latin typeface="Century Gothic" panose="020B0502020202020204" pitchFamily="34" charset="0"/>
              </a:rPr>
              <a:t>AGENTOWNED </a:t>
            </a:r>
            <a:r>
              <a:rPr lang="en-US" sz="700" dirty="0">
                <a:solidFill>
                  <a:schemeClr val="bg2">
                    <a:lumMod val="50000"/>
                  </a:schemeClr>
                </a:solidFill>
                <a:latin typeface="Century Gothic" panose="020B0502020202020204" pitchFamily="34" charset="0"/>
              </a:rPr>
              <a:t>REALTY CO. PREMIER GROUP, INC. </a:t>
            </a:r>
          </a:p>
          <a:p>
            <a:pPr algn="ctr"/>
            <a:r>
              <a:rPr lang="en-US" sz="700" dirty="0">
                <a:solidFill>
                  <a:schemeClr val="bg2">
                    <a:lumMod val="50000"/>
                  </a:schemeClr>
                </a:solidFill>
                <a:latin typeface="Century Gothic" panose="020B0502020202020204" pitchFamily="34" charset="0"/>
              </a:rPr>
              <a:t>141-A N. MAIN STREET </a:t>
            </a:r>
          </a:p>
          <a:p>
            <a:pPr algn="ctr"/>
            <a:r>
              <a:rPr lang="en-US" sz="700" dirty="0">
                <a:solidFill>
                  <a:schemeClr val="bg2">
                    <a:lumMod val="50000"/>
                  </a:schemeClr>
                </a:solidFill>
                <a:latin typeface="Century Gothic" panose="020B0502020202020204" pitchFamily="34" charset="0"/>
              </a:rPr>
              <a:t>SUMMERVILLE, SC 29483 </a:t>
            </a:r>
          </a:p>
        </p:txBody>
      </p:sp>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9687880"/>
            <a:ext cx="341766" cy="3417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rot="20008423">
            <a:off x="-2546449" y="2555610"/>
            <a:ext cx="2511296" cy="954107"/>
          </a:xfrm>
          <a:prstGeom prst="rect">
            <a:avLst/>
          </a:prstGeom>
        </p:spPr>
        <p:txBody>
          <a:bodyPr wrap="square">
            <a:spAutoFit/>
          </a:bodyPr>
          <a:lstStyle/>
          <a:p>
            <a:pPr algn="ctr"/>
            <a:r>
              <a:rPr lang="en-US" sz="2800" b="1" i="1" dirty="0" smtClean="0">
                <a:ln>
                  <a:solidFill>
                    <a:srgbClr val="002060"/>
                  </a:solidFill>
                </a:ln>
                <a:solidFill>
                  <a:srgbClr val="FFFF00"/>
                </a:solidFill>
                <a:effectLst>
                  <a:outerShdw blurRad="38100" dist="38100" dir="2700000" algn="tl">
                    <a:srgbClr val="000000">
                      <a:alpha val="43137"/>
                    </a:srgbClr>
                  </a:outerShdw>
                </a:effectLst>
                <a:latin typeface="Century Gothic" panose="020B0502020202020204" pitchFamily="34" charset="0"/>
              </a:rPr>
              <a:t>Available</a:t>
            </a:r>
          </a:p>
          <a:p>
            <a:pPr algn="ctr"/>
            <a:r>
              <a:rPr lang="en-US" sz="2800" b="1" i="1" dirty="0" smtClean="0">
                <a:ln>
                  <a:solidFill>
                    <a:srgbClr val="002060"/>
                  </a:solidFill>
                </a:ln>
                <a:solidFill>
                  <a:srgbClr val="FFFF00"/>
                </a:solidFill>
                <a:effectLst>
                  <a:outerShdw blurRad="38100" dist="38100" dir="2700000" algn="tl">
                    <a:srgbClr val="000000">
                      <a:alpha val="43137"/>
                    </a:srgbClr>
                  </a:outerShdw>
                </a:effectLst>
                <a:latin typeface="Century Gothic" panose="020B0502020202020204" pitchFamily="34" charset="0"/>
              </a:rPr>
              <a:t>Nov 1st!</a:t>
            </a:r>
            <a:endParaRPr lang="en-US" sz="2800" i="1" dirty="0">
              <a:ln>
                <a:solidFill>
                  <a:srgbClr val="002060"/>
                </a:solidFill>
              </a:ln>
              <a:solidFill>
                <a:srgbClr val="FFFF00"/>
              </a:solidFill>
            </a:endParaRPr>
          </a:p>
        </p:txBody>
      </p:sp>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621321" y="2819400"/>
            <a:ext cx="1443526" cy="963689"/>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709558" y="2819400"/>
            <a:ext cx="1443526" cy="963689"/>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7202" y="2819400"/>
            <a:ext cx="1443526" cy="963689"/>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253676" y="2819400"/>
            <a:ext cx="1443526" cy="963689"/>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1"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165440" y="2819401"/>
            <a:ext cx="1443525" cy="96368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2"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621322" y="8077308"/>
            <a:ext cx="1443525" cy="96368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4709559" y="8077308"/>
            <a:ext cx="1443525" cy="96368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77203" y="8077308"/>
            <a:ext cx="1443525" cy="96368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5"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253677" y="8077308"/>
            <a:ext cx="1443525" cy="96368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6"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165441" y="8077307"/>
            <a:ext cx="1443525" cy="96368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9101982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294</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16</cp:revision>
  <dcterms:created xsi:type="dcterms:W3CDTF">2006-08-16T00:00:00Z</dcterms:created>
  <dcterms:modified xsi:type="dcterms:W3CDTF">2015-11-30T14:22:01Z</dcterms:modified>
</cp:coreProperties>
</file>