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200" b="1" u="sng" dirty="0">
                <a:solidFill>
                  <a:schemeClr val="tx1">
                    <a:lumMod val="65000"/>
                    <a:lumOff val="35000"/>
                  </a:schemeClr>
                </a:solidFill>
                <a:latin typeface="Century Gothic" panose="020B0502020202020204" pitchFamily="34" charset="0"/>
                <a:cs typeface="Microsoft Sans Serif" panose="020B0604020202020204" pitchFamily="34" charset="0"/>
              </a:rPr>
              <a:t>FULLY UPGRADED and MOVE-IN READY!</a:t>
            </a:r>
            <a:br>
              <a:rPr lang="en-US" sz="1200" b="1" u="sng" dirty="0">
                <a:solidFill>
                  <a:schemeClr val="tx1">
                    <a:lumMod val="65000"/>
                    <a:lumOff val="35000"/>
                  </a:schemeClr>
                </a:solidFill>
                <a:latin typeface="Century Gothic" panose="020B0502020202020204" pitchFamily="34" charset="0"/>
                <a:cs typeface="Microsoft Sans Serif" panose="020B0604020202020204" pitchFamily="34" charset="0"/>
              </a:rPr>
            </a:b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when you can be in this NEW beautiful home now! There is so much to love about this fully upgraded HARBOR OAK MODEL from the Cement Board Siding and Double Porches to the Light and Bright Open Floor Plan w/Hardwoods, Upgraded GE SS Appliances, Gorgeous Granite Counters and plenty of Cabinets in Eat-In Kitchen, Spacious Great Room w/Gas Fireplace, Bedroom and full Bathroom on the main level, Master Bedroom up plus two additional Bedrooms, Full Bathroom w/Double Vanity and a huge Loft(16x21). Master Suite offers Double-Door entry, Tray Ceiling, Sitting area, Gorgeous Spa Bathroom w/Tile walk-in Shower, Transom Window, Double Vanity w/lots of drawer and cabinet space. Tile in Bathrooms and Laundry Room, Carpet in Bedrooms and Loft. Access to Laundry Room upstairs from Hallway or Master Bedroom Oversized Closet. Every room is wired for TV, Cable and Ceiling Fans/Lights. Drop Zone by the Garage Door into the home. Heavy-Duty Sliding Glass Doors lead to the Screened Porch. Extra storage under the stairs. Builder is not offering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in the new phase, just vinyl. Refrigerator, Washer and Dryer to convey.</a:t>
            </a:r>
            <a:endParaRPr lang="en-US" sz="1100"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7694"/>
            <a:ext cx="7772400" cy="677108"/>
            <a:chOff x="0" y="107723"/>
            <a:chExt cx="7772400" cy="677108"/>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p:spPr>
          <p:txBody>
            <a:bodyPr wrap="square" anchor="ctr">
              <a:spAutoFit/>
            </a:bodyPr>
            <a:lstStyle/>
            <a:p>
              <a:pPr algn="ctr"/>
              <a:r>
                <a:rPr lang="en-US" sz="2100" b="1" dirty="0">
                  <a:solidFill>
                    <a:schemeClr val="bg1"/>
                  </a:solidFill>
                  <a:latin typeface="Century Gothic" panose="020B0502020202020204" pitchFamily="34" charset="0"/>
                </a:rPr>
                <a:t>108 Riviera Drive</a:t>
              </a:r>
            </a:p>
            <a:p>
              <a:pPr algn="ctr"/>
              <a:r>
                <a:rPr lang="en-US" sz="1700" b="1" dirty="0">
                  <a:solidFill>
                    <a:schemeClr val="bg1"/>
                  </a:solidFill>
                  <a:latin typeface="Century Gothic" panose="020B0502020202020204" pitchFamily="34" charset="0"/>
                </a:rPr>
                <a:t>Pine Forest Country Club | Summerville | MLS# 16027500 | $345,000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l="-8" t="5029" r="8" b="3416"/>
          <a:stretch/>
        </p:blipFill>
        <p:spPr>
          <a:xfrm>
            <a:off x="109371" y="833048"/>
            <a:ext cx="5596318"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6" y="3551455"/>
            <a:ext cx="1682496" cy="1124362"/>
          </a:xfrm>
          <a:prstGeom prst="rect">
            <a:avLst/>
          </a:prstGeom>
          <a:ln>
            <a:solidFill>
              <a:srgbClr val="FFC000"/>
            </a:solidFill>
          </a:ln>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3086"/>
          <a:stretch/>
        </p:blipFill>
        <p:spPr>
          <a:xfrm>
            <a:off x="5978825" y="2192254"/>
            <a:ext cx="1682496" cy="1124362"/>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2"/>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78826" y="833618"/>
            <a:ext cx="1682496" cy="1123224"/>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24475" y="4910656"/>
            <a:ext cx="1684202" cy="112436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80532" y="4911225"/>
            <a:ext cx="1682496" cy="1123224"/>
          </a:xfrm>
          <a:prstGeom prst="rect">
            <a:avLst/>
          </a:prstGeom>
          <a:ln>
            <a:solidFill>
              <a:srgbClr val="FFC000"/>
            </a:solidFill>
          </a:ln>
        </p:spPr>
      </p:pic>
      <p:pic>
        <p:nvPicPr>
          <p:cNvPr id="19" name="Picture 18"/>
          <p:cNvPicPr>
            <a:picLocks noChangeAspect="1"/>
          </p:cNvPicPr>
          <p:nvPr/>
        </p:nvPicPr>
        <p:blipFill rotWithShape="1">
          <a:blip r:embed="rId12" cstate="print">
            <a:extLst>
              <a:ext uri="{28A0092B-C50C-407E-A947-70E740481C1C}">
                <a14:useLocalDpi xmlns:a14="http://schemas.microsoft.com/office/drawing/2010/main" val="0"/>
              </a:ext>
            </a:extLst>
          </a:blip>
          <a:srcRect b="10897"/>
          <a:stretch/>
        </p:blipFill>
        <p:spPr>
          <a:xfrm>
            <a:off x="2067776" y="4910656"/>
            <a:ext cx="1682496" cy="1124363"/>
          </a:xfrm>
          <a:prstGeom prst="rect">
            <a:avLst/>
          </a:prstGeom>
          <a:ln>
            <a:solidFill>
              <a:srgbClr val="FFC000"/>
            </a:solidFill>
          </a:ln>
        </p:spPr>
      </p:pic>
      <p:sp>
        <p:nvSpPr>
          <p:cNvPr id="14" name="Rectangle 13"/>
          <p:cNvSpPr/>
          <p:nvPr/>
        </p:nvSpPr>
        <p:spPr>
          <a:xfrm>
            <a:off x="66343" y="3909536"/>
            <a:ext cx="7553657" cy="738664"/>
          </a:xfrm>
          <a:prstGeom prst="rect">
            <a:avLst/>
          </a:prstGeom>
        </p:spPr>
        <p:txBody>
          <a:bodyPr wrap="square">
            <a:spAutoFit/>
          </a:bodyPr>
          <a:lstStyle/>
          <a:p>
            <a:r>
              <a:rPr lang="en-US" sz="2100" b="1" i="1" dirty="0">
                <a:effectLst>
                  <a:outerShdw blurRad="38100" dist="38100" dir="2700000" algn="tl">
                    <a:schemeClr val="bg1">
                      <a:lumMod val="95000"/>
                      <a:alpha val="43000"/>
                    </a:schemeClr>
                  </a:outerShdw>
                </a:effectLst>
                <a:latin typeface="Century Gothic" panose="020B0502020202020204" pitchFamily="34" charset="0"/>
              </a:rPr>
              <a:t>$1,000 Agent Bonus</a:t>
            </a:r>
          </a:p>
          <a:p>
            <a:r>
              <a:rPr lang="en-US" sz="2100" b="1" i="1" dirty="0">
                <a:effectLst>
                  <a:outerShdw blurRad="38100" dist="38100" dir="2700000" algn="tl">
                    <a:schemeClr val="bg1">
                      <a:lumMod val="95000"/>
                      <a:alpha val="43000"/>
                    </a:schemeClr>
                  </a:outerShdw>
                </a:effectLst>
                <a:latin typeface="Century Gothic" panose="020B0502020202020204" pitchFamily="34" charset="0"/>
              </a:rPr>
              <a:t>Open House Sunday Jan 8</a:t>
            </a:r>
            <a:r>
              <a:rPr lang="en-US" sz="2100" b="1" i="1" baseline="30000" dirty="0">
                <a:effectLst>
                  <a:outerShdw blurRad="38100" dist="38100" dir="2700000" algn="tl">
                    <a:schemeClr val="bg1">
                      <a:lumMod val="95000"/>
                      <a:alpha val="43000"/>
                    </a:schemeClr>
                  </a:outerShdw>
                </a:effectLst>
                <a:latin typeface="Century Gothic" panose="020B0502020202020204" pitchFamily="34" charset="0"/>
              </a:rPr>
              <a:t>th</a:t>
            </a:r>
            <a:r>
              <a:rPr lang="en-US" sz="2100" b="1" i="1" dirty="0">
                <a:effectLst>
                  <a:outerShdw blurRad="38100" dist="38100" dir="2700000" algn="tl">
                    <a:schemeClr val="bg1">
                      <a:lumMod val="95000"/>
                      <a:alpha val="43000"/>
                    </a:schemeClr>
                  </a:outerShdw>
                </a:effectLst>
                <a:latin typeface="Century Gothic" panose="020B0502020202020204" pitchFamily="34" charset="0"/>
              </a:rPr>
              <a:t> from 1-4</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TotalTime>
  <Words>58</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2017-01-06T13:40:09Z</dcterms:modified>
</cp:coreProperties>
</file>