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8/13/2014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94" t="1710" r="483" b="214"/>
          <a:stretch/>
        </p:blipFill>
        <p:spPr bwMode="auto">
          <a:xfrm>
            <a:off x="2177" y="-1"/>
            <a:ext cx="7770223" cy="582766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88" y="4381500"/>
            <a:ext cx="7772400" cy="8763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100" dirty="0" smtClean="0">
                <a:solidFill>
                  <a:schemeClr val="bg2">
                    <a:lumMod val="50000"/>
                  </a:schemeClr>
                </a:solidFill>
                <a:latin typeface="Palatino Linotype" panose="02040502050505030304" pitchFamily="18" charset="0"/>
              </a:rPr>
              <a:t>108 Seneca Cir ~ Westminster Heights ~ Goose Creek</a:t>
            </a:r>
          </a:p>
          <a:p>
            <a:pPr algn="ctr"/>
            <a:r>
              <a:rPr lang="en-US" sz="2100" dirty="0" smtClean="0">
                <a:solidFill>
                  <a:schemeClr val="bg2">
                    <a:lumMod val="50000"/>
                  </a:schemeClr>
                </a:solidFill>
                <a:latin typeface="Palatino Linotype" panose="02040502050505030304" pitchFamily="18" charset="0"/>
              </a:rPr>
              <a:t>MLS</a:t>
            </a:r>
            <a:r>
              <a:rPr lang="en-US" sz="2100" dirty="0" smtClean="0">
                <a:solidFill>
                  <a:schemeClr val="bg2">
                    <a:lumMod val="50000"/>
                  </a:schemeClr>
                </a:solidFill>
                <a:latin typeface="Palatino Linotype" panose="02040502050505030304" pitchFamily="18" charset="0"/>
              </a:rPr>
              <a:t># </a:t>
            </a:r>
            <a:r>
              <a:rPr lang="en-US" sz="2100" dirty="0" smtClean="0">
                <a:solidFill>
                  <a:schemeClr val="bg2">
                    <a:lumMod val="50000"/>
                  </a:schemeClr>
                </a:solidFill>
                <a:latin typeface="Palatino Linotype" panose="02040502050505030304" pitchFamily="18" charset="0"/>
              </a:rPr>
              <a:t>1402058 ~ </a:t>
            </a:r>
            <a:r>
              <a:rPr lang="en-US" sz="2100" dirty="0" smtClean="0">
                <a:solidFill>
                  <a:schemeClr val="bg2">
                    <a:lumMod val="50000"/>
                  </a:schemeClr>
                </a:solidFill>
                <a:latin typeface="Palatino Linotype" panose="02040502050505030304" pitchFamily="18" charset="0"/>
              </a:rPr>
              <a:t>$</a:t>
            </a:r>
            <a:r>
              <a:rPr lang="en-US" sz="2100" dirty="0" smtClean="0">
                <a:solidFill>
                  <a:schemeClr val="bg2">
                    <a:lumMod val="50000"/>
                  </a:schemeClr>
                </a:solidFill>
                <a:latin typeface="Palatino Linotype" panose="02040502050505030304" pitchFamily="18" charset="0"/>
              </a:rPr>
              <a:t>209,000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4337" y="5410200"/>
            <a:ext cx="3685903" cy="6743700"/>
          </a:xfrm>
        </p:spPr>
        <p:txBody>
          <a:bodyPr anchor="ctr">
            <a:noAutofit/>
          </a:bodyPr>
          <a:lstStyle/>
          <a:p>
            <a:r>
              <a:rPr lang="en-US" sz="1300" dirty="0">
                <a:latin typeface="Palatino Linotype" panose="02040502050505030304" pitchFamily="18" charset="0"/>
                <a:cs typeface="Times New Roman" panose="02020603050405020304" pitchFamily="18" charset="0"/>
              </a:rPr>
              <a:t>If you've been searching for a home that's warm and inviting, come on in to experience all that this three bedroom, two and a half bath, brick front home in Westminster Heights has to offer. With close to 2,000 square feet of living area, you'll be able to sense the open floor plan as soon as you enter the two story foyer. Walk right into the living room with its soaring vaulted ceiling and the gas fireplace at the heart of the home. An eat-in area off the kitchen allows you to visit with those in the living room and grants access to the outside patio. Hardwood floors continue from the kitchen with it's breakfast bar, right into the formal dining room where chair rail molding and wainscoting make dining a delight. The first floor owner's retreat boasts a tasteful tray ceiling, a gigantic walk-in closet and </a:t>
            </a:r>
            <a:r>
              <a:rPr lang="en-US" sz="1300" dirty="0" err="1">
                <a:latin typeface="Palatino Linotype" panose="02040502050505030304" pitchFamily="18" charset="0"/>
                <a:cs typeface="Times New Roman" panose="02020603050405020304" pitchFamily="18" charset="0"/>
              </a:rPr>
              <a:t>en</a:t>
            </a:r>
            <a:r>
              <a:rPr lang="en-US" sz="1300" dirty="0">
                <a:latin typeface="Palatino Linotype" panose="02040502050505030304" pitchFamily="18" charset="0"/>
                <a:cs typeface="Times New Roman" panose="02020603050405020304" pitchFamily="18" charset="0"/>
              </a:rPr>
              <a:t>-suite bath with a dual vanity, walk-in shower and relaxing garden tub. The FROG can easily be used as a fourth bedroom or makes for a spacious bonus room. In addition to the storage cabinets in the two car garage, the shed located in the fenced-in backyard provides more room to store outdoor equipment. The community of Westminster Heights is conveniently located to shopping, parks, dining and schools, allowing you to spend more time in this peaceful setting and less time on the road. Be sure to come on by and see this gorgeous home before it's gone!</a:t>
            </a:r>
            <a:endParaRPr lang="en-US" sz="1300" b="1" dirty="0">
              <a:latin typeface="Palatino Linotype" panose="02040502050505030304" pitchFamily="18" charset="0"/>
              <a:cs typeface="Times New Roman" panose="02020603050405020304" pitchFamily="18" charset="0"/>
            </a:endParaRPr>
          </a:p>
        </p:txBody>
      </p:sp>
      <p:sp>
        <p:nvSpPr>
          <p:cNvPr id="5" name="Rectangle 4"/>
          <p:cNvSpPr/>
          <p:nvPr/>
        </p:nvSpPr>
        <p:spPr>
          <a:xfrm>
            <a:off x="0" y="0"/>
            <a:ext cx="7772399" cy="830997"/>
          </a:xfrm>
          <a:prstGeom prst="rect">
            <a:avLst/>
          </a:prstGeom>
        </p:spPr>
        <p:txBody>
          <a:bodyPr wrap="square">
            <a:spAutoFit/>
          </a:bodyPr>
          <a:lstStyle/>
          <a:p>
            <a:pPr algn="ctr"/>
            <a:r>
              <a:rPr lang="en-US" sz="4800" b="1" dirty="0" smtClean="0">
                <a:solidFill>
                  <a:schemeClr val="bg2">
                    <a:lumMod val="75000"/>
                  </a:schemeClr>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Welcome Home!</a:t>
            </a:r>
            <a:endParaRPr lang="en-US" sz="4800" b="1" dirty="0">
              <a:solidFill>
                <a:schemeClr val="bg2">
                  <a:lumMod val="75000"/>
                </a:schemeClr>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0804"/>
          <a:stretch/>
        </p:blipFill>
        <p:spPr>
          <a:xfrm>
            <a:off x="8610600" y="1423146"/>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53938" y="3791495"/>
            <a:ext cx="266700" cy="3351711"/>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(843) </a:t>
            </a:r>
            <a:r>
              <a:rPr lang="en-US" sz="1800" dirty="0">
                <a:solidFill>
                  <a:schemeClr val="tx1"/>
                </a:solidFill>
                <a:latin typeface="Palatino Linotype" panose="02040502050505030304" pitchFamily="18" charset="0"/>
              </a:rPr>
              <a:t>642-3546 or </a:t>
            </a:r>
            <a:r>
              <a:rPr lang="en-US" sz="1800" u="sng" dirty="0">
                <a:solidFill>
                  <a:schemeClr val="tx1"/>
                </a:solidFill>
                <a:latin typeface="Palatino Linotype" panose="02040502050505030304" pitchFamily="18" charset="0"/>
              </a:rPr>
              <a:t>ben@mattoneillteam.com</a:t>
            </a:r>
          </a:p>
        </p:txBody>
      </p:sp>
      <p:pic>
        <p:nvPicPr>
          <p:cNvPr id="11" name="Picture 10"/>
          <p:cNvPicPr>
            <a:picLocks noChangeAspect="1"/>
          </p:cNvPicPr>
          <p:nvPr/>
        </p:nvPicPr>
        <p:blipFill rotWithShape="1">
          <a:blip r:embed="rId5" cstate="print">
            <a:extLst>
              <a:ext uri="{28A0092B-C50C-407E-A947-70E740481C1C}">
                <a14:useLocalDpi xmlns:a14="http://schemas.microsoft.com/office/drawing/2010/main" val="0"/>
              </a:ext>
            </a:extLst>
          </a:blip>
          <a:srcRect b="10989"/>
          <a:stretch/>
        </p:blipFill>
        <p:spPr>
          <a:xfrm>
            <a:off x="0" y="7143750"/>
            <a:ext cx="2057400" cy="1543050"/>
          </a:xfrm>
          <a:prstGeom prst="rect">
            <a:avLst/>
          </a:prstGeom>
        </p:spPr>
      </p:pic>
      <p:pic>
        <p:nvPicPr>
          <p:cNvPr id="12" name="Picture 11"/>
          <p:cNvPicPr>
            <a:picLocks noChangeAspect="1"/>
          </p:cNvPicPr>
          <p:nvPr/>
        </p:nvPicPr>
        <p:blipFill rotWithShape="1">
          <a:blip r:embed="rId6" cstate="print">
            <a:extLst>
              <a:ext uri="{28A0092B-C50C-407E-A947-70E740481C1C}">
                <a14:useLocalDpi xmlns:a14="http://schemas.microsoft.com/office/drawing/2010/main" val="0"/>
              </a:ext>
            </a:extLst>
          </a:blip>
          <a:srcRect b="10989"/>
          <a:stretch/>
        </p:blipFill>
        <p:spPr>
          <a:xfrm>
            <a:off x="0" y="5410200"/>
            <a:ext cx="2057400" cy="1543050"/>
          </a:xfrm>
          <a:prstGeom prst="rect">
            <a:avLst/>
          </a:prstGeom>
        </p:spPr>
      </p:pic>
      <p:pic>
        <p:nvPicPr>
          <p:cNvPr id="13" name="Picture 12"/>
          <p:cNvPicPr>
            <a:picLocks noChangeAspect="1"/>
          </p:cNvPicPr>
          <p:nvPr/>
        </p:nvPicPr>
        <p:blipFill rotWithShape="1">
          <a:blip r:embed="rId3" cstate="print">
            <a:extLst>
              <a:ext uri="{28A0092B-C50C-407E-A947-70E740481C1C}">
                <a14:useLocalDpi xmlns:a14="http://schemas.microsoft.com/office/drawing/2010/main" val="0"/>
              </a:ext>
            </a:extLst>
          </a:blip>
          <a:srcRect b="10201"/>
          <a:stretch/>
        </p:blipFill>
        <p:spPr>
          <a:xfrm>
            <a:off x="5717177" y="10610850"/>
            <a:ext cx="2057400" cy="1543050"/>
          </a:xfrm>
          <a:prstGeom prst="rect">
            <a:avLst/>
          </a:prstGeom>
        </p:spPr>
      </p:pic>
      <p:pic>
        <p:nvPicPr>
          <p:cNvPr id="14" name="Picture 13"/>
          <p:cNvPicPr>
            <a:picLocks noChangeAspect="1"/>
          </p:cNvPicPr>
          <p:nvPr/>
        </p:nvPicPr>
        <p:blipFill rotWithShape="1">
          <a:blip r:embed="rId7" cstate="print">
            <a:extLst>
              <a:ext uri="{28A0092B-C50C-407E-A947-70E740481C1C}">
                <a14:useLocalDpi xmlns:a14="http://schemas.microsoft.com/office/drawing/2010/main" val="0"/>
              </a:ext>
            </a:extLst>
          </a:blip>
          <a:srcRect b="10989"/>
          <a:stretch/>
        </p:blipFill>
        <p:spPr>
          <a:xfrm>
            <a:off x="5715000" y="7143750"/>
            <a:ext cx="2057400" cy="1543050"/>
          </a:xfrm>
          <a:prstGeom prst="rect">
            <a:avLst/>
          </a:prstGeom>
        </p:spPr>
      </p:pic>
      <p:pic>
        <p:nvPicPr>
          <p:cNvPr id="15" name="Picture 14"/>
          <p:cNvPicPr>
            <a:picLocks noChangeAspect="1"/>
          </p:cNvPicPr>
          <p:nvPr/>
        </p:nvPicPr>
        <p:blipFill rotWithShape="1">
          <a:blip r:embed="rId8" cstate="print">
            <a:extLst>
              <a:ext uri="{28A0092B-C50C-407E-A947-70E740481C1C}">
                <a14:useLocalDpi xmlns:a14="http://schemas.microsoft.com/office/drawing/2010/main" val="0"/>
              </a:ext>
            </a:extLst>
          </a:blip>
          <a:srcRect b="10201"/>
          <a:stretch/>
        </p:blipFill>
        <p:spPr>
          <a:xfrm>
            <a:off x="0" y="10610850"/>
            <a:ext cx="2057400" cy="1543050"/>
          </a:xfrm>
          <a:prstGeom prst="rect">
            <a:avLst/>
          </a:prstGeom>
        </p:spPr>
      </p:pic>
      <p:pic>
        <p:nvPicPr>
          <p:cNvPr id="16" name="Picture 15"/>
          <p:cNvPicPr>
            <a:picLocks noChangeAspect="1"/>
          </p:cNvPicPr>
          <p:nvPr/>
        </p:nvPicPr>
        <p:blipFill rotWithShape="1">
          <a:blip r:embed="rId9" cstate="print">
            <a:extLst>
              <a:ext uri="{28A0092B-C50C-407E-A947-70E740481C1C}">
                <a14:useLocalDpi xmlns:a14="http://schemas.microsoft.com/office/drawing/2010/main" val="0"/>
              </a:ext>
            </a:extLst>
          </a:blip>
          <a:srcRect b="10989"/>
          <a:stretch/>
        </p:blipFill>
        <p:spPr>
          <a:xfrm>
            <a:off x="5715000" y="5410200"/>
            <a:ext cx="2057400" cy="1543050"/>
          </a:xfrm>
          <a:prstGeom prst="rect">
            <a:avLst/>
          </a:prstGeom>
        </p:spPr>
      </p:pic>
      <p:sp>
        <p:nvSpPr>
          <p:cNvPr id="2" name="Rectangle 1"/>
          <p:cNvSpPr/>
          <p:nvPr/>
        </p:nvSpPr>
        <p:spPr>
          <a:xfrm>
            <a:off x="8001000" y="11805960"/>
            <a:ext cx="3657600" cy="523220"/>
          </a:xfrm>
          <a:prstGeom prst="rect">
            <a:avLst/>
          </a:prstGeom>
        </p:spPr>
        <p:txBody>
          <a:bodyPr wrap="square">
            <a:spAutoFit/>
          </a:bodyPr>
          <a:lstStyle/>
          <a:p>
            <a:pPr algn="ctr"/>
            <a:r>
              <a:rPr lang="en-US" sz="1400" i="1" dirty="0" smtClean="0">
                <a:solidFill>
                  <a:srgbClr val="FF0000"/>
                </a:solidFill>
              </a:rPr>
              <a:t>*Seller offering a $2,000 </a:t>
            </a:r>
            <a:r>
              <a:rPr lang="en-US" sz="1400" i="1" dirty="0">
                <a:solidFill>
                  <a:srgbClr val="FF0000"/>
                </a:solidFill>
              </a:rPr>
              <a:t> credit for paint and flooring </a:t>
            </a:r>
            <a:r>
              <a:rPr lang="en-US" sz="1400" i="1" dirty="0" smtClean="0">
                <a:solidFill>
                  <a:srgbClr val="FF0000"/>
                </a:solidFill>
              </a:rPr>
              <a:t>updates </a:t>
            </a:r>
            <a:r>
              <a:rPr lang="en-US" sz="1400" i="1" dirty="0">
                <a:solidFill>
                  <a:srgbClr val="FF0000"/>
                </a:solidFill>
              </a:rPr>
              <a:t>with an acceptable offer</a:t>
            </a:r>
          </a:p>
        </p:txBody>
      </p:sp>
      <p:pic>
        <p:nvPicPr>
          <p:cNvPr id="17" name="Picture 16"/>
          <p:cNvPicPr>
            <a:picLocks noChangeAspect="1"/>
          </p:cNvPicPr>
          <p:nvPr/>
        </p:nvPicPr>
        <p:blipFill rotWithShape="1">
          <a:blip r:embed="rId10" cstate="print">
            <a:extLst>
              <a:ext uri="{28A0092B-C50C-407E-A947-70E740481C1C}">
                <a14:useLocalDpi xmlns:a14="http://schemas.microsoft.com/office/drawing/2010/main" val="0"/>
              </a:ext>
            </a:extLst>
          </a:blip>
          <a:srcRect b="10989"/>
          <a:stretch/>
        </p:blipFill>
        <p:spPr>
          <a:xfrm>
            <a:off x="2177" y="8877300"/>
            <a:ext cx="2057400" cy="1543050"/>
          </a:xfrm>
          <a:prstGeom prst="rect">
            <a:avLst/>
          </a:prstGeom>
        </p:spPr>
      </p:pic>
      <p:pic>
        <p:nvPicPr>
          <p:cNvPr id="18" name="Picture 17"/>
          <p:cNvPicPr>
            <a:picLocks noChangeAspect="1"/>
          </p:cNvPicPr>
          <p:nvPr/>
        </p:nvPicPr>
        <p:blipFill rotWithShape="1">
          <a:blip r:embed="rId11" cstate="print">
            <a:extLst>
              <a:ext uri="{28A0092B-C50C-407E-A947-70E740481C1C}">
                <a14:useLocalDpi xmlns:a14="http://schemas.microsoft.com/office/drawing/2010/main" val="0"/>
              </a:ext>
            </a:extLst>
          </a:blip>
          <a:srcRect b="10989"/>
          <a:stretch/>
        </p:blipFill>
        <p:spPr>
          <a:xfrm>
            <a:off x="5717177" y="8877300"/>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302</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11</cp:revision>
  <dcterms:created xsi:type="dcterms:W3CDTF">2006-08-16T00:00:00Z</dcterms:created>
  <dcterms:modified xsi:type="dcterms:W3CDTF">2014-08-13T15:27:56Z</dcterms:modified>
</cp:coreProperties>
</file>