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878" y="7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12/15/2021</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hyperlink" Target="https://my.matterport.com/show/?m=qBYJQtFhtLY" TargetMode="External"/><Relationship Id="rId10" Type="http://schemas.openxmlformats.org/officeDocument/2006/relationships/image" Target="../media/image8.jpeg"/><Relationship Id="rId4" Type="http://schemas.openxmlformats.org/officeDocument/2006/relationships/hyperlink" Target="https://youtu.be/CYoeGhWgls0"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F0393AB-64CD-4AA2-BF1F-2D0CCF5FEB67}"/>
              </a:ext>
            </a:extLst>
          </p:cNvPr>
          <p:cNvPicPr>
            <a:picLocks noChangeAspect="1"/>
          </p:cNvPicPr>
          <p:nvPr/>
        </p:nvPicPr>
        <p:blipFill>
          <a:blip r:embed="rId2" cstate="print">
            <a:extLst>
              <a:ext uri="{28A0092B-C50C-407E-A947-70E740481C1C}">
                <a14:useLocalDpi xmlns:a14="http://schemas.microsoft.com/office/drawing/2010/main" val="0"/>
              </a:ext>
            </a:extLst>
          </a:blip>
          <a:srcRect t="914" b="914"/>
          <a:stretch/>
        </p:blipFill>
        <p:spPr>
          <a:xfrm>
            <a:off x="0" y="0"/>
            <a:ext cx="6324600" cy="4136659"/>
          </a:xfrm>
          <a:prstGeom prst="rect">
            <a:avLst/>
          </a:prstGeom>
          <a:ln>
            <a:noFill/>
          </a:ln>
          <a:effec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rcRect t="33" b="33"/>
          <a:stretch/>
        </p:blipFill>
        <p:spPr>
          <a:xfrm>
            <a:off x="6400800" y="0"/>
            <a:ext cx="1828800" cy="1218406"/>
          </a:xfrm>
          <a:prstGeom prst="rect">
            <a:avLst/>
          </a:prstGeom>
          <a:ln>
            <a:noFill/>
          </a:ln>
          <a:effectLst/>
        </p:spPr>
      </p:pic>
      <p:sp>
        <p:nvSpPr>
          <p:cNvPr id="3" name="Subtitle 2"/>
          <p:cNvSpPr>
            <a:spLocks noGrp="1"/>
          </p:cNvSpPr>
          <p:nvPr>
            <p:ph type="subTitle" idx="1"/>
          </p:nvPr>
        </p:nvSpPr>
        <p:spPr>
          <a:xfrm>
            <a:off x="-1" y="4143118"/>
            <a:ext cx="6324601" cy="4929266"/>
          </a:xfrm>
        </p:spPr>
        <p:txBody>
          <a:bodyPr anchor="ctr">
            <a:noAutofit/>
          </a:bodyPr>
          <a:lstStyle/>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A stunning place to call home. This executive estate located on 1.27 meticulously landscaped acres welcomes you with a beautiful wrought iron gate that leads up the drive to a classic southern colonial brick home. This is a custom built ICF (insulated concrete form) home with 24-inch-thick walls, hurricane windows, beautiful solid wood doors, and double front porches. It stands grandly with classic scale and proportion to its setting. Recently renovated with the highest level of craftsmanship, stepping into the foyer you immediately notice the warmly finished white oak plank floors with detailed inlays, the iron balustrade going up the staircase, and the handrails gleaming with a French glaze. The rooms are scaled for large gatherings with a beautiful dining room and butler's pantry. Walking into the open concept family room and kitchen you see through the screened porch to the Caribbean blue 20x45 foot, salt water, sport bottom, pool. The screened porch offers a respite with solar powered shades and the pool boasts of a new automatic cover.</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home lends itself to entertaining on a grand scale with a gourmet kitchen, featuring a Wolf gas range, double ovens, a granite island and bar with two wine refrigerators. There is a beautiful informal dining area off of the kitchen that opens into a sitting area currently being used as a music room. Outside you find an outdoor kitchen with a brick pizza oven and grill on the patio leading down to a magnificent backyard.</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home offers the discriminating buyer 5 bedrooms and 5 full </a:t>
            </a:r>
            <a:r>
              <a:rPr lang="en-US" sz="900" dirty="0" err="1">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ensuite</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bathrooms in the main house with an office on the second floor. There is a 6th bedroom and full bathroom located in the bonus room over the garage that could be used as a game/media room or a guest/mother-in-law suite with a separate entrance from the backyard.</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A 3-car heated and cooled garage is attached to the house. The backyard has a brick and iron fence with a concrete pad for a boat. There is an outside fireplace on an open concrete space that could easily be converted to a guest house, an additional garage, or an event space.</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Located practically next door to the Wando River Marina and just a few miles to the Daniel Island Marina and Boat Club, this home sits perfectly between Daniel Island and Mt. Pleasant. Just 15 minutes to the airport and with the widening of Clements Ferry into two lanes anticipated to be finished by 2022, it will be less than 10 minutes to the Daniel Island Waterfront Park and to Towne Center in Mt. Pleasant.</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is a grand executive estate with plenty of room for entertaining; yet with a warmth and appeal that makes it the perfect place to call home.</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There are so many enhancements and highlights that a List of Building Specifications - Renovation Details - Upgrades and Warranties are attached in the Documents Section open to public viewing.</a:t>
            </a:r>
          </a:p>
          <a:p>
            <a:endPar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Video Tour: </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hlinkClick r:id="rId4"/>
              </a:rPr>
              <a:t>https://youtu.be/CYoeGhWgls0</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Matterport 3D Tour: </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hlinkClick r:id="rId5"/>
              </a:rPr>
              <a:t>https://my.matterport.com/show/?m=qBYJQtFhtLY</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a:t>
            </a:r>
          </a:p>
        </p:txBody>
      </p:sp>
      <p:sp>
        <p:nvSpPr>
          <p:cNvPr id="2" name="Title 1"/>
          <p:cNvSpPr>
            <a:spLocks noGrp="1"/>
          </p:cNvSpPr>
          <p:nvPr>
            <p:ph type="ctrTitle"/>
          </p:nvPr>
        </p:nvSpPr>
        <p:spPr>
          <a:xfrm>
            <a:off x="1" y="3540264"/>
            <a:ext cx="6324599" cy="596395"/>
          </a:xfrm>
        </p:spPr>
        <p:txBody>
          <a:bodyPr anchor="ctr">
            <a:noAutofit/>
            <a:scene3d>
              <a:camera prst="orthographicFront"/>
              <a:lightRig rig="soft" dir="t">
                <a:rot lat="0" lon="0" rev="17220000"/>
              </a:lightRig>
            </a:scene3d>
            <a:sp3d prstMaterial="softEdge"/>
          </a:bodyPr>
          <a:lstStyle/>
          <a:p>
            <a:r>
              <a:rPr lang="en-US" sz="20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108 Cainhoy Landing Road</a:t>
            </a:r>
            <a:br>
              <a:rPr lang="en-US" sz="20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Cainhoy Landing | Charleston, SC 29492 | MLS# 21026153 | $2,395,000</a:t>
            </a:r>
            <a:endParaRPr lang="en-US" sz="1200" i="1"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7" name="Rectangle 16"/>
          <p:cNvSpPr/>
          <p:nvPr/>
        </p:nvSpPr>
        <p:spPr>
          <a:xfrm>
            <a:off x="228601" y="9144000"/>
            <a:ext cx="7772399" cy="707886"/>
          </a:xfrm>
          <a:prstGeom prst="rect">
            <a:avLst/>
          </a:prstGeom>
        </p:spPr>
        <p:txBody>
          <a:bodyPr wrap="square">
            <a:spAutoFit/>
          </a:bodyPr>
          <a:lstStyle/>
          <a:p>
            <a:pPr algn="ctr"/>
            <a:r>
              <a:rPr lang="en-US" sz="1800" dirty="0">
                <a:solidFill>
                  <a:schemeClr val="tx2"/>
                </a:solidFill>
                <a:latin typeface="Century Gothic" panose="020B0502020202020204" pitchFamily="34" charset="0"/>
              </a:rPr>
              <a:t>Cindy </a:t>
            </a:r>
            <a:r>
              <a:rPr lang="en-US" sz="1800" dirty="0" err="1">
                <a:solidFill>
                  <a:schemeClr val="tx2"/>
                </a:solidFill>
                <a:latin typeface="Century Gothic" panose="020B0502020202020204" pitchFamily="34" charset="0"/>
              </a:rPr>
              <a:t>Elenberger</a:t>
            </a:r>
            <a:br>
              <a:rPr lang="en-US" sz="1800" dirty="0">
                <a:solidFill>
                  <a:schemeClr val="tx2"/>
                </a:solidFill>
                <a:latin typeface="Century Gothic" panose="020B0502020202020204" pitchFamily="34" charset="0"/>
              </a:rPr>
            </a:br>
            <a:r>
              <a:rPr lang="en-US" sz="1100" dirty="0">
                <a:solidFill>
                  <a:schemeClr val="tx2"/>
                </a:solidFill>
                <a:latin typeface="Century Gothic" panose="020B0502020202020204" pitchFamily="34" charset="0"/>
              </a:rPr>
              <a:t>O 843-884-1622 | M 843-696-6701</a:t>
            </a:r>
          </a:p>
          <a:p>
            <a:pPr algn="ctr"/>
            <a:r>
              <a:rPr lang="en-US" sz="1100" dirty="0">
                <a:solidFill>
                  <a:schemeClr val="tx2"/>
                </a:solidFill>
                <a:latin typeface="Century Gothic" panose="020B0502020202020204" pitchFamily="34" charset="0"/>
              </a:rPr>
              <a:t>cindy.elenberger@carolinaone.com</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p:blipFill>
        <p:spPr>
          <a:xfrm>
            <a:off x="6795654" y="9155043"/>
            <a:ext cx="1039092" cy="6858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854" y="9155043"/>
            <a:ext cx="997527" cy="685800"/>
          </a:xfrm>
          <a:prstGeom prst="rect">
            <a:avLst/>
          </a:prstGeom>
        </p:spPr>
      </p:pic>
      <p:sp>
        <p:nvSpPr>
          <p:cNvPr id="18" name="Rectangle 17"/>
          <p:cNvSpPr/>
          <p:nvPr/>
        </p:nvSpPr>
        <p:spPr>
          <a:xfrm>
            <a:off x="0" y="9858345"/>
            <a:ext cx="8229600" cy="200055"/>
          </a:xfrm>
          <a:prstGeom prst="rect">
            <a:avLst/>
          </a:prstGeom>
        </p:spPr>
        <p:txBody>
          <a:bodyPr wrap="square">
            <a:spAutoFit/>
          </a:bodyPr>
          <a:lstStyle/>
          <a:p>
            <a:pPr algn="ctr"/>
            <a:r>
              <a:rPr lang="en-US" sz="700" dirty="0">
                <a:solidFill>
                  <a:schemeClr val="tx2"/>
                </a:solidFill>
                <a:latin typeface="Century Gothic" panose="020B0502020202020204" pitchFamily="34" charset="0"/>
              </a:rPr>
              <a:t>Carolina One Real Estate | 628 Long Point Rd | Mt Pleasant, SC 29464-3032</a:t>
            </a:r>
          </a:p>
        </p:txBody>
      </p:sp>
      <p:sp>
        <p:nvSpPr>
          <p:cNvPr id="30" name="Rectangle 29"/>
          <p:cNvSpPr/>
          <p:nvPr/>
        </p:nvSpPr>
        <p:spPr>
          <a:xfrm>
            <a:off x="-1" y="0"/>
            <a:ext cx="6324600" cy="892552"/>
          </a:xfrm>
          <a:prstGeom prst="rect">
            <a:avLst/>
          </a:prstGeom>
          <a:solidFill>
            <a:srgbClr val="FF0000"/>
          </a:solidFill>
        </p:spPr>
        <p:txBody>
          <a:bodyPr wrap="square">
            <a:spAutoFit/>
          </a:bodyPr>
          <a:lstStyle/>
          <a:p>
            <a:pPr algn="ctr"/>
            <a:r>
              <a:rPr lang="en-US" sz="2800" b="1" i="1" dirty="0">
                <a:ln w="3175">
                  <a:solidFill>
                    <a:srgbClr val="C00000"/>
                  </a:solidFill>
                </a:ln>
                <a:solidFill>
                  <a:schemeClr val="bg1"/>
                </a:solidFill>
                <a:latin typeface="Century Gothic" panose="020B0502020202020204" pitchFamily="34" charset="0"/>
              </a:rPr>
              <a:t>Thursday’s Open House Canceled</a:t>
            </a:r>
          </a:p>
          <a:p>
            <a:pPr algn="ctr"/>
            <a:r>
              <a:rPr lang="en-US" sz="2400" b="1" i="1" dirty="0">
                <a:ln w="3175">
                  <a:solidFill>
                    <a:srgbClr val="C00000"/>
                  </a:solidFill>
                </a:ln>
                <a:solidFill>
                  <a:schemeClr val="bg1"/>
                </a:solidFill>
                <a:latin typeface="Century Gothic" panose="020B0502020202020204" pitchFamily="34" charset="0"/>
              </a:rPr>
              <a:t>New Date TBD</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400800" y="3924353"/>
            <a:ext cx="1828800" cy="1219199"/>
          </a:xfrm>
          <a:prstGeom prst="rect">
            <a:avLst/>
          </a:prstGeom>
          <a:ln>
            <a:noFill/>
          </a:ln>
          <a:effectLst/>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400800" y="2615706"/>
            <a:ext cx="1828800" cy="1219200"/>
          </a:xfrm>
          <a:prstGeom prst="rect">
            <a:avLst/>
          </a:prstGeom>
          <a:ln>
            <a:noFill/>
          </a:ln>
          <a:effectLst/>
        </p:spPr>
      </p:pic>
      <p:pic>
        <p:nvPicPr>
          <p:cNvPr id="19" name="Picture 18">
            <a:extLst>
              <a:ext uri="{FF2B5EF4-FFF2-40B4-BE49-F238E27FC236}">
                <a16:creationId xmlns:a16="http://schemas.microsoft.com/office/drawing/2014/main" id="{6B645971-69BA-4B8D-BF0C-01D044A7D69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400800" y="1307853"/>
            <a:ext cx="1828800" cy="1218406"/>
          </a:xfrm>
          <a:prstGeom prst="rect">
            <a:avLst/>
          </a:prstGeom>
          <a:ln>
            <a:noFill/>
          </a:ln>
          <a:effectLst/>
        </p:spPr>
      </p:pic>
      <p:pic>
        <p:nvPicPr>
          <p:cNvPr id="20" name="Picture 19">
            <a:extLst>
              <a:ext uri="{FF2B5EF4-FFF2-40B4-BE49-F238E27FC236}">
                <a16:creationId xmlns:a16="http://schemas.microsoft.com/office/drawing/2014/main" id="{892CEBA9-8A32-4380-ADFE-7865B8237EF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400800" y="7847915"/>
            <a:ext cx="1828800" cy="1217614"/>
          </a:xfrm>
          <a:prstGeom prst="rect">
            <a:avLst/>
          </a:prstGeom>
          <a:ln>
            <a:noFill/>
          </a:ln>
          <a:effectLst/>
        </p:spPr>
      </p:pic>
      <p:pic>
        <p:nvPicPr>
          <p:cNvPr id="21" name="Picture 20">
            <a:extLst>
              <a:ext uri="{FF2B5EF4-FFF2-40B4-BE49-F238E27FC236}">
                <a16:creationId xmlns:a16="http://schemas.microsoft.com/office/drawing/2014/main" id="{16986BED-1EB4-4D86-955C-F5D40ED5C2E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400800" y="5232999"/>
            <a:ext cx="1828800" cy="1218407"/>
          </a:xfrm>
          <a:prstGeom prst="rect">
            <a:avLst/>
          </a:prstGeom>
          <a:ln>
            <a:noFill/>
          </a:ln>
          <a:effectLst/>
        </p:spPr>
      </p:pic>
      <p:pic>
        <p:nvPicPr>
          <p:cNvPr id="23" name="Picture 22">
            <a:extLst>
              <a:ext uri="{FF2B5EF4-FFF2-40B4-BE49-F238E27FC236}">
                <a16:creationId xmlns:a16="http://schemas.microsoft.com/office/drawing/2014/main" id="{5099C063-64BC-4F9D-83FB-94840316003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400800" y="6540853"/>
            <a:ext cx="1828800" cy="1217614"/>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387</TotalTime>
  <Words>615</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108 Cainhoy Landing Road Cainhoy Landing | Charleston, SC 29492 | MLS# 21026153 | $2,395,000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79</cp:revision>
  <dcterms:created xsi:type="dcterms:W3CDTF">2006-08-16T00:00:00Z</dcterms:created>
  <dcterms:modified xsi:type="dcterms:W3CDTF">2021-12-15T15:35:20Z</dcterms:modified>
</cp:coreProperties>
</file>