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82"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11/22/2019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538041" y="0"/>
            <a:ext cx="5781919" cy="3854613"/>
          </a:xfrm>
          <a:prstGeom prst="rect">
            <a:avLst/>
          </a:prstGeom>
          <a:ln>
            <a:noFill/>
          </a:ln>
        </p:spPr>
      </p:pic>
      <p:sp>
        <p:nvSpPr>
          <p:cNvPr id="2" name="Title 1"/>
          <p:cNvSpPr>
            <a:spLocks noGrp="1"/>
          </p:cNvSpPr>
          <p:nvPr>
            <p:ph type="ctrTitle"/>
          </p:nvPr>
        </p:nvSpPr>
        <p:spPr>
          <a:xfrm>
            <a:off x="-1" y="0"/>
            <a:ext cx="6858000" cy="678244"/>
          </a:xfrm>
        </p:spPr>
        <p:txBody>
          <a:bodyPr>
            <a:noAutofit/>
          </a:bodyPr>
          <a:lstStyle/>
          <a:p>
            <a:r>
              <a:rPr lang="en-US" sz="2400" b="1" i="1" dirty="0">
                <a:ln w="3175">
                  <a:noFill/>
                </a:ln>
                <a:solidFill>
                  <a:srgbClr val="FFFF00"/>
                </a:solidFill>
                <a:effectLst>
                  <a:outerShdw blurRad="38100" dist="38100" dir="2700000" algn="tl">
                    <a:srgbClr val="000000">
                      <a:alpha val="43137"/>
                    </a:srgbClr>
                  </a:outerShdw>
                </a:effectLst>
                <a:latin typeface="Trebuchet MS" panose="020B0603020202020204" pitchFamily="34" charset="0"/>
              </a:rPr>
              <a:t>Open House Sunday 1-4 PM</a:t>
            </a:r>
          </a:p>
        </p:txBody>
      </p:sp>
      <p:sp>
        <p:nvSpPr>
          <p:cNvPr id="3" name="Subtitle 2"/>
          <p:cNvSpPr>
            <a:spLocks noGrp="1"/>
          </p:cNvSpPr>
          <p:nvPr>
            <p:ph type="subTitle" idx="1"/>
          </p:nvPr>
        </p:nvSpPr>
        <p:spPr>
          <a:xfrm>
            <a:off x="-1" y="4688499"/>
            <a:ext cx="6858001" cy="1962016"/>
          </a:xfrm>
        </p:spPr>
        <p:txBody>
          <a:bodyPr anchor="ctr">
            <a:noAutofit/>
          </a:bodyPr>
          <a:lstStyle/>
          <a:p>
            <a:r>
              <a:rPr lang="en-US" sz="1200" dirty="0">
                <a:solidFill>
                  <a:schemeClr val="tx2"/>
                </a:solidFill>
                <a:latin typeface="Trebuchet MS" panose="020B0603020202020204" pitchFamily="34" charset="0"/>
              </a:rPr>
              <a:t>Charming southern style architecture welcomes you home with a beautiful wrap around porch, multiple French Doors, and a beautiful brick courtyard . This spacious end unit townhome has 4 bedrooms and 3.5 baths. Located in the highly sought-after Daniels Orchard neighborhood of Summerville. The outside of this magnificent home features stately columns, beadboard porch ceiling, private fenced courtyard, expert landscaping, and a detached 2 car garage. The high level of detail and craftsmanship continues inside the home, 10' ceilings, antique heart pine floors, architectural crown moldings, custom window and door casings and recessed lighting throughout the downstairs level. The first story boasts an open floor plan and features a grand foyer, gracious living room, gas fireplace, laundry and powder room too. The kitchen features granite counters, a gas range, stainless steel appliances, and a breakfast bar. The bright and airy master suite is downstairs with a spa-like bathroom. The second story of the home houses the remaining three bedrooms and 2 full baths, including the guest room with </a:t>
            </a:r>
            <a:r>
              <a:rPr lang="en-US" sz="1200" dirty="0" err="1">
                <a:solidFill>
                  <a:schemeClr val="tx2"/>
                </a:solidFill>
                <a:latin typeface="Trebuchet MS" panose="020B0603020202020204" pitchFamily="34" charset="0"/>
              </a:rPr>
              <a:t>en</a:t>
            </a:r>
            <a:r>
              <a:rPr lang="en-US" sz="1200" dirty="0">
                <a:solidFill>
                  <a:schemeClr val="tx2"/>
                </a:solidFill>
                <a:latin typeface="Trebuchet MS" panose="020B0603020202020204" pitchFamily="34" charset="0"/>
              </a:rPr>
              <a:t> suite bathroom. HVAC unit was recently replaced in 2017.</a:t>
            </a:r>
          </a:p>
          <a:p>
            <a:endParaRPr lang="en-US" sz="1200" dirty="0">
              <a:solidFill>
                <a:schemeClr val="tx2"/>
              </a:solidFill>
              <a:latin typeface="Trebuchet MS" panose="020B0603020202020204" pitchFamily="34" charset="0"/>
            </a:endParaRPr>
          </a:p>
          <a:p>
            <a:r>
              <a:rPr lang="en-US" sz="1200" dirty="0">
                <a:solidFill>
                  <a:schemeClr val="tx2"/>
                </a:solidFill>
                <a:latin typeface="Trebuchet MS" panose="020B0603020202020204" pitchFamily="34" charset="0"/>
              </a:rPr>
              <a:t>A $1950 Lender Credit is available and will be applied towards the Buyer's closing costs and pre-</a:t>
            </a:r>
            <a:r>
              <a:rPr lang="en-US" sz="1200" dirty="0" err="1">
                <a:solidFill>
                  <a:schemeClr val="tx2"/>
                </a:solidFill>
                <a:latin typeface="Trebuchet MS" panose="020B0603020202020204" pitchFamily="34" charset="0"/>
              </a:rPr>
              <a:t>paids</a:t>
            </a:r>
            <a:r>
              <a:rPr lang="en-US" sz="1200" dirty="0">
                <a:solidFill>
                  <a:schemeClr val="tx2"/>
                </a:solidFill>
                <a:latin typeface="Trebuchet MS" panose="020B0603020202020204" pitchFamily="34" charset="0"/>
              </a:rPr>
              <a:t> if the Buyer chooses to use the Seller's preferred Lender. The credit is in addition to any negotiated Seller concessions.</a:t>
            </a:r>
          </a:p>
        </p:txBody>
      </p:sp>
      <p:sp>
        <p:nvSpPr>
          <p:cNvPr id="13" name="Title 1"/>
          <p:cNvSpPr txBox="1">
            <a:spLocks/>
          </p:cNvSpPr>
          <p:nvPr/>
        </p:nvSpPr>
        <p:spPr>
          <a:xfrm>
            <a:off x="533412" y="3299819"/>
            <a:ext cx="5791177" cy="55479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bg1"/>
                </a:solidFill>
                <a:latin typeface="Trebuchet MS" panose="020B0603020202020204" pitchFamily="34" charset="0"/>
              </a:rPr>
              <a:t>109 Sabal Court </a:t>
            </a:r>
          </a:p>
          <a:p>
            <a:r>
              <a:rPr lang="en-US" sz="1600" b="1" dirty="0">
                <a:solidFill>
                  <a:schemeClr val="bg1"/>
                </a:solidFill>
                <a:latin typeface="Trebuchet MS" panose="020B0603020202020204" pitchFamily="34" charset="0"/>
              </a:rPr>
              <a:t>Daniels Orchard | Summerville | MLS# 19029179 | $389,000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01170" y="102547"/>
            <a:ext cx="1028700" cy="685800"/>
          </a:xfrm>
          <a:prstGeom prst="rect">
            <a:avLst/>
          </a:prstGeom>
          <a:ln>
            <a:solidFill>
              <a:schemeClr val="bg1"/>
            </a:solidFill>
          </a:ln>
        </p:spPr>
      </p:pic>
      <p:pic>
        <p:nvPicPr>
          <p:cNvPr id="32" name="Picture 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6" name="Picture 25">
            <a:extLst>
              <a:ext uri="{FF2B5EF4-FFF2-40B4-BE49-F238E27FC236}">
                <a16:creationId xmlns:a16="http://schemas.microsoft.com/office/drawing/2014/main" id="{1EF3ACA6-C757-4A19-9100-B8426578362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722706" y="102547"/>
            <a:ext cx="1033272" cy="686940"/>
          </a:xfrm>
          <a:prstGeom prst="rect">
            <a:avLst/>
          </a:prstGeom>
          <a:ln>
            <a:solidFill>
              <a:schemeClr val="bg1"/>
            </a:solidFill>
          </a:ln>
        </p:spPr>
      </p:pic>
      <p:pic>
        <p:nvPicPr>
          <p:cNvPr id="36" name="Picture 35">
            <a:extLst>
              <a:ext uri="{FF2B5EF4-FFF2-40B4-BE49-F238E27FC236}">
                <a16:creationId xmlns:a16="http://schemas.microsoft.com/office/drawing/2014/main" id="{A81A7BB3-DC35-461B-9B84-8FFDF2DD56FC}"/>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1170" y="902699"/>
            <a:ext cx="1030129" cy="685800"/>
          </a:xfrm>
          <a:prstGeom prst="rect">
            <a:avLst/>
          </a:prstGeom>
          <a:ln>
            <a:solidFill>
              <a:schemeClr val="bg1"/>
            </a:solidFill>
          </a:ln>
        </p:spPr>
      </p:pic>
      <p:pic>
        <p:nvPicPr>
          <p:cNvPr id="37" name="Picture 36">
            <a:extLst>
              <a:ext uri="{FF2B5EF4-FFF2-40B4-BE49-F238E27FC236}">
                <a16:creationId xmlns:a16="http://schemas.microsoft.com/office/drawing/2014/main" id="{BEA9B781-1BD3-4440-8F27-E28564E1B51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22706" y="901745"/>
            <a:ext cx="1033272" cy="688848"/>
          </a:xfrm>
          <a:prstGeom prst="rect">
            <a:avLst/>
          </a:prstGeom>
          <a:ln>
            <a:solidFill>
              <a:schemeClr val="bg1"/>
            </a:solidFill>
          </a:ln>
        </p:spPr>
      </p:pic>
      <p:pic>
        <p:nvPicPr>
          <p:cNvPr id="38" name="Picture 37">
            <a:extLst>
              <a:ext uri="{FF2B5EF4-FFF2-40B4-BE49-F238E27FC236}">
                <a16:creationId xmlns:a16="http://schemas.microsoft.com/office/drawing/2014/main" id="{22388909-394B-4CB5-97CF-D3E0E3A039B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01170" y="1702851"/>
            <a:ext cx="1032280" cy="685800"/>
          </a:xfrm>
          <a:prstGeom prst="rect">
            <a:avLst/>
          </a:prstGeom>
          <a:ln>
            <a:solidFill>
              <a:schemeClr val="bg1"/>
            </a:solidFill>
          </a:ln>
        </p:spPr>
      </p:pic>
      <p:pic>
        <p:nvPicPr>
          <p:cNvPr id="39" name="Picture 38">
            <a:extLst>
              <a:ext uri="{FF2B5EF4-FFF2-40B4-BE49-F238E27FC236}">
                <a16:creationId xmlns:a16="http://schemas.microsoft.com/office/drawing/2014/main" id="{F624E4F9-2C11-418C-982C-5BDBF93967F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722706" y="1702851"/>
            <a:ext cx="1033272" cy="687893"/>
          </a:xfrm>
          <a:prstGeom prst="rect">
            <a:avLst/>
          </a:prstGeom>
          <a:ln>
            <a:solidFill>
              <a:schemeClr val="bg1"/>
            </a:solidFill>
          </a:ln>
        </p:spPr>
      </p:pic>
      <p:pic>
        <p:nvPicPr>
          <p:cNvPr id="40" name="Picture 39">
            <a:extLst>
              <a:ext uri="{FF2B5EF4-FFF2-40B4-BE49-F238E27FC236}">
                <a16:creationId xmlns:a16="http://schemas.microsoft.com/office/drawing/2014/main" id="{A736C2B7-0F7D-4B2E-BC97-C5DE4C49B5B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01170" y="2503003"/>
            <a:ext cx="1030129" cy="685800"/>
          </a:xfrm>
          <a:prstGeom prst="rect">
            <a:avLst/>
          </a:prstGeom>
          <a:ln>
            <a:solidFill>
              <a:schemeClr val="bg1"/>
            </a:solidFill>
          </a:ln>
        </p:spPr>
      </p:pic>
      <p:pic>
        <p:nvPicPr>
          <p:cNvPr id="41" name="Picture 40">
            <a:extLst>
              <a:ext uri="{FF2B5EF4-FFF2-40B4-BE49-F238E27FC236}">
                <a16:creationId xmlns:a16="http://schemas.microsoft.com/office/drawing/2014/main" id="{FE544F28-89CA-4BBF-AFBC-A5B090D1F21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722706" y="2503002"/>
            <a:ext cx="1033272" cy="684560"/>
          </a:xfrm>
          <a:prstGeom prst="rect">
            <a:avLst/>
          </a:prstGeom>
          <a:ln>
            <a:solidFill>
              <a:schemeClr val="bg1"/>
            </a:solidFill>
          </a:ln>
        </p:spPr>
      </p:pic>
      <p:pic>
        <p:nvPicPr>
          <p:cNvPr id="42" name="Picture 41">
            <a:extLst>
              <a:ext uri="{FF2B5EF4-FFF2-40B4-BE49-F238E27FC236}">
                <a16:creationId xmlns:a16="http://schemas.microsoft.com/office/drawing/2014/main" id="{B56C1937-A67C-4332-BBB0-19CB9F2D393C}"/>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03700" y="7329282"/>
            <a:ext cx="1033272" cy="687893"/>
          </a:xfrm>
          <a:prstGeom prst="rect">
            <a:avLst/>
          </a:prstGeom>
          <a:ln>
            <a:solidFill>
              <a:schemeClr val="bg1"/>
            </a:solidFill>
          </a:ln>
        </p:spPr>
      </p:pic>
      <p:pic>
        <p:nvPicPr>
          <p:cNvPr id="43" name="Picture 42">
            <a:extLst>
              <a:ext uri="{FF2B5EF4-FFF2-40B4-BE49-F238E27FC236}">
                <a16:creationId xmlns:a16="http://schemas.microsoft.com/office/drawing/2014/main" id="{3C956C10-BA1B-457D-8A21-33CE1F78240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227501" y="7329282"/>
            <a:ext cx="1033272" cy="689806"/>
          </a:xfrm>
          <a:prstGeom prst="rect">
            <a:avLst/>
          </a:prstGeom>
          <a:ln>
            <a:solidFill>
              <a:schemeClr val="bg1"/>
            </a:solidFill>
          </a:ln>
        </p:spPr>
      </p:pic>
      <p:pic>
        <p:nvPicPr>
          <p:cNvPr id="44" name="Picture 43">
            <a:extLst>
              <a:ext uri="{FF2B5EF4-FFF2-40B4-BE49-F238E27FC236}">
                <a16:creationId xmlns:a16="http://schemas.microsoft.com/office/drawing/2014/main" id="{46BCCC23-C90C-4978-BBA3-8D2CE0EF6F26}"/>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2351302" y="7329282"/>
            <a:ext cx="1033272" cy="685509"/>
          </a:xfrm>
          <a:prstGeom prst="rect">
            <a:avLst/>
          </a:prstGeom>
          <a:ln>
            <a:solidFill>
              <a:schemeClr val="bg1"/>
            </a:solidFill>
          </a:ln>
        </p:spPr>
      </p:pic>
      <p:pic>
        <p:nvPicPr>
          <p:cNvPr id="45" name="Picture 44">
            <a:extLst>
              <a:ext uri="{FF2B5EF4-FFF2-40B4-BE49-F238E27FC236}">
                <a16:creationId xmlns:a16="http://schemas.microsoft.com/office/drawing/2014/main" id="{37897ACE-A936-4889-94F0-337AF59F4E0A}"/>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475103" y="7329282"/>
            <a:ext cx="1033272" cy="687893"/>
          </a:xfrm>
          <a:prstGeom prst="rect">
            <a:avLst/>
          </a:prstGeom>
          <a:ln>
            <a:solidFill>
              <a:schemeClr val="bg1"/>
            </a:solidFill>
          </a:ln>
        </p:spPr>
      </p:pic>
      <p:pic>
        <p:nvPicPr>
          <p:cNvPr id="46" name="Picture 45">
            <a:extLst>
              <a:ext uri="{FF2B5EF4-FFF2-40B4-BE49-F238E27FC236}">
                <a16:creationId xmlns:a16="http://schemas.microsoft.com/office/drawing/2014/main" id="{80D0D3FA-1247-49CB-957C-D94D692264B4}"/>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4598904" y="7329282"/>
            <a:ext cx="1033272" cy="685991"/>
          </a:xfrm>
          <a:prstGeom prst="rect">
            <a:avLst/>
          </a:prstGeom>
          <a:ln>
            <a:solidFill>
              <a:schemeClr val="bg1"/>
            </a:solidFill>
          </a:ln>
        </p:spPr>
      </p:pic>
      <p:pic>
        <p:nvPicPr>
          <p:cNvPr id="47" name="Picture 46">
            <a:extLst>
              <a:ext uri="{FF2B5EF4-FFF2-40B4-BE49-F238E27FC236}">
                <a16:creationId xmlns:a16="http://schemas.microsoft.com/office/drawing/2014/main" id="{023DAA9D-8A6F-4550-A11A-7C4AD071B4D2}"/>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5722706" y="7329282"/>
            <a:ext cx="1033272" cy="688848"/>
          </a:xfrm>
          <a:prstGeom prst="rect">
            <a:avLst/>
          </a:prstGeom>
          <a:ln>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306</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Open House Sunday 1-4 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44</cp:revision>
  <dcterms:created xsi:type="dcterms:W3CDTF">2006-08-16T00:00:00Z</dcterms:created>
  <dcterms:modified xsi:type="dcterms:W3CDTF">2019-11-22T17:01:04Z</dcterms:modified>
</cp:coreProperties>
</file>