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BA6"/>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3/13/2020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microsoft.com/office/2007/relationships/hdphoto" Target="../media/hdphoto1.wdp"/><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2.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gif"/><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extLst>
              <a:ext uri="{BEBA8EAE-BF5A-486C-A8C5-ECC9F3942E4B}">
                <a14:imgProps xmlns:a14="http://schemas.microsoft.com/office/drawing/2010/main">
                  <a14:imgLayer r:embed="rId3">
                    <a14:imgEffect>
                      <a14:artisticBlur/>
                    </a14:imgEffect>
                  </a14:imgLayer>
                </a14:imgProps>
              </a:ext>
            </a:extLst>
          </a:blip>
          <a:srcRect/>
          <a:stretch>
            <a:fillRect t="-5000" b="-5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rcRect/>
          <a:stretch/>
        </p:blipFill>
        <p:spPr>
          <a:xfrm>
            <a:off x="4168033" y="1097961"/>
            <a:ext cx="3894036" cy="2920527"/>
          </a:xfrm>
          <a:prstGeom prst="rect">
            <a:avLst/>
          </a:prstGeom>
          <a:ln>
            <a:solidFill>
              <a:schemeClr val="tx1"/>
            </a:solidFill>
          </a:ln>
          <a:effectLst>
            <a:outerShdw blurRad="63500" sx="102000" sy="102000" algn="ctr" rotWithShape="0">
              <a:prstClr val="black">
                <a:alpha val="40000"/>
              </a:prstClr>
            </a:outerShdw>
          </a:effectLst>
        </p:spPr>
      </p:pic>
      <p:sp>
        <p:nvSpPr>
          <p:cNvPr id="2" name="Title 1"/>
          <p:cNvSpPr>
            <a:spLocks noGrp="1"/>
          </p:cNvSpPr>
          <p:nvPr>
            <p:ph type="ctrTitle"/>
          </p:nvPr>
        </p:nvSpPr>
        <p:spPr>
          <a:xfrm>
            <a:off x="0" y="4164852"/>
            <a:ext cx="8229600" cy="800219"/>
          </a:xfrm>
        </p:spPr>
        <p:txBody>
          <a:bodyPr>
            <a:noAutofit/>
          </a:bodyPr>
          <a:lstStyle/>
          <a:p>
            <a:r>
              <a:rPr lang="en-US" sz="2800" b="1" dirty="0">
                <a:ln w="3175">
                  <a:noFill/>
                </a:ln>
                <a:solidFill>
                  <a:schemeClr val="bg1"/>
                </a:solidFill>
                <a:latin typeface="Century Gothic" panose="020B0502020202020204" pitchFamily="34" charset="0"/>
              </a:rPr>
              <a:t>Adorable Completely Renovated Cottage!</a:t>
            </a:r>
            <a:br>
              <a:rPr lang="en-US" sz="2800" b="1" dirty="0">
                <a:ln w="3175">
                  <a:noFill/>
                </a:ln>
                <a:solidFill>
                  <a:schemeClr val="bg1"/>
                </a:solidFill>
                <a:latin typeface="Century Gothic" panose="020B0502020202020204" pitchFamily="34" charset="0"/>
              </a:rPr>
            </a:br>
            <a:r>
              <a:rPr lang="en-US" sz="2800" b="1">
                <a:ln w="3175">
                  <a:noFill/>
                </a:ln>
                <a:solidFill>
                  <a:schemeClr val="bg1"/>
                </a:solidFill>
                <a:latin typeface="Century Gothic" panose="020B0502020202020204" pitchFamily="34" charset="0"/>
              </a:rPr>
              <a:t>No HOA! </a:t>
            </a:r>
            <a:endParaRPr lang="en-US" sz="2400" b="1" i="1" dirty="0">
              <a:ln w="3175">
                <a:noFill/>
              </a:ln>
              <a:solidFill>
                <a:schemeClr val="bg1"/>
              </a:solidFill>
              <a:latin typeface="Century Gothic" panose="020B0502020202020204" pitchFamily="34" charset="0"/>
            </a:endParaRPr>
          </a:p>
        </p:txBody>
      </p:sp>
      <p:sp>
        <p:nvSpPr>
          <p:cNvPr id="3" name="Subtitle 2"/>
          <p:cNvSpPr>
            <a:spLocks noGrp="1"/>
          </p:cNvSpPr>
          <p:nvPr>
            <p:ph type="subTitle" idx="1"/>
          </p:nvPr>
        </p:nvSpPr>
        <p:spPr>
          <a:xfrm>
            <a:off x="167531" y="5111435"/>
            <a:ext cx="7894538" cy="2256513"/>
          </a:xfrm>
        </p:spPr>
        <p:txBody>
          <a:bodyPr anchor="ctr">
            <a:noAutofit/>
          </a:bodyPr>
          <a:lstStyle/>
          <a:p>
            <a:r>
              <a:rPr lang="en-US" sz="1400" dirty="0">
                <a:solidFill>
                  <a:schemeClr val="bg1"/>
                </a:solidFill>
                <a:latin typeface="Century Gothic" panose="020B0502020202020204" pitchFamily="34" charset="0"/>
              </a:rPr>
              <a:t>2,116 SF home with 3 bedroom, 2.5 bath, separate dinning room, and master down! Close to town but not in an HOA! 1/2 ACRE lot. COMPLETELY gutted and rebuilt! BRAND NEW 2019 ALL Electric, HVAC and Duct, Plumbing, and gas. ALL NEW Windows throughout. NEW ROOF. New doors. ALL NEW 2019. BRAND NEW energy efficient R-19 Insulation throughout. New 2019 Septic Tank. NEW </a:t>
            </a:r>
            <a:r>
              <a:rPr lang="en-US" sz="1400" dirty="0" err="1">
                <a:solidFill>
                  <a:schemeClr val="bg1"/>
                </a:solidFill>
                <a:latin typeface="Century Gothic" panose="020B0502020202020204" pitchFamily="34" charset="0"/>
              </a:rPr>
              <a:t>Hardi</a:t>
            </a:r>
            <a:r>
              <a:rPr lang="en-US" sz="1400" dirty="0">
                <a:solidFill>
                  <a:schemeClr val="bg1"/>
                </a:solidFill>
                <a:latin typeface="Century Gothic" panose="020B0502020202020204" pitchFamily="34" charset="0"/>
              </a:rPr>
              <a:t> Board exterior. NEW Rinnai Tank-less Water Heater. Gourmet style kitchen with Thermador Wall Microwave and Double Oven. MARBLE Counter-tops and back-splash. Gorgeous Master Suite Downstairs! Multiple Dryer connections in laundry. Beautiful Details. REAL Wood flooring throughout. This is a custom home.</a:t>
            </a:r>
          </a:p>
        </p:txBody>
      </p:sp>
      <p:sp>
        <p:nvSpPr>
          <p:cNvPr id="17" name="Rectangle 16"/>
          <p:cNvSpPr/>
          <p:nvPr/>
        </p:nvSpPr>
        <p:spPr>
          <a:xfrm>
            <a:off x="860897" y="9037394"/>
            <a:ext cx="3330103" cy="815608"/>
          </a:xfrm>
          <a:prstGeom prst="rect">
            <a:avLst/>
          </a:prstGeom>
        </p:spPr>
        <p:txBody>
          <a:bodyPr wrap="square">
            <a:spAutoFit/>
          </a:bodyPr>
          <a:lstStyle/>
          <a:p>
            <a:r>
              <a:rPr lang="en-US" sz="1400" b="1" dirty="0">
                <a:solidFill>
                  <a:schemeClr val="bg1"/>
                </a:solidFill>
                <a:latin typeface="Century Gothic" panose="020B0502020202020204" pitchFamily="34" charset="0"/>
              </a:rPr>
              <a:t>Chris Garcia</a:t>
            </a:r>
            <a:br>
              <a:rPr lang="en-US" sz="1100" b="1" dirty="0">
                <a:solidFill>
                  <a:schemeClr val="bg1"/>
                </a:solidFill>
                <a:latin typeface="Century Gothic" panose="020B0502020202020204" pitchFamily="34" charset="0"/>
              </a:rPr>
            </a:br>
            <a:r>
              <a:rPr lang="en-US" sz="1100" dirty="0">
                <a:solidFill>
                  <a:schemeClr val="bg1"/>
                </a:solidFill>
                <a:latin typeface="Century Gothic" panose="020B0502020202020204" pitchFamily="34" charset="0"/>
              </a:rPr>
              <a:t>Office (843) 557-7100</a:t>
            </a:r>
          </a:p>
          <a:p>
            <a:r>
              <a:rPr lang="en-US" sz="1100" dirty="0">
                <a:solidFill>
                  <a:schemeClr val="bg1"/>
                </a:solidFill>
                <a:latin typeface="Century Gothic" panose="020B0502020202020204" pitchFamily="34" charset="0"/>
              </a:rPr>
              <a:t>Mobile (843) 557-7100</a:t>
            </a:r>
          </a:p>
          <a:p>
            <a:r>
              <a:rPr lang="en-US" sz="1100" dirty="0">
                <a:solidFill>
                  <a:schemeClr val="bg1"/>
                </a:solidFill>
                <a:latin typeface="Century Gothic" panose="020B0502020202020204" pitchFamily="34" charset="0"/>
              </a:rPr>
              <a:t>cmcdaid1@yahoo.com</a:t>
            </a:r>
          </a:p>
        </p:txBody>
      </p:sp>
      <p:pic>
        <p:nvPicPr>
          <p:cNvPr id="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6678616" y="8982954"/>
            <a:ext cx="1383453" cy="43040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5083017" y="9353444"/>
            <a:ext cx="2979052" cy="553998"/>
          </a:xfrm>
          <a:prstGeom prst="rect">
            <a:avLst/>
          </a:prstGeom>
        </p:spPr>
        <p:txBody>
          <a:bodyPr wrap="square">
            <a:spAutoFit/>
          </a:bodyPr>
          <a:lstStyle/>
          <a:p>
            <a:pPr algn="r"/>
            <a:r>
              <a:rPr lang="en-US" sz="1000" dirty="0">
                <a:solidFill>
                  <a:schemeClr val="bg1"/>
                </a:solidFill>
                <a:latin typeface="Century Gothic" panose="020B0502020202020204" pitchFamily="34" charset="0"/>
              </a:rPr>
              <a:t>RE/MAX Pro Realty</a:t>
            </a:r>
          </a:p>
          <a:p>
            <a:pPr algn="r"/>
            <a:r>
              <a:rPr lang="en-US" sz="1000" dirty="0">
                <a:solidFill>
                  <a:schemeClr val="bg1"/>
                </a:solidFill>
                <a:latin typeface="Century Gothic" panose="020B0502020202020204" pitchFamily="34" charset="0"/>
              </a:rPr>
              <a:t>9209 University Blvd.</a:t>
            </a:r>
          </a:p>
          <a:p>
            <a:pPr algn="r"/>
            <a:r>
              <a:rPr lang="en-US" sz="1000" dirty="0">
                <a:solidFill>
                  <a:schemeClr val="bg1"/>
                </a:solidFill>
                <a:latin typeface="Century Gothic" panose="020B0502020202020204" pitchFamily="34" charset="0"/>
              </a:rPr>
              <a:t>N Charleston, SC 29406</a:t>
            </a:r>
          </a:p>
        </p:txBody>
      </p:sp>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67531" y="1097960"/>
            <a:ext cx="1737360" cy="1303020"/>
          </a:xfrm>
          <a:prstGeom prst="rect">
            <a:avLst/>
          </a:prstGeom>
          <a:ln>
            <a:no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67531" y="2715468"/>
            <a:ext cx="1737360" cy="1303020"/>
          </a:xfrm>
          <a:prstGeom prst="rect">
            <a:avLst/>
          </a:prstGeom>
          <a:ln>
            <a:no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167782" y="1097960"/>
            <a:ext cx="1737360" cy="1303020"/>
          </a:xfrm>
          <a:prstGeom prst="rect">
            <a:avLst/>
          </a:prstGeom>
          <a:ln>
            <a:noFill/>
          </a:ln>
          <a:effectLst>
            <a:outerShdw blurRad="63500" sx="102000" sy="102000" algn="ctr" rotWithShape="0">
              <a:prstClr val="black">
                <a:alpha val="40000"/>
              </a:prstClr>
            </a:outerShdw>
          </a:effectLst>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167782" y="2715469"/>
            <a:ext cx="1737360" cy="1303020"/>
          </a:xfrm>
          <a:prstGeom prst="rect">
            <a:avLst/>
          </a:prstGeom>
          <a:ln>
            <a:noFill/>
          </a:ln>
          <a:effectLst>
            <a:outerShdw blurRad="63500" sx="102000" sy="102000" algn="ctr" rotWithShape="0">
              <a:prstClr val="black">
                <a:alpha val="40000"/>
              </a:prstClr>
            </a:outerShdw>
          </a:effectLst>
        </p:spPr>
      </p:pic>
      <p:sp>
        <p:nvSpPr>
          <p:cNvPr id="16" name="Rectangle 15"/>
          <p:cNvSpPr/>
          <p:nvPr/>
        </p:nvSpPr>
        <p:spPr>
          <a:xfrm>
            <a:off x="0" y="0"/>
            <a:ext cx="8229600" cy="800219"/>
          </a:xfrm>
          <a:prstGeom prst="rect">
            <a:avLst/>
          </a:prstGeom>
          <a:noFill/>
        </p:spPr>
        <p:txBody>
          <a:bodyPr wrap="square" anchor="b">
            <a:spAutoFit/>
          </a:bodyPr>
          <a:lstStyle/>
          <a:p>
            <a:pPr algn="ctr"/>
            <a:r>
              <a:rPr lang="en-US" sz="2800" b="1" dirty="0">
                <a:solidFill>
                  <a:schemeClr val="bg1"/>
                </a:solidFill>
                <a:latin typeface="Century Gothic" panose="020B0502020202020204" pitchFamily="34" charset="0"/>
              </a:rPr>
              <a:t>109 </a:t>
            </a:r>
            <a:r>
              <a:rPr lang="en-US" sz="2800" b="1" dirty="0" err="1">
                <a:solidFill>
                  <a:schemeClr val="bg1"/>
                </a:solidFill>
                <a:latin typeface="Century Gothic" panose="020B0502020202020204" pitchFamily="34" charset="0"/>
              </a:rPr>
              <a:t>Tupalo</a:t>
            </a:r>
            <a:r>
              <a:rPr lang="en-US" sz="2800" b="1" dirty="0">
                <a:solidFill>
                  <a:schemeClr val="bg1"/>
                </a:solidFill>
                <a:latin typeface="Century Gothic" panose="020B0502020202020204" pitchFamily="34" charset="0"/>
              </a:rPr>
              <a:t> Drive </a:t>
            </a:r>
          </a:p>
          <a:p>
            <a:pPr algn="ctr"/>
            <a:r>
              <a:rPr lang="en-US" sz="1800" dirty="0">
                <a:solidFill>
                  <a:schemeClr val="bg1"/>
                </a:solidFill>
                <a:latin typeface="Century Gothic" panose="020B0502020202020204" pitchFamily="34" charset="0"/>
              </a:rPr>
              <a:t>Summerville Farms | Summerville, SC 29483 | MLS# 19033865 | $324,000</a:t>
            </a:r>
          </a:p>
        </p:txBody>
      </p:sp>
      <p:pic>
        <p:nvPicPr>
          <p:cNvPr id="25" name="Picture 24">
            <a:extLst>
              <a:ext uri="{FF2B5EF4-FFF2-40B4-BE49-F238E27FC236}">
                <a16:creationId xmlns:a16="http://schemas.microsoft.com/office/drawing/2014/main" id="{6524CB1A-D15D-4FDD-BCAC-83FC051CD1DB}"/>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67531" y="8982954"/>
            <a:ext cx="693366" cy="924488"/>
          </a:xfrm>
          <a:prstGeom prst="rect">
            <a:avLst/>
          </a:prstGeom>
          <a:ln>
            <a:noFill/>
          </a:ln>
          <a:effectLst>
            <a:outerShdw blurRad="63500" sx="102000" sy="102000" algn="ctr" rotWithShape="0">
              <a:prstClr val="black">
                <a:alpha val="40000"/>
              </a:prstClr>
            </a:outerShdw>
          </a:effectLst>
        </p:spPr>
      </p:pic>
      <p:pic>
        <p:nvPicPr>
          <p:cNvPr id="14" name="Picture 13">
            <a:extLst>
              <a:ext uri="{FF2B5EF4-FFF2-40B4-BE49-F238E27FC236}">
                <a16:creationId xmlns:a16="http://schemas.microsoft.com/office/drawing/2014/main" id="{8F7AE620-7DD2-4A76-9359-24B7F9BA11F6}"/>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67531" y="7514313"/>
            <a:ext cx="977265" cy="1303020"/>
          </a:xfrm>
          <a:prstGeom prst="rect">
            <a:avLst/>
          </a:prstGeom>
          <a:ln>
            <a:noFill/>
          </a:ln>
          <a:effectLst>
            <a:outerShdw blurRad="63500" sx="102000" sy="102000" algn="ctr" rotWithShape="0">
              <a:prstClr val="black">
                <a:alpha val="40000"/>
              </a:prstClr>
            </a:outerShdw>
          </a:effectLst>
        </p:spPr>
      </p:pic>
      <p:pic>
        <p:nvPicPr>
          <p:cNvPr id="15" name="Picture 14">
            <a:extLst>
              <a:ext uri="{FF2B5EF4-FFF2-40B4-BE49-F238E27FC236}">
                <a16:creationId xmlns:a16="http://schemas.microsoft.com/office/drawing/2014/main" id="{731A3E09-B2C0-4007-A4A1-9929122385C5}"/>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550986" y="7514313"/>
            <a:ext cx="977265" cy="1303020"/>
          </a:xfrm>
          <a:prstGeom prst="rect">
            <a:avLst/>
          </a:prstGeom>
          <a:ln>
            <a:noFill/>
          </a:ln>
          <a:effectLst>
            <a:outerShdw blurRad="63500" sx="102000" sy="102000" algn="ctr" rotWithShape="0">
              <a:prstClr val="black">
                <a:alpha val="40000"/>
              </a:prstClr>
            </a:outerShdw>
          </a:effectLst>
        </p:spPr>
      </p:pic>
      <p:pic>
        <p:nvPicPr>
          <p:cNvPr id="18" name="Picture 17">
            <a:extLst>
              <a:ext uri="{FF2B5EF4-FFF2-40B4-BE49-F238E27FC236}">
                <a16:creationId xmlns:a16="http://schemas.microsoft.com/office/drawing/2014/main" id="{356286F1-D478-4074-A4E0-7686041E5F9A}"/>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4317896" y="7514313"/>
            <a:ext cx="977265" cy="1303020"/>
          </a:xfrm>
          <a:prstGeom prst="rect">
            <a:avLst/>
          </a:prstGeom>
          <a:ln>
            <a:noFill/>
          </a:ln>
          <a:effectLst>
            <a:outerShdw blurRad="63500" sx="102000" sy="102000" algn="ctr" rotWithShape="0">
              <a:prstClr val="black">
                <a:alpha val="40000"/>
              </a:prstClr>
            </a:outerShdw>
          </a:effectLst>
        </p:spPr>
      </p:pic>
      <p:pic>
        <p:nvPicPr>
          <p:cNvPr id="20" name="Picture 19">
            <a:extLst>
              <a:ext uri="{FF2B5EF4-FFF2-40B4-BE49-F238E27FC236}">
                <a16:creationId xmlns:a16="http://schemas.microsoft.com/office/drawing/2014/main" id="{784403F7-21F9-4185-99C1-76561657F892}"/>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2934441" y="7514313"/>
            <a:ext cx="977265" cy="1303020"/>
          </a:xfrm>
          <a:prstGeom prst="rect">
            <a:avLst/>
          </a:prstGeom>
          <a:ln>
            <a:noFill/>
          </a:ln>
          <a:effectLst>
            <a:outerShdw blurRad="63500" sx="102000" sy="102000" algn="ctr" rotWithShape="0">
              <a:prstClr val="black">
                <a:alpha val="40000"/>
              </a:prstClr>
            </a:outerShdw>
          </a:effectLst>
        </p:spPr>
      </p:pic>
      <p:pic>
        <p:nvPicPr>
          <p:cNvPr id="21" name="Picture 20">
            <a:extLst>
              <a:ext uri="{FF2B5EF4-FFF2-40B4-BE49-F238E27FC236}">
                <a16:creationId xmlns:a16="http://schemas.microsoft.com/office/drawing/2014/main" id="{7EAB7346-E0B2-4C82-AFD3-FF3891DA130C}"/>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5701351" y="7514313"/>
            <a:ext cx="977265" cy="1303020"/>
          </a:xfrm>
          <a:prstGeom prst="rect">
            <a:avLst/>
          </a:prstGeom>
          <a:ln>
            <a:noFill/>
          </a:ln>
          <a:effectLst>
            <a:outerShdw blurRad="63500" sx="102000" sy="102000" algn="ctr" rotWithShape="0">
              <a:prstClr val="black">
                <a:alpha val="40000"/>
              </a:prstClr>
            </a:outerShdw>
          </a:effectLst>
        </p:spPr>
      </p:pic>
      <p:pic>
        <p:nvPicPr>
          <p:cNvPr id="22" name="Picture 21">
            <a:extLst>
              <a:ext uri="{FF2B5EF4-FFF2-40B4-BE49-F238E27FC236}">
                <a16:creationId xmlns:a16="http://schemas.microsoft.com/office/drawing/2014/main" id="{D22FD09B-B60F-4E66-8341-0306E19AF968}"/>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7084804" y="7514313"/>
            <a:ext cx="977265" cy="1303020"/>
          </a:xfrm>
          <a:prstGeom prst="rect">
            <a:avLst/>
          </a:prstGeom>
          <a:ln>
            <a:no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243</TotalTime>
  <Words>189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Adorable Completely Renovated Cottage! No HOA!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64</cp:revision>
  <dcterms:created xsi:type="dcterms:W3CDTF">2006-08-16T00:00:00Z</dcterms:created>
  <dcterms:modified xsi:type="dcterms:W3CDTF">2020-03-13T13:28:38Z</dcterms:modified>
</cp:coreProperties>
</file>