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315200" cy="10058400"/>
  <p:notesSz cx="6858000" cy="9144000"/>
  <p:defaultTextStyle>
    <a:defPPr>
      <a:defRPr lang="en-US"/>
    </a:defPPr>
    <a:lvl1pPr marL="0" algn="l" defTabSz="992764" rtl="0" eaLnBrk="1" latinLnBrk="0" hangingPunct="1">
      <a:defRPr sz="2000" kern="1200">
        <a:solidFill>
          <a:schemeClr val="tx1"/>
        </a:solidFill>
        <a:latin typeface="+mn-lt"/>
        <a:ea typeface="+mn-ea"/>
        <a:cs typeface="+mn-cs"/>
      </a:defRPr>
    </a:lvl1pPr>
    <a:lvl2pPr marL="496382" algn="l" defTabSz="992764" rtl="0" eaLnBrk="1" latinLnBrk="0" hangingPunct="1">
      <a:defRPr sz="2000" kern="1200">
        <a:solidFill>
          <a:schemeClr val="tx1"/>
        </a:solidFill>
        <a:latin typeface="+mn-lt"/>
        <a:ea typeface="+mn-ea"/>
        <a:cs typeface="+mn-cs"/>
      </a:defRPr>
    </a:lvl2pPr>
    <a:lvl3pPr marL="992764" algn="l" defTabSz="992764" rtl="0" eaLnBrk="1" latinLnBrk="0" hangingPunct="1">
      <a:defRPr sz="2000" kern="1200">
        <a:solidFill>
          <a:schemeClr val="tx1"/>
        </a:solidFill>
        <a:latin typeface="+mn-lt"/>
        <a:ea typeface="+mn-ea"/>
        <a:cs typeface="+mn-cs"/>
      </a:defRPr>
    </a:lvl3pPr>
    <a:lvl4pPr marL="1489146" algn="l" defTabSz="992764" rtl="0" eaLnBrk="1" latinLnBrk="0" hangingPunct="1">
      <a:defRPr sz="2000" kern="1200">
        <a:solidFill>
          <a:schemeClr val="tx1"/>
        </a:solidFill>
        <a:latin typeface="+mn-lt"/>
        <a:ea typeface="+mn-ea"/>
        <a:cs typeface="+mn-cs"/>
      </a:defRPr>
    </a:lvl4pPr>
    <a:lvl5pPr marL="1985528" algn="l" defTabSz="992764" rtl="0" eaLnBrk="1" latinLnBrk="0" hangingPunct="1">
      <a:defRPr sz="2000" kern="1200">
        <a:solidFill>
          <a:schemeClr val="tx1"/>
        </a:solidFill>
        <a:latin typeface="+mn-lt"/>
        <a:ea typeface="+mn-ea"/>
        <a:cs typeface="+mn-cs"/>
      </a:defRPr>
    </a:lvl5pPr>
    <a:lvl6pPr marL="2481910" algn="l" defTabSz="992764" rtl="0" eaLnBrk="1" latinLnBrk="0" hangingPunct="1">
      <a:defRPr sz="2000" kern="1200">
        <a:solidFill>
          <a:schemeClr val="tx1"/>
        </a:solidFill>
        <a:latin typeface="+mn-lt"/>
        <a:ea typeface="+mn-ea"/>
        <a:cs typeface="+mn-cs"/>
      </a:defRPr>
    </a:lvl6pPr>
    <a:lvl7pPr marL="2978292" algn="l" defTabSz="992764" rtl="0" eaLnBrk="1" latinLnBrk="0" hangingPunct="1">
      <a:defRPr sz="2000" kern="1200">
        <a:solidFill>
          <a:schemeClr val="tx1"/>
        </a:solidFill>
        <a:latin typeface="+mn-lt"/>
        <a:ea typeface="+mn-ea"/>
        <a:cs typeface="+mn-cs"/>
      </a:defRPr>
    </a:lvl7pPr>
    <a:lvl8pPr marL="3474674" algn="l" defTabSz="992764" rtl="0" eaLnBrk="1" latinLnBrk="0" hangingPunct="1">
      <a:defRPr sz="2000" kern="1200">
        <a:solidFill>
          <a:schemeClr val="tx1"/>
        </a:solidFill>
        <a:latin typeface="+mn-lt"/>
        <a:ea typeface="+mn-ea"/>
        <a:cs typeface="+mn-cs"/>
      </a:defRPr>
    </a:lvl8pPr>
    <a:lvl9pPr marL="3971056" algn="l" defTabSz="99276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304">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32B51"/>
    <a:srgbClr val="329F5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49" d="100"/>
          <a:sy n="49" d="100"/>
        </p:scale>
        <p:origin x="2700" y="96"/>
      </p:cViewPr>
      <p:guideLst>
        <p:guide orient="horz" pos="3168"/>
        <p:guide pos="230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37624" y="2011680"/>
            <a:ext cx="6583680" cy="268224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10/9/2018</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097280" y="4886490"/>
            <a:ext cx="5120640" cy="257048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10/9/2018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303520" y="402803"/>
            <a:ext cx="1645920" cy="8582237"/>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365760" y="402803"/>
            <a:ext cx="4815840" cy="8582237"/>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10/9/2018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10/9/2018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80160" y="894080"/>
            <a:ext cx="5669280" cy="26822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280160" y="3678086"/>
            <a:ext cx="5669280" cy="2214244"/>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10/9/2018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339840" y="9411124"/>
            <a:ext cx="609600" cy="535517"/>
          </a:xfrm>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365760" y="2346961"/>
            <a:ext cx="323088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3718560" y="2346961"/>
            <a:ext cx="323088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10/9/2018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65760" y="400473"/>
            <a:ext cx="6583680" cy="16764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365760" y="2251498"/>
            <a:ext cx="3232150"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3716020" y="2251498"/>
            <a:ext cx="3233420"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365760" y="3464561"/>
            <a:ext cx="3232150"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3716020" y="3464561"/>
            <a:ext cx="3233420"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10/9/2018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10/9/2018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10/9/2018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65761" y="400473"/>
            <a:ext cx="2406650" cy="170434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365761" y="2235201"/>
            <a:ext cx="2406650" cy="6749839"/>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2860040" y="400474"/>
            <a:ext cx="4089400" cy="8584566"/>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10/9/2018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63040" y="894080"/>
            <a:ext cx="4389120" cy="766022"/>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1463040" y="2686897"/>
            <a:ext cx="4389120" cy="58115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463040" y="1711287"/>
            <a:ext cx="4389120" cy="777850"/>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10/9/2018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365760" y="402802"/>
            <a:ext cx="6583680" cy="16764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365760" y="2346960"/>
            <a:ext cx="6583680" cy="6906768"/>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365760" y="9411124"/>
            <a:ext cx="1706880" cy="535517"/>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10/9/2018</a:t>
            </a:fld>
            <a:endParaRPr lang="en-US"/>
          </a:p>
        </p:txBody>
      </p:sp>
      <p:sp>
        <p:nvSpPr>
          <p:cNvPr id="3" name="Footer Placeholder 2"/>
          <p:cNvSpPr>
            <a:spLocks noGrp="1"/>
          </p:cNvSpPr>
          <p:nvPr>
            <p:ph type="ftr" sz="quarter" idx="3"/>
          </p:nvPr>
        </p:nvSpPr>
        <p:spPr>
          <a:xfrm>
            <a:off x="2499360" y="9411124"/>
            <a:ext cx="2316480" cy="535517"/>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6339840" y="9411124"/>
            <a:ext cx="609600" cy="535517"/>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13" Type="http://schemas.openxmlformats.org/officeDocument/2006/relationships/image" Target="../media/image13.jpg"/><Relationship Id="rId3" Type="http://schemas.openxmlformats.org/officeDocument/2006/relationships/image" Target="../media/image3.jpeg"/><Relationship Id="rId7" Type="http://schemas.openxmlformats.org/officeDocument/2006/relationships/image" Target="../media/image7.jpeg"/><Relationship Id="rId12" Type="http://schemas.openxmlformats.org/officeDocument/2006/relationships/image" Target="../media/image12.pn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png"/><Relationship Id="rId11" Type="http://schemas.openxmlformats.org/officeDocument/2006/relationships/image" Target="../media/image11.jpeg"/><Relationship Id="rId5" Type="http://schemas.openxmlformats.org/officeDocument/2006/relationships/image" Target="../media/image5.jpeg"/><Relationship Id="rId10" Type="http://schemas.openxmlformats.org/officeDocument/2006/relationships/image" Target="../media/image10.jpeg"/><Relationship Id="rId4" Type="http://schemas.openxmlformats.org/officeDocument/2006/relationships/image" Target="../media/image4.jpeg"/><Relationship Id="rId9" Type="http://schemas.openxmlformats.org/officeDocument/2006/relationships/image" Target="../media/image9.jpeg"/><Relationship Id="rId14" Type="http://schemas.openxmlformats.org/officeDocument/2006/relationships/image" Target="../media/image14.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2" name="Picture 8"/>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0" y="0"/>
            <a:ext cx="5665033" cy="3745476"/>
          </a:xfrm>
          <a:prstGeom prst="rect">
            <a:avLst/>
          </a:prstGeom>
          <a:ln w="9525">
            <a:noFill/>
            <a:miter lim="800000"/>
            <a:headEnd/>
            <a:tailEnd/>
          </a:ln>
          <a:effectLst/>
          <a:extLst>
            <a:ext uri="{909E8E84-426E-40DD-AFC4-6F175D3DCCD1}">
              <a14:hiddenFill xmlns:a14="http://schemas.microsoft.com/office/drawing/2010/main">
                <a:solidFill>
                  <a:schemeClr val="accent1"/>
                </a:solidFill>
              </a14:hiddenFill>
            </a:ext>
          </a:extLst>
        </p:spPr>
      </p:pic>
      <p:sp>
        <p:nvSpPr>
          <p:cNvPr id="21" name="Rectangle 20"/>
          <p:cNvSpPr/>
          <p:nvPr/>
        </p:nvSpPr>
        <p:spPr>
          <a:xfrm>
            <a:off x="1" y="9075882"/>
            <a:ext cx="7315198" cy="985839"/>
          </a:xfrm>
          <a:prstGeom prst="rect">
            <a:avLst/>
          </a:prstGeom>
          <a:no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2" y="4896041"/>
            <a:ext cx="5665035" cy="4019360"/>
          </a:xfrm>
        </p:spPr>
        <p:txBody>
          <a:bodyPr anchor="ctr">
            <a:noAutofit/>
          </a:bodyPr>
          <a:lstStyle/>
          <a:p>
            <a:r>
              <a:rPr lang="en-US" sz="1600" dirty="0">
                <a:solidFill>
                  <a:srgbClr val="132B51"/>
                </a:solidFill>
                <a:latin typeface="Century Gothic" panose="020B0502020202020204" pitchFamily="34" charset="0"/>
              </a:rPr>
              <a:t>Ask your agent about 100% loan! Located on a quiet cul-de-sac on the fourth largest home site in the entire community, this 3 bedroom home in the heart of West Ashley has just been updated with a brand new roof, fresh paint throughout, new tile flooring in the kitchen and master bathroom, updated cabinets and hardware, new stainless steel dishwasher, upgraded stainless steel Samsung gas range, newer water heater and more! The home has extensive hardwood flooring in the family room, dining room and master bedroom. Upstairs, you'll find two large secondary bedrooms and walk-in access to the attic. This community is comprised of only 60 homes, and there is no HOA! It's also just 4 miles to Downtown Charleston, 2 miles to I-526, 4.5 miles to I-26 and close to major shopping as well as all of the best restaurants West Ashley has to offer!</a:t>
            </a:r>
            <a:endParaRPr lang="en-US" sz="1600" b="1" i="1" u="sng" dirty="0">
              <a:solidFill>
                <a:srgbClr val="132B51"/>
              </a:solidFill>
              <a:latin typeface="Century Gothic" panose="020B0502020202020204" pitchFamily="34" charset="0"/>
            </a:endParaRPr>
          </a:p>
        </p:txBody>
      </p:sp>
      <p:sp>
        <p:nvSpPr>
          <p:cNvPr id="23" name="Rectangle 22"/>
          <p:cNvSpPr/>
          <p:nvPr/>
        </p:nvSpPr>
        <p:spPr>
          <a:xfrm>
            <a:off x="-2430566" y="-993589"/>
            <a:ext cx="5636262" cy="954107"/>
          </a:xfrm>
          <a:prstGeom prst="rect">
            <a:avLst/>
          </a:prstGeom>
          <a:noFill/>
        </p:spPr>
        <p:txBody>
          <a:bodyPr wrap="square">
            <a:spAutoFit/>
          </a:bodyPr>
          <a:lstStyle/>
          <a:p>
            <a:pPr algn="ctr"/>
            <a:r>
              <a:rPr lang="en-US" sz="2800" b="1" dirty="0">
                <a:ln w="3175">
                  <a:solidFill>
                    <a:srgbClr val="132B51"/>
                  </a:solidFill>
                </a:ln>
                <a:solidFill>
                  <a:schemeClr val="bg1"/>
                </a:solidFill>
                <a:effectLst>
                  <a:outerShdw blurRad="50800" dist="38100" dir="5400000" algn="t" rotWithShape="0">
                    <a:prstClr val="black">
                      <a:alpha val="40000"/>
                    </a:prstClr>
                  </a:outerShdw>
                </a:effectLst>
                <a:latin typeface="Century Gothic" panose="020B0502020202020204" pitchFamily="34" charset="0"/>
              </a:rPr>
              <a:t>Open House</a:t>
            </a:r>
          </a:p>
          <a:p>
            <a:pPr algn="ctr"/>
            <a:r>
              <a:rPr lang="en-US" sz="2800" b="1" dirty="0">
                <a:ln w="3175">
                  <a:solidFill>
                    <a:srgbClr val="132B51"/>
                  </a:solidFill>
                </a:ln>
                <a:solidFill>
                  <a:schemeClr val="bg1"/>
                </a:solidFill>
                <a:effectLst>
                  <a:outerShdw blurRad="50800" dist="38100" dir="5400000" algn="t" rotWithShape="0">
                    <a:prstClr val="black">
                      <a:alpha val="40000"/>
                    </a:prstClr>
                  </a:outerShdw>
                </a:effectLst>
                <a:latin typeface="Century Gothic" panose="020B0502020202020204" pitchFamily="34" charset="0"/>
              </a:rPr>
              <a:t>Sat 11am-1pm</a:t>
            </a:r>
          </a:p>
        </p:txBody>
      </p:sp>
      <p:sp>
        <p:nvSpPr>
          <p:cNvPr id="2" name="Title 1"/>
          <p:cNvSpPr>
            <a:spLocks noGrp="1"/>
          </p:cNvSpPr>
          <p:nvPr>
            <p:ph type="ctrTitle"/>
          </p:nvPr>
        </p:nvSpPr>
        <p:spPr>
          <a:xfrm>
            <a:off x="0" y="3827840"/>
            <a:ext cx="5665037" cy="985838"/>
          </a:xfrm>
        </p:spPr>
        <p:txBody>
          <a:bodyPr anchor="ctr">
            <a:noAutofit/>
            <a:scene3d>
              <a:camera prst="orthographicFront"/>
              <a:lightRig rig="soft" dir="t">
                <a:rot lat="0" lon="0" rev="17220000"/>
              </a:lightRig>
            </a:scene3d>
            <a:sp3d prstMaterial="softEdge"/>
          </a:bodyPr>
          <a:lstStyle/>
          <a:p>
            <a:r>
              <a:rPr lang="en-US" sz="2400" b="0" cap="none" dirty="0">
                <a:ln w="10541" cmpd="sng">
                  <a:solidFill>
                    <a:srgbClr val="132B51"/>
                  </a:solidFill>
                  <a:prstDash val="solid"/>
                </a:ln>
                <a:solidFill>
                  <a:srgbClr val="329F58"/>
                </a:solidFill>
                <a:effectLst>
                  <a:outerShdw blurRad="38100" dist="38100" dir="2700000" algn="tl">
                    <a:srgbClr val="000000">
                      <a:alpha val="43137"/>
                    </a:srgbClr>
                  </a:outerShdw>
                </a:effectLst>
                <a:latin typeface="Century Gothic" panose="020B0502020202020204" pitchFamily="34" charset="0"/>
              </a:rPr>
              <a:t>10 </a:t>
            </a:r>
            <a:r>
              <a:rPr lang="en-US" sz="2400" b="0" cap="none" dirty="0" err="1">
                <a:ln w="10541" cmpd="sng">
                  <a:solidFill>
                    <a:srgbClr val="132B51"/>
                  </a:solidFill>
                  <a:prstDash val="solid"/>
                </a:ln>
                <a:solidFill>
                  <a:srgbClr val="329F58"/>
                </a:solidFill>
                <a:effectLst>
                  <a:outerShdw blurRad="38100" dist="38100" dir="2700000" algn="tl">
                    <a:srgbClr val="000000">
                      <a:alpha val="43137"/>
                    </a:srgbClr>
                  </a:outerShdw>
                </a:effectLst>
                <a:latin typeface="Century Gothic" panose="020B0502020202020204" pitchFamily="34" charset="0"/>
              </a:rPr>
              <a:t>Timberleaf</a:t>
            </a:r>
            <a:r>
              <a:rPr lang="en-US" sz="2400" b="0" cap="none" dirty="0">
                <a:ln w="10541" cmpd="sng">
                  <a:solidFill>
                    <a:srgbClr val="132B51"/>
                  </a:solidFill>
                  <a:prstDash val="solid"/>
                </a:ln>
                <a:solidFill>
                  <a:srgbClr val="329F58"/>
                </a:solidFill>
                <a:effectLst>
                  <a:outerShdw blurRad="38100" dist="38100" dir="2700000" algn="tl">
                    <a:srgbClr val="000000">
                      <a:alpha val="43137"/>
                    </a:srgbClr>
                  </a:outerShdw>
                </a:effectLst>
                <a:latin typeface="Century Gothic" panose="020B0502020202020204" pitchFamily="34" charset="0"/>
              </a:rPr>
              <a:t> Court</a:t>
            </a:r>
            <a:br>
              <a:rPr lang="en-US" sz="2800" b="0" cap="none" dirty="0">
                <a:ln w="10541" cmpd="sng">
                  <a:solidFill>
                    <a:srgbClr val="132B51"/>
                  </a:solidFill>
                  <a:prstDash val="solid"/>
                </a:ln>
                <a:solidFill>
                  <a:srgbClr val="329F58"/>
                </a:solidFill>
                <a:effectLst>
                  <a:outerShdw blurRad="38100" dist="38100" dir="2700000" algn="tl">
                    <a:srgbClr val="000000">
                      <a:alpha val="43137"/>
                    </a:srgbClr>
                  </a:outerShdw>
                </a:effectLst>
                <a:latin typeface="Century Gothic" panose="020B0502020202020204" pitchFamily="34" charset="0"/>
              </a:rPr>
            </a:br>
            <a:r>
              <a:rPr lang="en-US" sz="1800" b="0" cap="none" dirty="0">
                <a:ln w="10541" cmpd="sng">
                  <a:solidFill>
                    <a:srgbClr val="132B51"/>
                  </a:solidFill>
                  <a:prstDash val="solid"/>
                </a:ln>
                <a:solidFill>
                  <a:srgbClr val="329F58"/>
                </a:solidFill>
                <a:effectLst>
                  <a:outerShdw blurRad="38100" dist="38100" dir="2700000" algn="tl">
                    <a:srgbClr val="000000">
                      <a:alpha val="43137"/>
                    </a:srgbClr>
                  </a:outerShdw>
                </a:effectLst>
                <a:latin typeface="Century Gothic" panose="020B0502020202020204" pitchFamily="34" charset="0"/>
              </a:rPr>
              <a:t>Woodlands ~ Charleston, SC 29407</a:t>
            </a:r>
            <a:br>
              <a:rPr lang="en-US" sz="1800" b="0" cap="none" dirty="0">
                <a:ln w="10541" cmpd="sng">
                  <a:solidFill>
                    <a:srgbClr val="132B51"/>
                  </a:solidFill>
                  <a:prstDash val="solid"/>
                </a:ln>
                <a:solidFill>
                  <a:srgbClr val="329F58"/>
                </a:solidFill>
                <a:effectLst>
                  <a:outerShdw blurRad="38100" dist="38100" dir="2700000" algn="tl">
                    <a:srgbClr val="000000">
                      <a:alpha val="43137"/>
                    </a:srgbClr>
                  </a:outerShdw>
                </a:effectLst>
                <a:latin typeface="Century Gothic" panose="020B0502020202020204" pitchFamily="34" charset="0"/>
              </a:rPr>
            </a:br>
            <a:r>
              <a:rPr lang="en-US" sz="1800" b="0" cap="none" dirty="0">
                <a:ln w="10541" cmpd="sng">
                  <a:solidFill>
                    <a:srgbClr val="132B51"/>
                  </a:solidFill>
                  <a:prstDash val="solid"/>
                </a:ln>
                <a:solidFill>
                  <a:srgbClr val="329F58"/>
                </a:solidFill>
                <a:effectLst>
                  <a:outerShdw blurRad="38100" dist="38100" dir="2700000" algn="tl">
                    <a:srgbClr val="000000">
                      <a:alpha val="43137"/>
                    </a:srgbClr>
                  </a:outerShdw>
                </a:effectLst>
                <a:latin typeface="Century Gothic" panose="020B0502020202020204" pitchFamily="34" charset="0"/>
              </a:rPr>
              <a:t>MLS# 18027548 ~ $235,000</a:t>
            </a:r>
            <a:endParaRPr lang="en-US" sz="1600" b="0" cap="none" dirty="0">
              <a:ln w="10541" cmpd="sng">
                <a:solidFill>
                  <a:srgbClr val="132B51"/>
                </a:solidFill>
                <a:prstDash val="solid"/>
              </a:ln>
              <a:solidFill>
                <a:srgbClr val="329F58"/>
              </a:solidFill>
              <a:effectLst>
                <a:outerShdw blurRad="38100" dist="38100" dir="2700000" algn="tl">
                  <a:srgbClr val="000000">
                    <a:alpha val="43137"/>
                  </a:srgbClr>
                </a:outerShdw>
              </a:effectLst>
              <a:latin typeface="Century Gothic" panose="020B0502020202020204" pitchFamily="34" charset="0"/>
            </a:endParaRPr>
          </a:p>
        </p:txBody>
      </p:sp>
      <p:sp>
        <p:nvSpPr>
          <p:cNvPr id="5" name="Diagonal Stripe 4"/>
          <p:cNvSpPr/>
          <p:nvPr/>
        </p:nvSpPr>
        <p:spPr>
          <a:xfrm>
            <a:off x="-32987" y="-39482"/>
            <a:ext cx="1827110" cy="1828800"/>
          </a:xfrm>
          <a:prstGeom prst="diagStripe">
            <a:avLst/>
          </a:prstGeom>
          <a:solidFill>
            <a:srgbClr val="FF0000"/>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n>
                <a:solidFill>
                  <a:schemeClr val="bg1"/>
                </a:solidFill>
              </a:ln>
              <a:solidFill>
                <a:schemeClr val="bg1"/>
              </a:solidFill>
            </a:endParaRPr>
          </a:p>
        </p:txBody>
      </p:sp>
      <p:sp>
        <p:nvSpPr>
          <p:cNvPr id="6" name="TextBox 5"/>
          <p:cNvSpPr txBox="1"/>
          <p:nvPr/>
        </p:nvSpPr>
        <p:spPr>
          <a:xfrm rot="18916896">
            <a:off x="-57654" y="443874"/>
            <a:ext cx="1455848" cy="369332"/>
          </a:xfrm>
          <a:prstGeom prst="rect">
            <a:avLst/>
          </a:prstGeom>
          <a:noFill/>
        </p:spPr>
        <p:txBody>
          <a:bodyPr wrap="none" rtlCol="0">
            <a:spAutoFit/>
          </a:bodyPr>
          <a:lstStyle/>
          <a:p>
            <a:pPr algn="ctr"/>
            <a:r>
              <a:rPr lang="en-US" sz="1800" b="1" i="1" dirty="0">
                <a:solidFill>
                  <a:schemeClr val="bg1"/>
                </a:solidFill>
                <a:effectLst>
                  <a:outerShdw blurRad="38100" dist="38100" dir="2700000" algn="tl">
                    <a:srgbClr val="000000">
                      <a:alpha val="43137"/>
                    </a:srgbClr>
                  </a:outerShdw>
                </a:effectLst>
                <a:latin typeface="Trebuchet MS" panose="020B0603020202020204" pitchFamily="34" charset="0"/>
              </a:rPr>
              <a:t>Just Listed!</a:t>
            </a:r>
          </a:p>
        </p:txBody>
      </p:sp>
      <p:pic>
        <p:nvPicPr>
          <p:cNvPr id="24" name="Picture 2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754624" y="2255786"/>
            <a:ext cx="1560575" cy="1044736"/>
          </a:xfrm>
          <a:prstGeom prst="rect">
            <a:avLst/>
          </a:prstGeom>
          <a:ln>
            <a:noFill/>
          </a:ln>
        </p:spPr>
      </p:pic>
      <p:pic>
        <p:nvPicPr>
          <p:cNvPr id="27" name="Picture 26"/>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754624" y="6752686"/>
            <a:ext cx="1560575" cy="1044736"/>
          </a:xfrm>
          <a:prstGeom prst="rect">
            <a:avLst/>
          </a:prstGeom>
          <a:ln>
            <a:noFill/>
          </a:ln>
        </p:spPr>
      </p:pic>
      <p:pic>
        <p:nvPicPr>
          <p:cNvPr id="19" name="Picture 18"/>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5754624" y="3668"/>
            <a:ext cx="1560575" cy="1044737"/>
          </a:xfrm>
          <a:prstGeom prst="rect">
            <a:avLst/>
          </a:prstGeom>
          <a:ln>
            <a:noFill/>
          </a:ln>
        </p:spPr>
      </p:pic>
      <p:pic>
        <p:nvPicPr>
          <p:cNvPr id="22" name="Picture 21"/>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8458200" y="9249920"/>
            <a:ext cx="850392" cy="425903"/>
          </a:xfrm>
          <a:prstGeom prst="rect">
            <a:avLst/>
          </a:prstGeom>
        </p:spPr>
      </p:pic>
      <p:sp>
        <p:nvSpPr>
          <p:cNvPr id="16" name="Rectangle 15"/>
          <p:cNvSpPr/>
          <p:nvPr/>
        </p:nvSpPr>
        <p:spPr>
          <a:xfrm>
            <a:off x="7543800" y="7970925"/>
            <a:ext cx="3023377" cy="707886"/>
          </a:xfrm>
          <a:prstGeom prst="rect">
            <a:avLst/>
          </a:prstGeom>
        </p:spPr>
        <p:txBody>
          <a:bodyPr wrap="square">
            <a:spAutoFit/>
          </a:bodyPr>
          <a:lstStyle/>
          <a:p>
            <a:pPr algn="r"/>
            <a:r>
              <a:rPr lang="en-US" sz="1600" dirty="0">
                <a:solidFill>
                  <a:srgbClr val="00325C"/>
                </a:solidFill>
                <a:latin typeface="Century Gothic" panose="020B0502020202020204" pitchFamily="34" charset="0"/>
              </a:rPr>
              <a:t>Beth Moore</a:t>
            </a:r>
          </a:p>
          <a:p>
            <a:pPr algn="r"/>
            <a:r>
              <a:rPr lang="pt-BR" sz="1200" dirty="0">
                <a:solidFill>
                  <a:srgbClr val="00325C"/>
                </a:solidFill>
                <a:latin typeface="Century Gothic" panose="020B0502020202020204" pitchFamily="34" charset="0"/>
              </a:rPr>
              <a:t>M (843) 532-4892</a:t>
            </a:r>
          </a:p>
          <a:p>
            <a:pPr algn="r"/>
            <a:r>
              <a:rPr lang="pt-BR" sz="1200" dirty="0">
                <a:solidFill>
                  <a:srgbClr val="00325C"/>
                </a:solidFill>
                <a:latin typeface="Century Gothic" panose="020B0502020202020204" pitchFamily="34" charset="0"/>
              </a:rPr>
              <a:t>bmoore@carolinaone.com</a:t>
            </a:r>
            <a:endParaRPr lang="en-US" sz="1050" dirty="0">
              <a:solidFill>
                <a:srgbClr val="00325C"/>
              </a:solidFill>
              <a:latin typeface="Century Gothic" panose="020B0502020202020204" pitchFamily="34" charset="0"/>
            </a:endParaRPr>
          </a:p>
        </p:txBody>
      </p:sp>
      <p:pic>
        <p:nvPicPr>
          <p:cNvPr id="25" name="Picture 24"/>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5754624" y="1131561"/>
            <a:ext cx="1560575" cy="1044736"/>
          </a:xfrm>
          <a:prstGeom prst="rect">
            <a:avLst/>
          </a:prstGeom>
          <a:ln>
            <a:noFill/>
          </a:ln>
        </p:spPr>
      </p:pic>
      <p:pic>
        <p:nvPicPr>
          <p:cNvPr id="26" name="Picture 25"/>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5754624" y="3380011"/>
            <a:ext cx="1560575" cy="1044736"/>
          </a:xfrm>
          <a:prstGeom prst="rect">
            <a:avLst/>
          </a:prstGeom>
          <a:ln>
            <a:noFill/>
          </a:ln>
        </p:spPr>
      </p:pic>
      <p:pic>
        <p:nvPicPr>
          <p:cNvPr id="28" name="Picture 27"/>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5754624" y="7876911"/>
            <a:ext cx="1560575" cy="1044736"/>
          </a:xfrm>
          <a:prstGeom prst="rect">
            <a:avLst/>
          </a:prstGeom>
          <a:ln>
            <a:noFill/>
          </a:ln>
        </p:spPr>
      </p:pic>
      <p:pic>
        <p:nvPicPr>
          <p:cNvPr id="29" name="Picture 28"/>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5754624" y="9002588"/>
            <a:ext cx="1560575" cy="1041830"/>
          </a:xfrm>
          <a:prstGeom prst="rect">
            <a:avLst/>
          </a:prstGeom>
          <a:ln>
            <a:noFill/>
          </a:ln>
        </p:spPr>
      </p:pic>
      <p:pic>
        <p:nvPicPr>
          <p:cNvPr id="30" name="Picture 29"/>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5754624" y="4504236"/>
            <a:ext cx="1560575" cy="1044736"/>
          </a:xfrm>
          <a:prstGeom prst="rect">
            <a:avLst/>
          </a:prstGeom>
          <a:ln>
            <a:noFill/>
          </a:ln>
        </p:spPr>
      </p:pic>
      <p:grpSp>
        <p:nvGrpSpPr>
          <p:cNvPr id="4" name="Group 3"/>
          <p:cNvGrpSpPr/>
          <p:nvPr/>
        </p:nvGrpSpPr>
        <p:grpSpPr>
          <a:xfrm>
            <a:off x="85813" y="9176084"/>
            <a:ext cx="5378823" cy="822960"/>
            <a:chOff x="76200" y="9176084"/>
            <a:chExt cx="5378823" cy="822960"/>
          </a:xfrm>
        </p:grpSpPr>
        <p:sp>
          <p:nvSpPr>
            <p:cNvPr id="17" name="Rectangle 16"/>
            <p:cNvSpPr/>
            <p:nvPr/>
          </p:nvSpPr>
          <p:spPr>
            <a:xfrm>
              <a:off x="679704" y="9189819"/>
              <a:ext cx="3968496" cy="646331"/>
            </a:xfrm>
            <a:prstGeom prst="rect">
              <a:avLst/>
            </a:prstGeom>
          </p:spPr>
          <p:txBody>
            <a:bodyPr wrap="square">
              <a:spAutoFit/>
            </a:bodyPr>
            <a:lstStyle/>
            <a:p>
              <a:pPr algn="ctr"/>
              <a:r>
                <a:rPr lang="en-US" sz="1600" dirty="0">
                  <a:solidFill>
                    <a:srgbClr val="132B51"/>
                  </a:solidFill>
                  <a:latin typeface="Century Gothic" panose="020B0502020202020204" pitchFamily="34" charset="0"/>
                </a:rPr>
                <a:t>Meg Kandik</a:t>
              </a:r>
            </a:p>
            <a:p>
              <a:pPr algn="ctr"/>
              <a:r>
                <a:rPr lang="pt-BR" sz="1000" dirty="0">
                  <a:solidFill>
                    <a:srgbClr val="132B51"/>
                  </a:solidFill>
                  <a:latin typeface="Century Gothic" panose="020B0502020202020204" pitchFamily="34" charset="0"/>
                </a:rPr>
                <a:t>M (843) 814-5137 | O (843) 603-4659</a:t>
              </a:r>
            </a:p>
            <a:p>
              <a:pPr algn="ctr"/>
              <a:r>
                <a:rPr lang="pt-BR" sz="1000" dirty="0">
                  <a:solidFill>
                    <a:srgbClr val="132B51"/>
                  </a:solidFill>
                  <a:latin typeface="Century Gothic" panose="020B0502020202020204" pitchFamily="34" charset="0"/>
                </a:rPr>
                <a:t>Meg@HolyCityRE.com | </a:t>
              </a:r>
              <a:r>
                <a:rPr lang="en-US" sz="1000" dirty="0">
                  <a:solidFill>
                    <a:srgbClr val="132B51"/>
                  </a:solidFill>
                  <a:latin typeface="Century Gothic" panose="020B0502020202020204" pitchFamily="34" charset="0"/>
                </a:rPr>
                <a:t>www.holycityre.com </a:t>
              </a:r>
            </a:p>
          </p:txBody>
        </p:sp>
        <p:sp>
          <p:nvSpPr>
            <p:cNvPr id="18" name="Rectangle 17"/>
            <p:cNvSpPr/>
            <p:nvPr/>
          </p:nvSpPr>
          <p:spPr>
            <a:xfrm>
              <a:off x="681444" y="9772650"/>
              <a:ext cx="3967078" cy="215444"/>
            </a:xfrm>
            <a:prstGeom prst="rect">
              <a:avLst/>
            </a:prstGeom>
          </p:spPr>
          <p:txBody>
            <a:bodyPr wrap="square" anchor="ctr">
              <a:spAutoFit/>
            </a:bodyPr>
            <a:lstStyle/>
            <a:p>
              <a:pPr algn="ctr"/>
              <a:r>
                <a:rPr lang="en-US" sz="800" dirty="0">
                  <a:solidFill>
                    <a:srgbClr val="329F58"/>
                  </a:solidFill>
                  <a:latin typeface="Century Gothic" panose="020B0502020202020204" pitchFamily="34" charset="0"/>
                </a:rPr>
                <a:t>Bennett Construction &amp; Realty | 804 Tennent </a:t>
              </a:r>
              <a:r>
                <a:rPr lang="en-US" sz="800" dirty="0" err="1">
                  <a:solidFill>
                    <a:srgbClr val="329F58"/>
                  </a:solidFill>
                  <a:latin typeface="Century Gothic" panose="020B0502020202020204" pitchFamily="34" charset="0"/>
                </a:rPr>
                <a:t>Dr</a:t>
              </a:r>
              <a:r>
                <a:rPr lang="en-US" sz="800" dirty="0">
                  <a:solidFill>
                    <a:srgbClr val="329F58"/>
                  </a:solidFill>
                  <a:latin typeface="Century Gothic" panose="020B0502020202020204" pitchFamily="34" charset="0"/>
                </a:rPr>
                <a:t> | Charleston, SC 29412</a:t>
              </a:r>
              <a:endParaRPr lang="en-US" sz="600" dirty="0">
                <a:solidFill>
                  <a:srgbClr val="329F58"/>
                </a:solidFill>
                <a:latin typeface="Century Gothic" panose="020B0502020202020204" pitchFamily="34" charset="0"/>
              </a:endParaRPr>
            </a:p>
          </p:txBody>
        </p:sp>
        <p:pic>
          <p:nvPicPr>
            <p:cNvPr id="20" name="Picture 19"/>
            <p:cNvPicPr>
              <a:picLocks noChangeAspect="1"/>
            </p:cNvPicPr>
            <p:nvPr/>
          </p:nvPicPr>
          <p:blipFill>
            <a:blip r:embed="rId12">
              <a:extLst>
                <a:ext uri="{28A0092B-C50C-407E-A947-70E740481C1C}">
                  <a14:useLocalDpi xmlns:a14="http://schemas.microsoft.com/office/drawing/2010/main" val="0"/>
                </a:ext>
              </a:extLst>
            </a:blip>
            <a:stretch>
              <a:fillRect/>
            </a:stretch>
          </p:blipFill>
          <p:spPr>
            <a:xfrm>
              <a:off x="4648200" y="9176084"/>
              <a:ext cx="806823" cy="822960"/>
            </a:xfrm>
            <a:prstGeom prst="rect">
              <a:avLst/>
            </a:prstGeom>
            <a:ln w="12700">
              <a:noFill/>
            </a:ln>
            <a:effectLst/>
          </p:spPr>
        </p:pic>
        <p:pic>
          <p:nvPicPr>
            <p:cNvPr id="31" name="Picture 30"/>
            <p:cNvPicPr>
              <a:picLocks noChangeAspect="1"/>
            </p:cNvPicPr>
            <p:nvPr/>
          </p:nvPicPr>
          <p:blipFill>
            <a:blip r:embed="rId13">
              <a:extLst>
                <a:ext uri="{28A0092B-C50C-407E-A947-70E740481C1C}">
                  <a14:useLocalDpi xmlns:a14="http://schemas.microsoft.com/office/drawing/2010/main" val="0"/>
                </a:ext>
              </a:extLst>
            </a:blip>
            <a:stretch>
              <a:fillRect/>
            </a:stretch>
          </p:blipFill>
          <p:spPr>
            <a:xfrm>
              <a:off x="76200" y="9176084"/>
              <a:ext cx="603504" cy="822960"/>
            </a:xfrm>
            <a:prstGeom prst="rect">
              <a:avLst/>
            </a:prstGeom>
            <a:ln w="12700">
              <a:noFill/>
            </a:ln>
            <a:effectLst/>
          </p:spPr>
        </p:pic>
      </p:grpSp>
      <p:pic>
        <p:nvPicPr>
          <p:cNvPr id="33" name="Picture 32">
            <a:extLst>
              <a:ext uri="{FF2B5EF4-FFF2-40B4-BE49-F238E27FC236}">
                <a16:creationId xmlns:a16="http://schemas.microsoft.com/office/drawing/2014/main" id="{CE57DE00-C3F1-48F2-97FC-99CE5EC5A7E6}"/>
              </a:ext>
            </a:extLst>
          </p:cNvPr>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5754624" y="5628461"/>
            <a:ext cx="1560574" cy="1044736"/>
          </a:xfrm>
          <a:prstGeom prst="rect">
            <a:avLst/>
          </a:prstGeom>
          <a:ln>
            <a:noFill/>
          </a:ln>
        </p:spPr>
      </p:pic>
    </p:spTree>
    <p:extLst>
      <p:ext uri="{BB962C8B-B14F-4D97-AF65-F5344CB8AC3E}">
        <p14:creationId xmlns:p14="http://schemas.microsoft.com/office/powerpoint/2010/main" val="412795034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504</TotalTime>
  <Words>224</Words>
  <Application>Microsoft Office PowerPoint</Application>
  <PresentationFormat>Custom</PresentationFormat>
  <Paragraphs>12</Paragraphs>
  <Slides>1</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vt:i4>
      </vt:variant>
    </vt:vector>
  </HeadingPairs>
  <TitlesOfParts>
    <vt:vector size="9" baseType="lpstr">
      <vt:lpstr>Book Antiqua</vt:lpstr>
      <vt:lpstr>Century Gothic</vt:lpstr>
      <vt:lpstr>Lucida Sans</vt:lpstr>
      <vt:lpstr>Trebuchet MS</vt:lpstr>
      <vt:lpstr>Wingdings</vt:lpstr>
      <vt:lpstr>Wingdings 2</vt:lpstr>
      <vt:lpstr>Wingdings 3</vt:lpstr>
      <vt:lpstr>Apex</vt:lpstr>
      <vt:lpstr>10 Timberleaf Court Woodlands ~ Charleston, SC 29407 MLS# 18027548 ~ $235,000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85</cp:revision>
  <dcterms:created xsi:type="dcterms:W3CDTF">2006-08-16T00:00:00Z</dcterms:created>
  <dcterms:modified xsi:type="dcterms:W3CDTF">2018-10-09T21:00:49Z</dcterms:modified>
</cp:coreProperties>
</file>