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11/7/2024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8229600" cy="54864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650556"/>
            <a:ext cx="8229600" cy="851127"/>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800" dirty="0">
                <a:solidFill>
                  <a:schemeClr val="bg2">
                    <a:lumMod val="50000"/>
                  </a:schemeClr>
                </a:solidFill>
                <a:latin typeface="Palatino Linotype" panose="02040502050505030304" pitchFamily="18" charset="0"/>
              </a:rPr>
              <a:t>1103 Ole South Court</a:t>
            </a:r>
          </a:p>
          <a:p>
            <a:pPr algn="ctr"/>
            <a:r>
              <a:rPr lang="en-US" sz="1800" dirty="0">
                <a:solidFill>
                  <a:schemeClr val="bg2">
                    <a:lumMod val="50000"/>
                  </a:schemeClr>
                </a:solidFill>
                <a:latin typeface="Palatino Linotype" panose="02040502050505030304" pitchFamily="18" charset="0"/>
              </a:rPr>
              <a:t>Stony Landing | Moncks Corner, SC 29461 | MLS# 24022010 | $565,000</a:t>
            </a:r>
          </a:p>
        </p:txBody>
      </p:sp>
      <p:sp>
        <p:nvSpPr>
          <p:cNvPr id="8" name="Double Brace 7"/>
          <p:cNvSpPr/>
          <p:nvPr/>
        </p:nvSpPr>
        <p:spPr>
          <a:xfrm rot="5400000">
            <a:off x="-4492930" y="5238750"/>
            <a:ext cx="5867400" cy="2574471"/>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3" name="Subtitle 2"/>
          <p:cNvSpPr>
            <a:spLocks noGrp="1"/>
          </p:cNvSpPr>
          <p:nvPr>
            <p:ph type="subTitle" idx="1"/>
          </p:nvPr>
        </p:nvSpPr>
        <p:spPr>
          <a:xfrm>
            <a:off x="0" y="5597454"/>
            <a:ext cx="6400800" cy="3912107"/>
          </a:xfrm>
        </p:spPr>
        <p:txBody>
          <a:bodyPr anchor="ctr">
            <a:noAutofit/>
          </a:bodyPr>
          <a:lstStyle/>
          <a:p>
            <a:r>
              <a:rPr lang="en-US" sz="1300" dirty="0">
                <a:solidFill>
                  <a:schemeClr val="bg2">
                    <a:lumMod val="25000"/>
                  </a:schemeClr>
                </a:solidFill>
                <a:latin typeface="Palatino Linotype" panose="02040502050505030304" pitchFamily="18" charset="0"/>
                <a:cs typeface="Times New Roman" panose="02020603050405020304" pitchFamily="18" charset="0"/>
              </a:rPr>
              <a:t>Nestled on a spacious lot in the heart of Moncks Corner, this gorgeous home offers an exceptional blend of comfort, elegance, and outdoor leisure including a swimming pool. From the moment you arrive, the charming exterior captures your attention with its inviting front porch, large driveway, and three-car garage. The groomed yard and meticulously maintained landscaping set the tone for what awaits inside. </a:t>
            </a:r>
          </a:p>
          <a:p>
            <a:endParaRPr lang="en-US" sz="1300">
              <a:solidFill>
                <a:schemeClr val="bg2">
                  <a:lumMod val="25000"/>
                </a:schemeClr>
              </a:solidFill>
              <a:latin typeface="Palatino Linotype" panose="02040502050505030304" pitchFamily="18" charset="0"/>
              <a:cs typeface="Times New Roman" panose="02020603050405020304" pitchFamily="18" charset="0"/>
            </a:endParaRPr>
          </a:p>
          <a:p>
            <a:r>
              <a:rPr lang="en-US" sz="1300">
                <a:solidFill>
                  <a:schemeClr val="bg2">
                    <a:lumMod val="25000"/>
                  </a:schemeClr>
                </a:solidFill>
                <a:latin typeface="Palatino Linotype" panose="02040502050505030304" pitchFamily="18" charset="0"/>
                <a:cs typeface="Times New Roman" panose="02020603050405020304" pitchFamily="18" charset="0"/>
              </a:rPr>
              <a:t>Step </a:t>
            </a:r>
            <a:r>
              <a:rPr lang="en-US" sz="1300" dirty="0">
                <a:solidFill>
                  <a:schemeClr val="bg2">
                    <a:lumMod val="25000"/>
                  </a:schemeClr>
                </a:solidFill>
                <a:latin typeface="Palatino Linotype" panose="02040502050505030304" pitchFamily="18" charset="0"/>
                <a:cs typeface="Times New Roman" panose="02020603050405020304" pitchFamily="18" charset="0"/>
              </a:rPr>
              <a:t>through the front door and be greeted by a world of luxury, where gleaming wood floors, soaring ceilings, and intricate moldings create a sense of grandeur. The open floor plan is awash with natural light, enhancing the home's warm and welcoming ambiance. To the right of the foyer, the formal dining room offers the perfect setting for memorable meals and gatherings.</a:t>
            </a:r>
          </a:p>
          <a:p>
            <a:endParaRPr lang="en-US" sz="1300" dirty="0">
              <a:solidFill>
                <a:schemeClr val="bg2">
                  <a:lumMod val="25000"/>
                </a:schemeClr>
              </a:solidFill>
              <a:latin typeface="Palatino Linotype" panose="02040502050505030304" pitchFamily="18" charset="0"/>
              <a:cs typeface="Times New Roman" panose="02020603050405020304" pitchFamily="18" charset="0"/>
            </a:endParaRPr>
          </a:p>
          <a:p>
            <a:r>
              <a:rPr lang="en-US" sz="1300" dirty="0">
                <a:solidFill>
                  <a:schemeClr val="bg2">
                    <a:lumMod val="25000"/>
                  </a:schemeClr>
                </a:solidFill>
                <a:latin typeface="Palatino Linotype" panose="02040502050505030304" pitchFamily="18" charset="0"/>
                <a:cs typeface="Times New Roman" panose="02020603050405020304" pitchFamily="18" charset="0"/>
              </a:rPr>
              <a:t>Conveniently located just 5.3 miles from Lions Beach and 5.9 miles from the Thornley Forest II Boat Ramp on Lake Moultrie, this home offers easy access to outdoor adventures. Plus, you're just 16.3 miles from I-26, 19.2 miles from Historic Downtown Summerville, and 26.5 miles from Charleston International Airport.</a:t>
            </a:r>
          </a:p>
        </p:txBody>
      </p:sp>
      <p:sp>
        <p:nvSpPr>
          <p:cNvPr id="5" name="Rectangle 4"/>
          <p:cNvSpPr/>
          <p:nvPr/>
        </p:nvSpPr>
        <p:spPr>
          <a:xfrm>
            <a:off x="0" y="0"/>
            <a:ext cx="8229600" cy="461665"/>
          </a:xfrm>
          <a:prstGeom prst="rect">
            <a:avLst/>
          </a:prstGeom>
        </p:spPr>
        <p:txBody>
          <a:bodyPr wrap="square">
            <a:spAutoFit/>
          </a:bodyPr>
          <a:lstStyle/>
          <a:p>
            <a:pPr algn="ctr"/>
            <a:r>
              <a:rPr lang="en-US" sz="2400" i="1" dirty="0">
                <a:ln w="3175">
                  <a:noFill/>
                </a:ln>
                <a:solidFill>
                  <a:schemeClr val="bg1"/>
                </a:solidFill>
                <a:latin typeface="Trajan Pro" panose="02020502050506020301" pitchFamily="18" charset="0"/>
                <a:cs typeface="Times New Roman" panose="02020603050405020304" pitchFamily="18" charset="0"/>
              </a:rPr>
              <a:t>Gorgeous Home with Back Yard Oasis</a:t>
            </a: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1067"/>
          <a:stretch/>
        </p:blipFill>
        <p:spPr>
          <a:xfrm>
            <a:off x="8708571" y="2409825"/>
            <a:ext cx="1496786" cy="1122589"/>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1557083" y="1979607"/>
            <a:ext cx="179614" cy="2686514"/>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9" name="Rectangle 8"/>
          <p:cNvSpPr/>
          <p:nvPr/>
        </p:nvSpPr>
        <p:spPr>
          <a:xfrm>
            <a:off x="0" y="9699171"/>
            <a:ext cx="8229600" cy="3592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14" dirty="0">
                <a:solidFill>
                  <a:schemeClr val="tx1"/>
                </a:solidFill>
                <a:latin typeface="Palatino Linotype" panose="02040502050505030304" pitchFamily="18" charset="0"/>
              </a:rPr>
              <a:t>Caroline </a:t>
            </a:r>
            <a:r>
              <a:rPr lang="en-US" sz="1414" dirty="0" err="1">
                <a:solidFill>
                  <a:schemeClr val="tx1"/>
                </a:solidFill>
                <a:latin typeface="Palatino Linotype" panose="02040502050505030304" pitchFamily="18" charset="0"/>
              </a:rPr>
              <a:t>Treece</a:t>
            </a:r>
            <a:r>
              <a:rPr lang="en-US" sz="1414" dirty="0">
                <a:solidFill>
                  <a:schemeClr val="tx1"/>
                </a:solidFill>
                <a:latin typeface="Palatino Linotype" panose="02040502050505030304" pitchFamily="18" charset="0"/>
              </a:rPr>
              <a:t>     ctreece@mattoneillteam.com     843-754-0050</a:t>
            </a:r>
          </a:p>
        </p:txBody>
      </p:sp>
      <p:pic>
        <p:nvPicPr>
          <p:cNvPr id="10" name="Picture 9"/>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2151626" y="4877408"/>
            <a:ext cx="1433322" cy="955548"/>
          </a:xfrm>
          <a:prstGeom prst="rect">
            <a:avLst/>
          </a:prstGeom>
        </p:spPr>
      </p:pic>
      <p:pic>
        <p:nvPicPr>
          <p:cNvPr id="11" name="Picture 10"/>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2151626" y="3791411"/>
            <a:ext cx="1433322" cy="955548"/>
          </a:xfrm>
          <a:prstGeom prst="rect">
            <a:avLst/>
          </a:prstGeom>
        </p:spPr>
      </p:pic>
      <p:pic>
        <p:nvPicPr>
          <p:cNvPr id="14" name="Picture 13"/>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151626" y="8135399"/>
            <a:ext cx="1433322" cy="955548"/>
          </a:xfrm>
          <a:prstGeom prst="rect">
            <a:avLst/>
          </a:prstGeom>
        </p:spPr>
      </p:pic>
      <p:sp>
        <p:nvSpPr>
          <p:cNvPr id="2" name="Rectangle 1"/>
          <p:cNvSpPr/>
          <p:nvPr/>
        </p:nvSpPr>
        <p:spPr>
          <a:xfrm>
            <a:off x="-3173186" y="20409"/>
            <a:ext cx="3049166" cy="479234"/>
          </a:xfrm>
          <a:prstGeom prst="rect">
            <a:avLst/>
          </a:prstGeom>
        </p:spPr>
        <p:txBody>
          <a:bodyPr wrap="square">
            <a:spAutoFit/>
          </a:bodyPr>
          <a:lstStyle/>
          <a:p>
            <a:r>
              <a:rPr lang="en-US" sz="2514"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2514" b="1" dirty="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2514"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2200" dirty="0">
              <a:ln>
                <a:solidFill>
                  <a:srgbClr val="C00000"/>
                </a:solidFill>
              </a:ln>
              <a:solidFill>
                <a:srgbClr val="C00000"/>
              </a:solidFill>
            </a:endParaRPr>
          </a:p>
        </p:txBody>
      </p:sp>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2151626" y="5963405"/>
            <a:ext cx="1433322" cy="955548"/>
          </a:xfrm>
          <a:prstGeom prst="rect">
            <a:avLst/>
          </a:prstGeom>
        </p:spPr>
      </p:pic>
      <p:pic>
        <p:nvPicPr>
          <p:cNvPr id="21" name="Picture 20"/>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2151626" y="7049402"/>
            <a:ext cx="1433322" cy="955548"/>
          </a:xfrm>
          <a:prstGeom prst="rect">
            <a:avLst/>
          </a:prstGeom>
        </p:spPr>
      </p:pic>
      <p:pic>
        <p:nvPicPr>
          <p:cNvPr id="22" name="Picture 21"/>
          <p:cNvPicPr>
            <a:picLocks/>
          </p:cNvPicPr>
          <p:nvPr/>
        </p:nvPicPr>
        <p:blipFill>
          <a:blip r:embed="rId9" cstate="print">
            <a:extLst>
              <a:ext uri="{28A0092B-C50C-407E-A947-70E740481C1C}">
                <a14:useLocalDpi xmlns:a14="http://schemas.microsoft.com/office/drawing/2010/main" val="0"/>
              </a:ext>
            </a:extLst>
          </a:blip>
          <a:srcRect/>
          <a:stretch/>
        </p:blipFill>
        <p:spPr>
          <a:xfrm>
            <a:off x="6400800" y="5603603"/>
            <a:ext cx="1828800" cy="1216152"/>
          </a:xfrm>
          <a:prstGeom prst="rect">
            <a:avLst/>
          </a:prstGeom>
        </p:spPr>
      </p:pic>
      <p:pic>
        <p:nvPicPr>
          <p:cNvPr id="24" name="Picture 23"/>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9456964" y="6525986"/>
            <a:ext cx="1433322" cy="955548"/>
          </a:xfrm>
          <a:prstGeom prst="rect">
            <a:avLst/>
          </a:prstGeom>
        </p:spPr>
      </p:pic>
      <p:pic>
        <p:nvPicPr>
          <p:cNvPr id="25" name="Picture 24"/>
          <p:cNvPicPr>
            <a:picLocks/>
          </p:cNvPicPr>
          <p:nvPr/>
        </p:nvPicPr>
        <p:blipFill>
          <a:blip r:embed="rId11" cstate="print">
            <a:extLst>
              <a:ext uri="{28A0092B-C50C-407E-A947-70E740481C1C}">
                <a14:useLocalDpi xmlns:a14="http://schemas.microsoft.com/office/drawing/2010/main" val="0"/>
              </a:ext>
            </a:extLst>
          </a:blip>
          <a:srcRect/>
          <a:stretch/>
        </p:blipFill>
        <p:spPr>
          <a:xfrm>
            <a:off x="6400800" y="6958274"/>
            <a:ext cx="1828800" cy="1216152"/>
          </a:xfrm>
          <a:prstGeom prst="rect">
            <a:avLst/>
          </a:prstGeom>
        </p:spPr>
      </p:pic>
      <p:pic>
        <p:nvPicPr>
          <p:cNvPr id="26" name="Picture 25"/>
          <p:cNvPicPr>
            <a:picLocks/>
          </p:cNvPicPr>
          <p:nvPr/>
        </p:nvPicPr>
        <p:blipFill>
          <a:blip r:embed="rId12" cstate="print">
            <a:extLst>
              <a:ext uri="{28A0092B-C50C-407E-A947-70E740481C1C}">
                <a14:useLocalDpi xmlns:a14="http://schemas.microsoft.com/office/drawing/2010/main" val="0"/>
              </a:ext>
            </a:extLst>
          </a:blip>
          <a:srcRect/>
          <a:stretch/>
        </p:blipFill>
        <p:spPr>
          <a:xfrm>
            <a:off x="6400800" y="8312607"/>
            <a:ext cx="1828800" cy="1215244"/>
          </a:xfrm>
          <a:prstGeom prst="rect">
            <a:avLst/>
          </a:prstGeom>
        </p:spPr>
      </p:pic>
      <p:pic>
        <p:nvPicPr>
          <p:cNvPr id="27" name="Picture 26">
            <a:extLst>
              <a:ext uri="{FF2B5EF4-FFF2-40B4-BE49-F238E27FC236}">
                <a16:creationId xmlns:a16="http://schemas.microsoft.com/office/drawing/2014/main" id="{868309A1-398B-420A-BCDD-ABACABFD191C}"/>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596742" y="3865144"/>
            <a:ext cx="1436914" cy="714573"/>
          </a:xfrm>
          <a:prstGeom prst="rect">
            <a:avLst/>
          </a:prstGeom>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404</TotalTime>
  <Words>232</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Edwardian Script ITC</vt:lpstr>
      <vt:lpstr>Palatino Linotype</vt:lpstr>
      <vt:lpstr>Trajan Pro</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76</cp:revision>
  <dcterms:created xsi:type="dcterms:W3CDTF">2006-08-16T00:00:00Z</dcterms:created>
  <dcterms:modified xsi:type="dcterms:W3CDTF">2024-11-07T22:37:13Z</dcterms:modified>
</cp:coreProperties>
</file>