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252C"/>
    <a:srgbClr val="3AF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6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4670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3816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6616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7521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662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3708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697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53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746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478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2583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8/15/2023</a:t>
            </a:fld>
            <a:endParaRPr lang="en-US" dirty="0"/>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184597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s://www.zillow.com/view-imx/faf7ce31-1521-4538-a373-1e883e535f63?setAttribution=mls&amp;wl=true&amp;initialViewType=pano&amp;utm_source=dashboard"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7772400" cy="100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188925" y="0"/>
            <a:ext cx="4056516" cy="918150"/>
          </a:xfrm>
        </p:spPr>
        <p:txBody>
          <a:bodyPr anchor="ctr">
            <a:noAutofit/>
          </a:bodyPr>
          <a:lstStyle/>
          <a:p>
            <a:pPr algn="r"/>
            <a:r>
              <a:rPr lang="en-US" sz="2000" b="1" spc="0" dirty="0">
                <a:solidFill>
                  <a:schemeClr val="tx2"/>
                </a:solidFill>
                <a:latin typeface="Futura Bk BT" panose="020B0502020204020303" pitchFamily="34" charset="0"/>
                <a:cs typeface="Microsoft Sans Serif" panose="020B0604020202020204" pitchFamily="34" charset="0"/>
              </a:rPr>
              <a:t>1105 Eagle Landing Boulevard</a:t>
            </a:r>
            <a:br>
              <a:rPr lang="en-US" sz="2000" b="1" spc="0" dirty="0">
                <a:solidFill>
                  <a:schemeClr val="tx2"/>
                </a:solidFill>
                <a:latin typeface="Futura Bk BT" panose="020B0502020204020303" pitchFamily="34" charset="0"/>
                <a:cs typeface="Microsoft Sans Serif" panose="020B0604020202020204" pitchFamily="34" charset="0"/>
              </a:rPr>
            </a:br>
            <a:r>
              <a:rPr lang="en-US" sz="1600" spc="0" dirty="0">
                <a:solidFill>
                  <a:schemeClr val="tx2"/>
                </a:solidFill>
                <a:latin typeface="Futura Bk BT" panose="020B0502020204020303" pitchFamily="34" charset="0"/>
                <a:cs typeface="Microsoft Sans Serif" panose="020B0604020202020204" pitchFamily="34" charset="0"/>
              </a:rPr>
              <a:t>Eagle Landing | Hanahan, SC 29410</a:t>
            </a:r>
            <a:br>
              <a:rPr lang="en-US" sz="1600" spc="0" dirty="0">
                <a:solidFill>
                  <a:schemeClr val="tx2"/>
                </a:solidFill>
                <a:latin typeface="Futura Bk BT" panose="020B0502020204020303" pitchFamily="34" charset="0"/>
                <a:cs typeface="Microsoft Sans Serif" panose="020B0604020202020204" pitchFamily="34" charset="0"/>
              </a:rPr>
            </a:br>
            <a:r>
              <a:rPr lang="en-US" sz="1600" spc="0" dirty="0">
                <a:solidFill>
                  <a:schemeClr val="tx2"/>
                </a:solidFill>
                <a:latin typeface="Futura Bk BT" panose="020B0502020204020303" pitchFamily="34" charset="0"/>
                <a:cs typeface="Microsoft Sans Serif" panose="020B0604020202020204" pitchFamily="34" charset="0"/>
              </a:rPr>
              <a:t>MLS# 23017478 </a:t>
            </a:r>
            <a:r>
              <a:rPr lang="en-US" sz="1600" spc="0">
                <a:solidFill>
                  <a:schemeClr val="tx2"/>
                </a:solidFill>
                <a:latin typeface="Futura Bk BT" panose="020B0502020204020303" pitchFamily="34" charset="0"/>
                <a:cs typeface="Microsoft Sans Serif" panose="020B0604020202020204" pitchFamily="34" charset="0"/>
              </a:rPr>
              <a:t>| </a:t>
            </a:r>
            <a:r>
              <a:rPr lang="en-US" sz="1600" spc="0">
                <a:solidFill>
                  <a:srgbClr val="FF0000"/>
                </a:solidFill>
                <a:latin typeface="Futura Bk BT" panose="020B0502020204020303" pitchFamily="34" charset="0"/>
                <a:cs typeface="Microsoft Sans Serif" panose="020B0604020202020204" pitchFamily="34" charset="0"/>
              </a:rPr>
              <a:t>REDUCED $</a:t>
            </a:r>
            <a:r>
              <a:rPr lang="en-US" sz="1600" spc="0" dirty="0">
                <a:solidFill>
                  <a:srgbClr val="FF0000"/>
                </a:solidFill>
                <a:latin typeface="Futura Bk BT" panose="020B0502020204020303" pitchFamily="34" charset="0"/>
                <a:cs typeface="Microsoft Sans Serif" panose="020B0604020202020204" pitchFamily="34" charset="0"/>
              </a:rPr>
              <a:t>719,000</a:t>
            </a:r>
            <a:endParaRPr lang="en-US" sz="900" spc="0" dirty="0">
              <a:solidFill>
                <a:srgbClr val="FF0000"/>
              </a:solidFill>
              <a:latin typeface="Futura Bk BT" panose="020B0502020204020303" pitchFamily="34" charset="0"/>
              <a:cs typeface="Microsoft Sans Serif" panose="020B0604020202020204" pitchFamily="34" charset="0"/>
            </a:endParaRPr>
          </a:p>
        </p:txBody>
      </p:sp>
      <p:sp>
        <p:nvSpPr>
          <p:cNvPr id="3" name="Subtitle 2"/>
          <p:cNvSpPr>
            <a:spLocks noGrp="1"/>
          </p:cNvSpPr>
          <p:nvPr>
            <p:ph type="subTitle" idx="1"/>
          </p:nvPr>
        </p:nvSpPr>
        <p:spPr>
          <a:xfrm>
            <a:off x="225248" y="4800600"/>
            <a:ext cx="7775752" cy="3127248"/>
          </a:xfrm>
        </p:spPr>
        <p:txBody>
          <a:bodyPr anchor="ctr">
            <a:noAutofit/>
          </a:bodyPr>
          <a:lstStyle/>
          <a:p>
            <a:pPr>
              <a:lnSpc>
                <a:spcPct val="100000"/>
              </a:lnSpc>
              <a:spcBef>
                <a:spcPts val="0"/>
              </a:spcBef>
            </a:pPr>
            <a:r>
              <a:rPr lang="en-US" sz="1200" b="1" dirty="0">
                <a:solidFill>
                  <a:schemeClr val="accent1">
                    <a:lumMod val="50000"/>
                  </a:schemeClr>
                </a:solidFill>
                <a:latin typeface="Futura Bk BT" panose="020B0502020204020303" pitchFamily="34" charset="0"/>
                <a:cs typeface="Microsoft Sans Serif" panose="020B0604020202020204" pitchFamily="34" charset="0"/>
              </a:rPr>
              <a:t>5 BEDS | 3.5 BATHS | 3,592 SQ FT</a:t>
            </a:r>
          </a:p>
          <a:p>
            <a:pPr>
              <a:lnSpc>
                <a:spcPct val="100000"/>
              </a:lnSpc>
              <a:spcBef>
                <a:spcPts val="0"/>
              </a:spcBef>
            </a:pPr>
            <a:endParaRPr lang="en-US" sz="1000" b="1" dirty="0">
              <a:solidFill>
                <a:schemeClr val="tx1"/>
              </a:solidFill>
              <a:latin typeface="Futura Bk BT" panose="020B0502020204020303" pitchFamily="34" charset="0"/>
              <a:cs typeface="Microsoft Sans Serif" panose="020B0604020202020204" pitchFamily="34" charset="0"/>
            </a:endParaRPr>
          </a:p>
          <a:p>
            <a:pPr>
              <a:lnSpc>
                <a:spcPct val="100000"/>
              </a:lnSpc>
              <a:spcBef>
                <a:spcPts val="0"/>
              </a:spcBef>
            </a:pPr>
            <a:r>
              <a:rPr lang="en-US" sz="1000" dirty="0">
                <a:solidFill>
                  <a:schemeClr val="tx1"/>
                </a:solidFill>
                <a:latin typeface="Futura Bk BT" panose="020B0502020204020303" pitchFamily="34" charset="0"/>
                <a:cs typeface="Microsoft Sans Serif" panose="020B0604020202020204" pitchFamily="34" charset="0"/>
              </a:rPr>
              <a:t>A quintessential colonial, brick home located in one of the most convenient, well-established and sought after neighborhoods, Eagle Landing, just down the street from the Goose Creek Reservoir. This home has been beautifully renovated and impeccably maintained. The main level boasts a stunning foyer with a beautiful wood staircase; a dining room big enough to host a crowd; a formal living room and/or office; a great room with gas fireplace surrounded by gorgeous custom wooden built-ins; a gourmet kitchen with breakfast nook, granite countertops, gas cooktop, double ovens, abundant solid wood cabinetry, custom tile backsplash, and high-end appliances. Just off the kitchen and great room, overlooking the backyard, is a screened porch with stunning brick flooring. The charm and character of the home continues throughout with its wood flooring and tile, triple crown molding, and high ceilings. The primary bedroom suite includes custom tile flooring, separate vanities, a large glass shower and jetted tub. The fifth bedroom with full bath over the garage feels like a private apartment making it the ideal flex space, guest suite, or office. Large back yard fully fenced with mature trees and low maintenance landscaping. Other notable features: Roof was replaced in 2018 and has a 30-year warranty. Rinnai tankless hot water heater, all 29 windows energy efficient (installed 2017), plumbing entirely replaced (2019), natural gas, freshly painted interior, high-end designer light fixtures. Centrally located to Charleston and just 20-30 minutes to most beaches and attractions! Minutes to the mall, amazing cuisine, shopping, and Bettis Boat Landing for the boaters! With five bedrooms and three and a half baths, this dream home is oozing with charm and curb appeal!</a:t>
            </a:r>
          </a:p>
          <a:p>
            <a:pPr>
              <a:lnSpc>
                <a:spcPct val="100000"/>
              </a:lnSpc>
              <a:spcBef>
                <a:spcPts val="0"/>
              </a:spcBef>
            </a:pPr>
            <a:endParaRPr lang="en-US" sz="1000" dirty="0">
              <a:latin typeface="Futura Bk BT" panose="020B0502020204020303" pitchFamily="34" charset="0"/>
              <a:cs typeface="Microsoft Sans Serif" panose="020B0604020202020204" pitchFamily="34" charset="0"/>
              <a:hlinkClick r:id="rId2"/>
            </a:endParaRPr>
          </a:p>
          <a:p>
            <a:pPr>
              <a:lnSpc>
                <a:spcPct val="100000"/>
              </a:lnSpc>
              <a:spcBef>
                <a:spcPts val="0"/>
              </a:spcBef>
            </a:pPr>
            <a:r>
              <a:rPr lang="en-US" sz="1000" dirty="0">
                <a:latin typeface="Futura Bk BT" panose="020B0502020204020303" pitchFamily="34" charset="0"/>
                <a:cs typeface="Microsoft Sans Serif" panose="020B0604020202020204" pitchFamily="34" charset="0"/>
                <a:hlinkClick r:id="rId2"/>
              </a:rPr>
              <a:t>Click here for interactive floorplan and virtual tour</a:t>
            </a:r>
            <a:endParaRPr lang="en-US" sz="1000" dirty="0">
              <a:solidFill>
                <a:schemeClr val="tx1"/>
              </a:solidFill>
              <a:latin typeface="Futura Bk BT" panose="020B0502020204020303" pitchFamily="34" charset="0"/>
              <a:cs typeface="Microsoft Sans Serif" panose="020B0604020202020204" pitchFamily="34" charset="0"/>
            </a:endParaRPr>
          </a:p>
        </p:txBody>
      </p:sp>
      <p:sp>
        <p:nvSpPr>
          <p:cNvPr id="6" name="Rectangle 5"/>
          <p:cNvSpPr/>
          <p:nvPr/>
        </p:nvSpPr>
        <p:spPr>
          <a:xfrm>
            <a:off x="225248" y="9288736"/>
            <a:ext cx="3046962" cy="677108"/>
          </a:xfrm>
          <a:prstGeom prst="rect">
            <a:avLst/>
          </a:prstGeom>
        </p:spPr>
        <p:txBody>
          <a:bodyPr wrap="square">
            <a:spAutoFit/>
          </a:bodyPr>
          <a:lstStyle/>
          <a:p>
            <a:r>
              <a:rPr lang="en-US" sz="1600" dirty="0">
                <a:latin typeface="Futura Bk BT" panose="020B0502020204020303" pitchFamily="34" charset="0"/>
                <a:cs typeface="Microsoft Sans Serif" panose="020B0604020202020204" pitchFamily="34" charset="0"/>
              </a:rPr>
              <a:t>Katie Wishneff</a:t>
            </a:r>
          </a:p>
          <a:p>
            <a:r>
              <a:rPr lang="en-US" sz="1100" dirty="0">
                <a:latin typeface="Futura Bk BT" panose="020B0502020204020303" pitchFamily="34" charset="0"/>
                <a:cs typeface="Microsoft Sans Serif" panose="020B0604020202020204" pitchFamily="34" charset="0"/>
              </a:rPr>
              <a:t>843-870-8784</a:t>
            </a:r>
          </a:p>
          <a:p>
            <a:r>
              <a:rPr lang="en-US" sz="1100" dirty="0">
                <a:latin typeface="Futura Bk BT" panose="020B0502020204020303" pitchFamily="34" charset="0"/>
                <a:cs typeface="Microsoft Sans Serif" panose="020B0604020202020204" pitchFamily="34" charset="0"/>
              </a:rPr>
              <a:t>katie.richterco@gmail.com</a:t>
            </a:r>
          </a:p>
        </p:txBody>
      </p:sp>
      <p:sp>
        <p:nvSpPr>
          <p:cNvPr id="9" name="Rectangle 8"/>
          <p:cNvSpPr/>
          <p:nvPr/>
        </p:nvSpPr>
        <p:spPr>
          <a:xfrm>
            <a:off x="5763314" y="9350291"/>
            <a:ext cx="2241038" cy="553998"/>
          </a:xfrm>
          <a:prstGeom prst="rect">
            <a:avLst/>
          </a:prstGeom>
        </p:spPr>
        <p:txBody>
          <a:bodyPr wrap="square">
            <a:spAutoFit/>
          </a:bodyPr>
          <a:lstStyle/>
          <a:p>
            <a:pPr algn="r"/>
            <a:r>
              <a:rPr lang="en-US" sz="1000" dirty="0">
                <a:latin typeface="Futura Bk BT" panose="020B0502020204020303" pitchFamily="34" charset="0"/>
                <a:cs typeface="Microsoft Sans Serif" panose="020B0604020202020204" pitchFamily="34" charset="0"/>
              </a:rPr>
              <a:t>Brand Name Real Estate</a:t>
            </a:r>
          </a:p>
          <a:p>
            <a:pPr algn="r"/>
            <a:r>
              <a:rPr lang="en-US" sz="1000" dirty="0">
                <a:latin typeface="Futura Bk BT" panose="020B0502020204020303" pitchFamily="34" charset="0"/>
                <a:cs typeface="Microsoft Sans Serif" panose="020B0604020202020204" pitchFamily="34" charset="0"/>
              </a:rPr>
              <a:t>4 Carriage Lane Suite 106</a:t>
            </a:r>
          </a:p>
          <a:p>
            <a:pPr algn="r"/>
            <a:r>
              <a:rPr lang="en-US" sz="1000" dirty="0">
                <a:latin typeface="Futura Bk BT" panose="020B0502020204020303" pitchFamily="34" charset="0"/>
                <a:cs typeface="Microsoft Sans Serif" panose="020B0604020202020204" pitchFamily="34" charset="0"/>
              </a:rPr>
              <a:t>Charleston, SC 29407</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187" y="9720042"/>
            <a:ext cx="338358" cy="33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7360" y="0"/>
            <a:ext cx="4192239" cy="954107"/>
          </a:xfrm>
          <a:prstGeom prst="rect">
            <a:avLst/>
          </a:prstGeom>
        </p:spPr>
        <p:txBody>
          <a:bodyPr wrap="square">
            <a:spAutoFit/>
          </a:bodyPr>
          <a:lstStyle/>
          <a:p>
            <a:r>
              <a:rPr lang="en-US" sz="2800" dirty="0">
                <a:ln w="12700">
                  <a:noFill/>
                  <a:prstDash val="solid"/>
                </a:ln>
                <a:solidFill>
                  <a:srgbClr val="00B0F0"/>
                </a:solidFill>
                <a:latin typeface="Ink Free" panose="03080402000500000000" pitchFamily="66" charset="0"/>
                <a:cs typeface="Narkisim" panose="020E0502050101010101" pitchFamily="34" charset="-79"/>
              </a:rPr>
              <a:t>Completely Renovated Brick Home</a:t>
            </a:r>
          </a:p>
        </p:txBody>
      </p:sp>
      <p:pic>
        <p:nvPicPr>
          <p:cNvPr id="25" name="Picture 2">
            <a:extLst>
              <a:ext uri="{FF2B5EF4-FFF2-40B4-BE49-F238E27FC236}">
                <a16:creationId xmlns:a16="http://schemas.microsoft.com/office/drawing/2014/main" id="{3663381F-0A94-4919-A616-D115A0188A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30628" y="891560"/>
            <a:ext cx="3793144" cy="2528763"/>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9" name="Picture 8">
            <a:extLst>
              <a:ext uri="{FF2B5EF4-FFF2-40B4-BE49-F238E27FC236}">
                <a16:creationId xmlns:a16="http://schemas.microsoft.com/office/drawing/2014/main" id="{55B3B569-3376-4D82-A1BF-523C777B2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333537" y="9272380"/>
            <a:ext cx="1562527" cy="709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6F26ADD1-721A-4383-BCEC-52E0C7F23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447" b="447"/>
          <a:stretch/>
        </p:blipFill>
        <p:spPr bwMode="auto">
          <a:xfrm>
            <a:off x="4200448" y="893864"/>
            <a:ext cx="3803904" cy="2529745"/>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638E990F-21CA-422A-9A0D-FF7EC70BA590}"/>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4202718" y="3581400"/>
            <a:ext cx="1807600" cy="1216152"/>
          </a:xfrm>
          <a:prstGeom prst="rect">
            <a:avLst/>
          </a:prstGeom>
        </p:spPr>
      </p:pic>
      <p:pic>
        <p:nvPicPr>
          <p:cNvPr id="11" name="Picture 10">
            <a:extLst>
              <a:ext uri="{FF2B5EF4-FFF2-40B4-BE49-F238E27FC236}">
                <a16:creationId xmlns:a16="http://schemas.microsoft.com/office/drawing/2014/main" id="{4D4167E3-9468-4F94-932B-BC0332D6D9B8}"/>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216313" y="3581400"/>
            <a:ext cx="1813539" cy="1216152"/>
          </a:xfrm>
          <a:prstGeom prst="rect">
            <a:avLst/>
          </a:prstGeom>
        </p:spPr>
      </p:pic>
      <p:pic>
        <p:nvPicPr>
          <p:cNvPr id="13" name="Picture 12">
            <a:extLst>
              <a:ext uri="{FF2B5EF4-FFF2-40B4-BE49-F238E27FC236}">
                <a16:creationId xmlns:a16="http://schemas.microsoft.com/office/drawing/2014/main" id="{084F281B-39A8-494F-B905-ADB43EE3433B}"/>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225248" y="7932997"/>
            <a:ext cx="1828800" cy="1205853"/>
          </a:xfrm>
          <a:prstGeom prst="rect">
            <a:avLst/>
          </a:prstGeom>
        </p:spPr>
      </p:pic>
      <p:pic>
        <p:nvPicPr>
          <p:cNvPr id="23" name="Picture 22">
            <a:extLst>
              <a:ext uri="{FF2B5EF4-FFF2-40B4-BE49-F238E27FC236}">
                <a16:creationId xmlns:a16="http://schemas.microsoft.com/office/drawing/2014/main" id="{D302B841-5A50-4A8A-B3B0-D6987D14B751}"/>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175552" y="3591172"/>
            <a:ext cx="1828800" cy="1196607"/>
          </a:xfrm>
          <a:prstGeom prst="rect">
            <a:avLst/>
          </a:prstGeom>
        </p:spPr>
      </p:pic>
      <p:pic>
        <p:nvPicPr>
          <p:cNvPr id="27" name="Picture 26">
            <a:extLst>
              <a:ext uri="{FF2B5EF4-FFF2-40B4-BE49-F238E27FC236}">
                <a16:creationId xmlns:a16="http://schemas.microsoft.com/office/drawing/2014/main" id="{6DCB12F9-AA14-4C3E-8380-B50463CB5358}"/>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4198561" y="7927848"/>
            <a:ext cx="1815914" cy="1216152"/>
          </a:xfrm>
          <a:prstGeom prst="rect">
            <a:avLst/>
          </a:prstGeom>
        </p:spPr>
      </p:pic>
      <p:pic>
        <p:nvPicPr>
          <p:cNvPr id="30" name="Picture 29">
            <a:extLst>
              <a:ext uri="{FF2B5EF4-FFF2-40B4-BE49-F238E27FC236}">
                <a16:creationId xmlns:a16="http://schemas.microsoft.com/office/drawing/2014/main" id="{1A416940-8F11-42F0-9E91-5266A868A24B}"/>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08683" y="7934159"/>
            <a:ext cx="1828800" cy="1203529"/>
          </a:xfrm>
          <a:prstGeom prst="rect">
            <a:avLst/>
          </a:prstGeom>
        </p:spPr>
      </p:pic>
      <p:pic>
        <p:nvPicPr>
          <p:cNvPr id="33" name="Picture 32">
            <a:extLst>
              <a:ext uri="{FF2B5EF4-FFF2-40B4-BE49-F238E27FC236}">
                <a16:creationId xmlns:a16="http://schemas.microsoft.com/office/drawing/2014/main" id="{A54C438C-34E4-4CFA-A80D-D0DB272E2299}"/>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30503" y="3581400"/>
            <a:ext cx="1818289" cy="1216152"/>
          </a:xfrm>
          <a:prstGeom prst="rect">
            <a:avLst/>
          </a:prstGeom>
        </p:spPr>
      </p:pic>
      <p:pic>
        <p:nvPicPr>
          <p:cNvPr id="35" name="Picture 34">
            <a:extLst>
              <a:ext uri="{FF2B5EF4-FFF2-40B4-BE49-F238E27FC236}">
                <a16:creationId xmlns:a16="http://schemas.microsoft.com/office/drawing/2014/main" id="{1FC38241-0D8C-40BE-85D9-2DEBB14E813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6175552" y="7929090"/>
            <a:ext cx="1828800" cy="1213668"/>
          </a:xfrm>
          <a:prstGeom prst="rect">
            <a:avLst/>
          </a:prstGeom>
        </p:spPr>
      </p:pic>
      <p:pic>
        <p:nvPicPr>
          <p:cNvPr id="20" name="Picture 8">
            <a:extLst>
              <a:ext uri="{FF2B5EF4-FFF2-40B4-BE49-F238E27FC236}">
                <a16:creationId xmlns:a16="http://schemas.microsoft.com/office/drawing/2014/main" id="{A674CCBE-996D-5CD2-79F5-A13045E22CC3}"/>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8675" t="12249" b="28823"/>
          <a:stretch/>
        </p:blipFill>
        <p:spPr bwMode="auto">
          <a:xfrm>
            <a:off x="-990600" y="8512846"/>
            <a:ext cx="734694" cy="709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TotalTime>
  <Words>387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Futura Bk BT</vt:lpstr>
      <vt:lpstr>Ink Free</vt:lpstr>
      <vt:lpstr>Office Theme</vt:lpstr>
      <vt:lpstr>1105 Eagle Landing Boulevard Eagle Landing | Hanahan, SC 29410 MLS# 23017478 | REDUCED $719,000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102</cp:revision>
  <dcterms:created xsi:type="dcterms:W3CDTF">2006-08-16T00:00:00Z</dcterms:created>
  <dcterms:modified xsi:type="dcterms:W3CDTF">2023-08-15T17:05:37Z</dcterms:modified>
</cp:coreProperties>
</file>