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A6"/>
    <a:srgbClr val="A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726" y="5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6/26/2020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gif"/><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2.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hyperlink" Target="https://youtu.be/DhVxYovvFqs" TargetMode="External"/><Relationship Id="rId11" Type="http://schemas.openxmlformats.org/officeDocument/2006/relationships/image" Target="../media/image9.jpeg"/><Relationship Id="rId5" Type="http://schemas.openxmlformats.org/officeDocument/2006/relationships/image" Target="../media/image4.jp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3.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7" name="Picture 6" descr="A sunset in the background&#10;&#10;Description automatically generated">
            <a:extLst>
              <a:ext uri="{FF2B5EF4-FFF2-40B4-BE49-F238E27FC236}">
                <a16:creationId xmlns:a16="http://schemas.microsoft.com/office/drawing/2014/main" id="{537E499C-61C3-4AF0-9B18-5BC4A790AECF}"/>
              </a:ext>
            </a:extLst>
          </p:cNvPr>
          <p:cNvPicPr>
            <a:picLocks noChangeAspect="1"/>
          </p:cNvPicPr>
          <p:nvPr/>
        </p:nvPicPr>
        <p:blipFill rotWithShape="1">
          <a:blip r:embed="rId4">
            <a:extLst>
              <a:ext uri="{28A0092B-C50C-407E-A947-70E740481C1C}">
                <a14:useLocalDpi xmlns:a14="http://schemas.microsoft.com/office/drawing/2010/main" val="0"/>
              </a:ext>
            </a:extLst>
          </a:blip>
          <a:srcRect l="1726" t="7447" r="79111" b="7078"/>
          <a:stretch/>
        </p:blipFill>
        <p:spPr>
          <a:xfrm>
            <a:off x="167532" y="8967136"/>
            <a:ext cx="823068" cy="98957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p:blipFill>
        <p:spPr>
          <a:xfrm>
            <a:off x="0" y="0"/>
            <a:ext cx="8229600" cy="5482583"/>
          </a:xfrm>
          <a:prstGeom prst="rect">
            <a:avLst/>
          </a:prstGeom>
          <a:ln>
            <a:noFill/>
          </a:ln>
          <a:effectLst/>
        </p:spPr>
      </p:pic>
      <p:sp>
        <p:nvSpPr>
          <p:cNvPr id="2" name="Title 1"/>
          <p:cNvSpPr>
            <a:spLocks noGrp="1"/>
          </p:cNvSpPr>
          <p:nvPr>
            <p:ph type="ctrTitle"/>
          </p:nvPr>
        </p:nvSpPr>
        <p:spPr>
          <a:xfrm>
            <a:off x="0" y="1"/>
            <a:ext cx="8229600" cy="660856"/>
          </a:xfrm>
        </p:spPr>
        <p:txBody>
          <a:bodyPr>
            <a:noAutofit/>
          </a:bodyPr>
          <a:lstStyle/>
          <a:p>
            <a:r>
              <a:rPr lang="en-US" sz="2800" b="1" dirty="0">
                <a:ln w="3175">
                  <a:solidFill>
                    <a:schemeClr val="bg1"/>
                  </a:solidFill>
                </a:ln>
                <a:effectLst>
                  <a:outerShdw blurRad="38100" dist="38100" dir="2700000" algn="tl">
                    <a:srgbClr val="000000">
                      <a:alpha val="43137"/>
                    </a:srgbClr>
                  </a:outerShdw>
                </a:effectLst>
                <a:latin typeface="Century Gothic" panose="020B0502020202020204" pitchFamily="34" charset="0"/>
              </a:rPr>
              <a:t>Open House Sunday June 28th 1-3pm</a:t>
            </a:r>
            <a:endParaRPr lang="en-US" sz="2400" b="1" i="1" dirty="0">
              <a:ln w="3175">
                <a:solidFill>
                  <a:schemeClr val="bg1"/>
                </a:solidFill>
              </a:ln>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0" y="5520183"/>
            <a:ext cx="8229600" cy="2252218"/>
          </a:xfrm>
        </p:spPr>
        <p:txBody>
          <a:bodyPr anchor="ctr">
            <a:noAutofit/>
          </a:bodyPr>
          <a:lstStyle/>
          <a:p>
            <a:r>
              <a:rPr lang="en-US" sz="1600" dirty="0">
                <a:solidFill>
                  <a:schemeClr val="bg1"/>
                </a:solidFill>
                <a:latin typeface="Century Gothic" panose="020B0502020202020204" pitchFamily="34" charset="0"/>
              </a:rPr>
              <a:t>Separate sitting and dining areas flow into kitchen with wood cabinets, lots of storage and sunlight. Eat in area open to heated and cooled sunroom and pool. Master suite a true retreat area </a:t>
            </a:r>
            <a:r>
              <a:rPr lang="en-US" sz="1600">
                <a:solidFill>
                  <a:schemeClr val="bg1"/>
                </a:solidFill>
                <a:latin typeface="Century Gothic" panose="020B0502020202020204" pitchFamily="34" charset="0"/>
              </a:rPr>
              <a:t>with access </a:t>
            </a:r>
            <a:r>
              <a:rPr lang="en-US" sz="1600" dirty="0">
                <a:solidFill>
                  <a:schemeClr val="bg1"/>
                </a:solidFill>
                <a:latin typeface="Century Gothic" panose="020B0502020202020204" pitchFamily="34" charset="0"/>
              </a:rPr>
              <a:t>to sunroom and views of pool. Easy access to all areas of house. HVAC and appliances have been replaced. Great location in Dorchester Two schools and close to downtown Summerville and interstate. </a:t>
            </a:r>
          </a:p>
          <a:p>
            <a:r>
              <a:rPr lang="en-US" sz="1600" dirty="0">
                <a:solidFill>
                  <a:schemeClr val="bg1"/>
                </a:solidFill>
                <a:latin typeface="Century Gothic" panose="020B0502020202020204" pitchFamily="34" charset="0"/>
              </a:rPr>
              <a:t>For video go to </a:t>
            </a:r>
            <a:r>
              <a:rPr lang="en-US" sz="1600" dirty="0">
                <a:solidFill>
                  <a:schemeClr val="bg1"/>
                </a:solidFill>
                <a:latin typeface="Century Gothic" panose="020B0502020202020204" pitchFamily="34" charset="0"/>
                <a:hlinkClick r:id="rId6"/>
              </a:rPr>
              <a:t>https://youtu.be/DhVxYovvFqs</a:t>
            </a:r>
            <a:r>
              <a:rPr lang="en-US" sz="1600" dirty="0">
                <a:solidFill>
                  <a:schemeClr val="bg1"/>
                </a:solidFill>
                <a:latin typeface="Century Gothic" panose="020B0502020202020204" pitchFamily="34" charset="0"/>
              </a:rPr>
              <a:t> </a:t>
            </a:r>
          </a:p>
        </p:txBody>
      </p:sp>
      <p:sp>
        <p:nvSpPr>
          <p:cNvPr id="17" name="Rectangle 16"/>
          <p:cNvSpPr/>
          <p:nvPr/>
        </p:nvSpPr>
        <p:spPr>
          <a:xfrm>
            <a:off x="990600" y="8971821"/>
            <a:ext cx="3202702" cy="984885"/>
          </a:xfrm>
          <a:prstGeom prst="rect">
            <a:avLst/>
          </a:prstGeom>
        </p:spPr>
        <p:txBody>
          <a:bodyPr wrap="square">
            <a:spAutoFit/>
          </a:bodyPr>
          <a:lstStyle/>
          <a:p>
            <a:r>
              <a:rPr lang="en-US" sz="1400" b="1" dirty="0">
                <a:solidFill>
                  <a:schemeClr val="bg1"/>
                </a:solidFill>
                <a:latin typeface="Century Gothic" panose="020B0502020202020204" pitchFamily="34" charset="0"/>
              </a:rPr>
              <a:t>Jordy Tupper</a:t>
            </a:r>
            <a:br>
              <a:rPr lang="en-US" sz="1100" b="1" dirty="0">
                <a:solidFill>
                  <a:schemeClr val="bg1"/>
                </a:solidFill>
                <a:latin typeface="Century Gothic" panose="020B0502020202020204" pitchFamily="34" charset="0"/>
              </a:rPr>
            </a:br>
            <a:r>
              <a:rPr lang="en-US" sz="1100" dirty="0">
                <a:solidFill>
                  <a:schemeClr val="bg1"/>
                </a:solidFill>
                <a:latin typeface="Century Gothic" panose="020B0502020202020204" pitchFamily="34" charset="0"/>
              </a:rPr>
              <a:t>Office 843-576-2697</a:t>
            </a:r>
          </a:p>
          <a:p>
            <a:r>
              <a:rPr lang="en-US" sz="1100" dirty="0">
                <a:solidFill>
                  <a:schemeClr val="bg1"/>
                </a:solidFill>
                <a:latin typeface="Century Gothic" panose="020B0502020202020204" pitchFamily="34" charset="0"/>
              </a:rPr>
              <a:t>Mobile 843-209-0848</a:t>
            </a:r>
          </a:p>
          <a:p>
            <a:r>
              <a:rPr lang="en-US" sz="1100" dirty="0">
                <a:solidFill>
                  <a:schemeClr val="bg1"/>
                </a:solidFill>
                <a:latin typeface="Century Gothic" panose="020B0502020202020204" pitchFamily="34" charset="0"/>
              </a:rPr>
              <a:t>gtupper@gtupper3.com</a:t>
            </a:r>
          </a:p>
          <a:p>
            <a:r>
              <a:rPr lang="en-US" sz="1100" dirty="0">
                <a:solidFill>
                  <a:schemeClr val="bg1"/>
                </a:solidFill>
                <a:latin typeface="Century Gothic" panose="020B0502020202020204" pitchFamily="34" charset="0"/>
              </a:rPr>
              <a:t>www.gtupper3.com</a:t>
            </a:r>
          </a:p>
        </p:txBody>
      </p:sp>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6678616" y="8967136"/>
            <a:ext cx="1383453" cy="4304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3017" y="9402708"/>
            <a:ext cx="2979052" cy="553998"/>
          </a:xfrm>
          <a:prstGeom prst="rect">
            <a:avLst/>
          </a:prstGeom>
        </p:spPr>
        <p:txBody>
          <a:bodyPr wrap="square">
            <a:spAutoFit/>
          </a:bodyPr>
          <a:lstStyle/>
          <a:p>
            <a:pPr algn="r"/>
            <a:r>
              <a:rPr lang="en-US" sz="1000" dirty="0">
                <a:solidFill>
                  <a:schemeClr val="bg1"/>
                </a:solidFill>
                <a:latin typeface="Century Gothic" panose="020B0502020202020204" pitchFamily="34" charset="0"/>
              </a:rPr>
              <a:t>RE/MAX Pro Realty</a:t>
            </a:r>
          </a:p>
          <a:p>
            <a:pPr algn="r"/>
            <a:r>
              <a:rPr lang="en-US" sz="1000" dirty="0">
                <a:solidFill>
                  <a:schemeClr val="bg1"/>
                </a:solidFill>
                <a:latin typeface="Century Gothic" panose="020B0502020202020204" pitchFamily="34" charset="0"/>
              </a:rPr>
              <a:t>9209 University Blvd.</a:t>
            </a:r>
          </a:p>
          <a:p>
            <a:pPr algn="r"/>
            <a:r>
              <a:rPr lang="en-US" sz="1000" dirty="0">
                <a:solidFill>
                  <a:schemeClr val="bg1"/>
                </a:solidFill>
                <a:latin typeface="Century Gothic" panose="020B0502020202020204" pitchFamily="34" charset="0"/>
              </a:rPr>
              <a:t>N Charleston, SC 29406</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5720" y="4582160"/>
            <a:ext cx="1280160" cy="853440"/>
          </a:xfrm>
          <a:prstGeom prst="rect">
            <a:avLst/>
          </a:prstGeom>
          <a:ln>
            <a:no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474720" y="4582160"/>
            <a:ext cx="1280160" cy="853440"/>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760220" y="4582160"/>
            <a:ext cx="1280160" cy="852846"/>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903720" y="4582160"/>
            <a:ext cx="1280160" cy="851662"/>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0" y="3710970"/>
            <a:ext cx="8229600" cy="784830"/>
          </a:xfrm>
          <a:prstGeom prst="rect">
            <a:avLst/>
          </a:prstGeom>
          <a:noFill/>
        </p:spPr>
        <p:txBody>
          <a:bodyPr wrap="square" anchor="b">
            <a:spAutoFit/>
          </a:bodyPr>
          <a:lstStyle/>
          <a:p>
            <a:pPr algn="ctr"/>
            <a:r>
              <a:rPr lang="en-US" sz="2800" b="1" dirty="0">
                <a:effectLst>
                  <a:outerShdw blurRad="38100" dist="38100" dir="2700000" algn="tl">
                    <a:srgbClr val="000000">
                      <a:alpha val="43137"/>
                    </a:srgbClr>
                  </a:outerShdw>
                </a:effectLst>
                <a:latin typeface="Century Gothic" panose="020B0502020202020204" pitchFamily="34" charset="0"/>
              </a:rPr>
              <a:t>110 Boone Hill Parkway</a:t>
            </a:r>
          </a:p>
          <a:p>
            <a:pPr algn="ctr"/>
            <a:r>
              <a:rPr lang="en-US" sz="1700" dirty="0">
                <a:effectLst>
                  <a:outerShdw blurRad="38100" dist="38100" dir="2700000" algn="tl">
                    <a:srgbClr val="000000">
                      <a:alpha val="43137"/>
                    </a:srgbClr>
                  </a:outerShdw>
                </a:effectLst>
                <a:latin typeface="Century Gothic" panose="020B0502020202020204" pitchFamily="34" charset="0"/>
              </a:rPr>
              <a:t>Summerville Heights | Summerville, SC 29483 | MLS# 20009910 | $259,800</a:t>
            </a:r>
          </a:p>
        </p:txBody>
      </p:sp>
      <p:pic>
        <p:nvPicPr>
          <p:cNvPr id="14" name="Picture 13">
            <a:extLst>
              <a:ext uri="{FF2B5EF4-FFF2-40B4-BE49-F238E27FC236}">
                <a16:creationId xmlns:a16="http://schemas.microsoft.com/office/drawing/2014/main" id="{8F7AE620-7DD2-4A76-9359-24B7F9BA11F6}"/>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5720" y="7840068"/>
            <a:ext cx="1280160" cy="853440"/>
          </a:xfrm>
          <a:prstGeom prst="rect">
            <a:avLst/>
          </a:prstGeom>
          <a:ln>
            <a:noFill/>
          </a:ln>
          <a:effectLst>
            <a:outerShdw blurRad="63500" sx="102000" sy="102000" algn="ctr" rotWithShape="0">
              <a:prstClr val="black">
                <a:alpha val="40000"/>
              </a:prstClr>
            </a:outerShdw>
          </a:effectLst>
        </p:spPr>
      </p:pic>
      <p:pic>
        <p:nvPicPr>
          <p:cNvPr id="15" name="Picture 14">
            <a:extLst>
              <a:ext uri="{FF2B5EF4-FFF2-40B4-BE49-F238E27FC236}">
                <a16:creationId xmlns:a16="http://schemas.microsoft.com/office/drawing/2014/main" id="{731A3E09-B2C0-4007-A4A1-9929122385C5}"/>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760220" y="7840068"/>
            <a:ext cx="1280160" cy="851661"/>
          </a:xfrm>
          <a:prstGeom prst="rect">
            <a:avLst/>
          </a:prstGeom>
          <a:ln>
            <a:noFill/>
          </a:ln>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356286F1-D478-4074-A4E0-7686041E5F9A}"/>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474720" y="7840068"/>
            <a:ext cx="1280160" cy="853440"/>
          </a:xfrm>
          <a:prstGeom prst="rect">
            <a:avLst/>
          </a:prstGeom>
          <a:ln>
            <a:noFill/>
          </a:ln>
          <a:effectLst>
            <a:outerShdw blurRad="63500" sx="102000" sy="102000" algn="ctr" rotWithShape="0">
              <a:prstClr val="black">
                <a:alpha val="40000"/>
              </a:prstClr>
            </a:outerShdw>
          </a:effectLst>
        </p:spPr>
      </p:pic>
      <p:pic>
        <p:nvPicPr>
          <p:cNvPr id="21" name="Picture 20">
            <a:extLst>
              <a:ext uri="{FF2B5EF4-FFF2-40B4-BE49-F238E27FC236}">
                <a16:creationId xmlns:a16="http://schemas.microsoft.com/office/drawing/2014/main" id="{7EAB7346-E0B2-4C82-AFD3-FF3891DA130C}"/>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5189220" y="7840068"/>
            <a:ext cx="1280160" cy="853440"/>
          </a:xfrm>
          <a:prstGeom prst="rect">
            <a:avLst/>
          </a:prstGeom>
          <a:ln>
            <a:noFill/>
          </a:ln>
          <a:effectLst>
            <a:outerShdw blurRad="63500" sx="102000" sy="102000" algn="ctr" rotWithShape="0">
              <a:prstClr val="black">
                <a:alpha val="40000"/>
              </a:prstClr>
            </a:outerShdw>
          </a:effectLst>
        </p:spPr>
      </p:pic>
      <p:pic>
        <p:nvPicPr>
          <p:cNvPr id="22" name="Picture 21">
            <a:extLst>
              <a:ext uri="{FF2B5EF4-FFF2-40B4-BE49-F238E27FC236}">
                <a16:creationId xmlns:a16="http://schemas.microsoft.com/office/drawing/2014/main" id="{D22FD09B-B60F-4E66-8341-0306E19AF968}"/>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6903720" y="7840068"/>
            <a:ext cx="1280160" cy="852846"/>
          </a:xfrm>
          <a:prstGeom prst="rect">
            <a:avLst/>
          </a:prstGeom>
          <a:ln>
            <a:noFill/>
          </a:ln>
          <a:effectLst>
            <a:outerShdw blurRad="63500" sx="102000" sy="102000" algn="ctr" rotWithShape="0">
              <a:prstClr val="black">
                <a:alpha val="40000"/>
              </a:prstClr>
            </a:outerShdw>
          </a:effectLst>
        </p:spPr>
      </p:pic>
      <p:pic>
        <p:nvPicPr>
          <p:cNvPr id="23" name="Picture 22">
            <a:extLst>
              <a:ext uri="{FF2B5EF4-FFF2-40B4-BE49-F238E27FC236}">
                <a16:creationId xmlns:a16="http://schemas.microsoft.com/office/drawing/2014/main" id="{4FEEBF7E-1BE0-4956-9424-E9AC0BB2DD5D}"/>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5189220" y="4582160"/>
            <a:ext cx="1280160" cy="853440"/>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140</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Open House Sunday June 28th 1-3pm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66</cp:revision>
  <dcterms:created xsi:type="dcterms:W3CDTF">2006-08-16T00:00:00Z</dcterms:created>
  <dcterms:modified xsi:type="dcterms:W3CDTF">2020-06-26T11:34:18Z</dcterms:modified>
</cp:coreProperties>
</file>