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2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smtClean="0"/>
              <a:t>Click to edit Master title style</a:t>
            </a:r>
            <a:endParaRPr lang="en-US"/>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090338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48310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1593" y="535517"/>
            <a:ext cx="1256943" cy="85240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765" y="535517"/>
            <a:ext cx="3673674"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371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70601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smtClean="0"/>
              <a:t>Click to edit Master title style</a:t>
            </a:r>
            <a:endParaRPr lang="en-US"/>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EE1867-B3D7-4709-9A5D-B88D860BAE96}"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84652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764"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63228" y="2677584"/>
            <a:ext cx="2465309"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EE1867-B3D7-4709-9A5D-B88D860BAE9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55474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EE1867-B3D7-4709-9A5D-B88D860BAE96}"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325582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EE1867-B3D7-4709-9A5D-B88D860BAE96}"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138538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E1867-B3D7-4709-9A5D-B88D860BAE96}"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25517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43351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smtClean="0"/>
              <a:t>Click to edit Master title style</a:t>
            </a:r>
            <a:endParaRPr lang="en-US"/>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EE1867-B3D7-4709-9A5D-B88D860BAE96}"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5635F7-D85F-439E-8C40-5FE5A28C9330}" type="slidenum">
              <a:rPr lang="en-US" smtClean="0"/>
              <a:t>‹#›</a:t>
            </a:fld>
            <a:endParaRPr lang="en-US"/>
          </a:p>
        </p:txBody>
      </p:sp>
    </p:spTree>
    <p:extLst>
      <p:ext uri="{BB962C8B-B14F-4D97-AF65-F5344CB8AC3E}">
        <p14:creationId xmlns:p14="http://schemas.microsoft.com/office/powerpoint/2010/main" val="252527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EE1867-B3D7-4709-9A5D-B88D860BAE96}" type="datetimeFigureOut">
              <a:rPr lang="en-US" smtClean="0"/>
              <a:t>1/25/2016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A5635F7-D85F-439E-8C40-5FE5A28C9330}" type="slidenum">
              <a:rPr lang="en-US" smtClean="0"/>
              <a:t>‹#›</a:t>
            </a:fld>
            <a:endParaRPr lang="en-US"/>
          </a:p>
        </p:txBody>
      </p:sp>
    </p:spTree>
    <p:extLst>
      <p:ext uri="{BB962C8B-B14F-4D97-AF65-F5344CB8AC3E}">
        <p14:creationId xmlns:p14="http://schemas.microsoft.com/office/powerpoint/2010/main" val="3380594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hyperlink" Target="mailto:conniesross@aol.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hyperlink" Target="mailto:dctidewater@yahoo.com" TargetMode="External"/><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4364384"/>
          </a:xfrm>
          <a:prstGeom prst="rect">
            <a:avLst/>
          </a:prstGeom>
        </p:spPr>
      </p:pic>
      <p:sp>
        <p:nvSpPr>
          <p:cNvPr id="3" name="Rectangle 2"/>
          <p:cNvSpPr/>
          <p:nvPr/>
        </p:nvSpPr>
        <p:spPr>
          <a:xfrm>
            <a:off x="0" y="4274386"/>
            <a:ext cx="7772399" cy="933941"/>
          </a:xfrm>
          <a:prstGeom prst="rect">
            <a:avLst/>
          </a:prstGeom>
          <a:gradFill>
            <a:gsLst>
              <a:gs pos="0">
                <a:schemeClr val="accent1">
                  <a:lumMod val="5000"/>
                  <a:lumOff val="95000"/>
                  <a:alpha val="0"/>
                </a:schemeClr>
              </a:gs>
              <a:gs pos="82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756" y="4362169"/>
            <a:ext cx="5722924" cy="3293209"/>
          </a:xfrm>
          <a:prstGeom prst="rect">
            <a:avLst/>
          </a:prstGeom>
        </p:spPr>
        <p:txBody>
          <a:bodyPr wrap="square" anchor="ctr">
            <a:spAutoFit/>
          </a:bodyPr>
          <a:lstStyle/>
          <a:p>
            <a:pPr algn="ctr"/>
            <a:r>
              <a:rPr lang="en-US" sz="1550" dirty="0">
                <a:latin typeface="Adobe Caslon Pro" panose="0205050205050A020403" pitchFamily="18" charset="0"/>
              </a:rPr>
              <a:t>Surf Estates is an easy walk or golf cart ride to the beach, only about a mile away; Surf Club; and new popular shopping center, featuring brand-name shopping, dining, and professional and other services. There are even two wonderful, walk-able grocery stores and the charming ambience of homey Cherry Grove itself. This lot is one of the best of the best in Surf Estates, large road frontage at 158', right on the lake with enchanting views of the soothing foundation to the rear and another lake and fountain view in the front, even peaking at the golf course. This spacious property allows great flexibility of home design to maximize the diversity and serenity of its unique waterscapes. Perfect for a discriminating buyer or builder! Do not pass up this rare opportunity to build in one of the best locations in popular North Myrtle Beach.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2750" y="3221807"/>
            <a:ext cx="1536447" cy="862751"/>
          </a:xfrm>
          <a:prstGeom prst="rect">
            <a:avLst/>
          </a:prstGeom>
          <a:ln>
            <a:solidFill>
              <a:schemeClr val="bg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16" y="3221807"/>
            <a:ext cx="1536447" cy="862751"/>
          </a:xfrm>
          <a:prstGeom prst="rect">
            <a:avLst/>
          </a:prstGeom>
          <a:ln>
            <a:solidFill>
              <a:schemeClr val="bg1"/>
            </a:solid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6833" y="3221807"/>
            <a:ext cx="1536447" cy="862751"/>
          </a:xfrm>
          <a:prstGeom prst="rect">
            <a:avLst/>
          </a:prstGeom>
          <a:ln>
            <a:solidFill>
              <a:schemeClr val="bg1"/>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48668" y="1235134"/>
            <a:ext cx="1797988" cy="2393163"/>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74" y="7576865"/>
            <a:ext cx="2517238" cy="141348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77821" y="7576865"/>
            <a:ext cx="2517238" cy="1413488"/>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85698" y="119402"/>
            <a:ext cx="3849214" cy="1354217"/>
          </a:xfrm>
          <a:prstGeom prst="rect">
            <a:avLst/>
          </a:prstGeom>
        </p:spPr>
        <p:txBody>
          <a:bodyPr wrap="square">
            <a:spAutoFit/>
          </a:bodyPr>
          <a:lstStyle/>
          <a:p>
            <a:r>
              <a:rPr lang="en-US"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1110 Surf Pointe </a:t>
            </a:r>
            <a:r>
              <a:rPr lang="en-US" dirty="0" err="1">
                <a:solidFill>
                  <a:schemeClr val="bg1"/>
                </a:solidFill>
                <a:effectLst>
                  <a:outerShdw blurRad="50800" dist="38100" dir="2700000" algn="tl" rotWithShape="0">
                    <a:prstClr val="black">
                      <a:alpha val="40000"/>
                    </a:prstClr>
                  </a:outerShdw>
                </a:effectLst>
                <a:latin typeface="Adobe Caslon Pro Bold" panose="0205070206050A020403" pitchFamily="18" charset="0"/>
              </a:rPr>
              <a:t>Dr</a:t>
            </a:r>
            <a:endParaRPr lang="en-US" dirty="0">
              <a:solidFill>
                <a:schemeClr val="bg1"/>
              </a:solidFill>
              <a:effectLst>
                <a:outerShdw blurRad="50800" dist="38100" dir="2700000" algn="tl" rotWithShape="0">
                  <a:prstClr val="black">
                    <a:alpha val="40000"/>
                  </a:prstClr>
                </a:outerShdw>
              </a:effectLst>
              <a:latin typeface="Adobe Caslon Pro Bold" panose="0205070206050A020403" pitchFamily="18" charset="0"/>
            </a:endParaRPr>
          </a:p>
          <a:p>
            <a:r>
              <a:rPr lang="en-US" sz="16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North Myrtle Beach, SC 29582</a:t>
            </a:r>
          </a:p>
          <a:p>
            <a:r>
              <a:rPr lang="en-US" sz="16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MLS# 1600023</a:t>
            </a:r>
          </a:p>
          <a:p>
            <a:r>
              <a:rPr lang="en-US" sz="16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$199,900</a:t>
            </a:r>
          </a:p>
          <a:p>
            <a:r>
              <a:rPr lang="en-US" sz="1600" dirty="0">
                <a:solidFill>
                  <a:schemeClr val="bg1"/>
                </a:solidFill>
                <a:effectLst>
                  <a:outerShdw blurRad="50800" dist="38100" dir="2700000" algn="tl" rotWithShape="0">
                    <a:prstClr val="black">
                      <a:alpha val="40000"/>
                    </a:prstClr>
                  </a:outerShdw>
                </a:effectLst>
                <a:latin typeface="Adobe Caslon Pro Bold" panose="0205070206050A020403" pitchFamily="18" charset="0"/>
              </a:rPr>
              <a:t>0.34 acres</a:t>
            </a:r>
            <a:endParaRPr lang="en-US" sz="1600" dirty="0">
              <a:solidFill>
                <a:schemeClr val="bg1"/>
              </a:solidFill>
              <a:effectLst>
                <a:outerShdw blurRad="50800" dist="38100" dir="2700000" algn="tl" rotWithShape="0">
                  <a:prstClr val="black">
                    <a:alpha val="40000"/>
                  </a:prstClr>
                </a:outerShdw>
              </a:effectLst>
              <a:latin typeface="Adobe Caslon Pro" panose="0205050205050A020403" pitchFamily="18" charset="0"/>
            </a:endParaRPr>
          </a:p>
        </p:txBody>
      </p:sp>
      <p:sp>
        <p:nvSpPr>
          <p:cNvPr id="20" name="Rectangle 19"/>
          <p:cNvSpPr/>
          <p:nvPr/>
        </p:nvSpPr>
        <p:spPr>
          <a:xfrm>
            <a:off x="3160643" y="90712"/>
            <a:ext cx="4466136" cy="646331"/>
          </a:xfrm>
          <a:prstGeom prst="rect">
            <a:avLst/>
          </a:prstGeom>
        </p:spPr>
        <p:txBody>
          <a:bodyPr wrap="square">
            <a:spAutoFit/>
          </a:bodyPr>
          <a:lstStyle/>
          <a:p>
            <a:pPr algn="r"/>
            <a:r>
              <a:rPr lang="en-US" sz="3600" b="1" dirty="0" smtClean="0">
                <a:solidFill>
                  <a:schemeClr val="bg1"/>
                </a:solidFill>
                <a:effectLst>
                  <a:outerShdw blurRad="50800" dist="38100" dir="2700000" algn="tl" rotWithShape="0">
                    <a:schemeClr val="tx1">
                      <a:alpha val="40000"/>
                    </a:schemeClr>
                  </a:outerShdw>
                </a:effectLst>
                <a:latin typeface="AR DECODE" panose="02000000000000000000" pitchFamily="2" charset="0"/>
              </a:rPr>
              <a:t>Come build your dream home</a:t>
            </a:r>
            <a:endParaRPr lang="en-US" sz="3600" b="1" dirty="0">
              <a:solidFill>
                <a:schemeClr val="bg1"/>
              </a:solidFill>
              <a:effectLst>
                <a:outerShdw blurRad="50800" dist="38100" dir="2700000" algn="tl" rotWithShape="0">
                  <a:schemeClr val="tx1">
                    <a:alpha val="40000"/>
                  </a:schemeClr>
                </a:outerShdw>
              </a:effectLst>
              <a:latin typeface="AR DECODE" panose="02000000000000000000" pitchFamily="2" charset="0"/>
            </a:endParaRPr>
          </a:p>
        </p:txBody>
      </p:sp>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181" y="9233874"/>
            <a:ext cx="904875" cy="682162"/>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64160" y="9233874"/>
            <a:ext cx="838198" cy="688520"/>
          </a:xfrm>
          <a:prstGeom prst="rect">
            <a:avLst/>
          </a:prstGeom>
        </p:spPr>
      </p:pic>
      <p:sp>
        <p:nvSpPr>
          <p:cNvPr id="26" name="Rectangle 25"/>
          <p:cNvSpPr/>
          <p:nvPr/>
        </p:nvSpPr>
        <p:spPr>
          <a:xfrm>
            <a:off x="1906114" y="9233874"/>
            <a:ext cx="1931374" cy="646331"/>
          </a:xfrm>
          <a:prstGeom prst="rect">
            <a:avLst/>
          </a:prstGeom>
        </p:spPr>
        <p:txBody>
          <a:bodyPr wrap="square">
            <a:spAutoFit/>
          </a:bodyPr>
          <a:lstStyle/>
          <a:p>
            <a:pPr algn="ctr"/>
            <a:r>
              <a:rPr lang="en-US" sz="1400" dirty="0">
                <a:solidFill>
                  <a:srgbClr val="000000"/>
                </a:solidFill>
                <a:latin typeface="Arial" panose="020B0604020202020204" pitchFamily="34" charset="0"/>
              </a:rPr>
              <a:t>Deborah </a:t>
            </a:r>
            <a:r>
              <a:rPr lang="en-US" sz="1400" dirty="0" smtClean="0">
                <a:solidFill>
                  <a:srgbClr val="000000"/>
                </a:solidFill>
                <a:latin typeface="Arial" panose="020B0604020202020204" pitchFamily="34" charset="0"/>
              </a:rPr>
              <a:t>Collins</a:t>
            </a:r>
          </a:p>
          <a:p>
            <a:pPr algn="ctr"/>
            <a:r>
              <a:rPr lang="en-US" sz="1100" dirty="0" smtClean="0">
                <a:solidFill>
                  <a:srgbClr val="000000"/>
                </a:solidFill>
                <a:latin typeface="Arial" panose="020B0604020202020204" pitchFamily="34" charset="0"/>
              </a:rPr>
              <a:t>843-424-9013</a:t>
            </a:r>
          </a:p>
          <a:p>
            <a:pPr algn="ctr"/>
            <a:r>
              <a:rPr lang="en-US" sz="1100" dirty="0" smtClean="0">
                <a:solidFill>
                  <a:srgbClr val="093E6E"/>
                </a:solidFill>
                <a:latin typeface="Arial" panose="020B0604020202020204" pitchFamily="34" charset="0"/>
                <a:hlinkClick r:id="rId11"/>
              </a:rPr>
              <a:t>dctidewater@yahoo.com</a:t>
            </a:r>
            <a:endParaRPr lang="en-US" sz="1100" b="0" i="0" dirty="0">
              <a:solidFill>
                <a:srgbClr val="000000"/>
              </a:solidFill>
              <a:effectLst/>
              <a:latin typeface="Arial" panose="020B0604020202020204" pitchFamily="34" charset="0"/>
            </a:endParaRPr>
          </a:p>
        </p:txBody>
      </p:sp>
      <p:sp>
        <p:nvSpPr>
          <p:cNvPr id="27" name="Rectangle 26"/>
          <p:cNvSpPr/>
          <p:nvPr/>
        </p:nvSpPr>
        <p:spPr>
          <a:xfrm>
            <a:off x="3934912" y="9233874"/>
            <a:ext cx="1913756" cy="646331"/>
          </a:xfrm>
          <a:prstGeom prst="rect">
            <a:avLst/>
          </a:prstGeom>
        </p:spPr>
        <p:txBody>
          <a:bodyPr wrap="square">
            <a:spAutoFit/>
          </a:bodyPr>
          <a:lstStyle/>
          <a:p>
            <a:pPr algn="ctr"/>
            <a:r>
              <a:rPr lang="en-US" sz="1400" dirty="0" smtClean="0">
                <a:solidFill>
                  <a:srgbClr val="000000"/>
                </a:solidFill>
                <a:latin typeface="Arial" panose="020B0604020202020204" pitchFamily="34" charset="0"/>
              </a:rPr>
              <a:t>Connie Ross-Karl</a:t>
            </a:r>
          </a:p>
          <a:p>
            <a:pPr algn="ctr"/>
            <a:r>
              <a:rPr lang="en-US" sz="1100" dirty="0" smtClean="0">
                <a:solidFill>
                  <a:srgbClr val="000000"/>
                </a:solidFill>
                <a:latin typeface="Arial" panose="020B0604020202020204" pitchFamily="34" charset="0"/>
              </a:rPr>
              <a:t>702-306-2643</a:t>
            </a:r>
            <a:endParaRPr lang="en-US" sz="1100" dirty="0">
              <a:solidFill>
                <a:srgbClr val="000000"/>
              </a:solidFill>
              <a:latin typeface="Arial" panose="020B0604020202020204" pitchFamily="34" charset="0"/>
            </a:endParaRPr>
          </a:p>
          <a:p>
            <a:pPr algn="ctr"/>
            <a:r>
              <a:rPr lang="en-US" sz="1100" dirty="0" smtClean="0">
                <a:solidFill>
                  <a:srgbClr val="093E6E"/>
                </a:solidFill>
                <a:latin typeface="Arial" panose="020B0604020202020204" pitchFamily="34" charset="0"/>
                <a:hlinkClick r:id="rId12"/>
              </a:rPr>
              <a:t>conniesross@aol.com</a:t>
            </a:r>
            <a:endParaRPr lang="en-US" sz="1100" b="0" i="0" dirty="0">
              <a:solidFill>
                <a:srgbClr val="000000"/>
              </a:solidFill>
              <a:effectLst/>
              <a:latin typeface="Arial" panose="020B0604020202020204" pitchFamily="34" charset="0"/>
            </a:endParaRPr>
          </a:p>
        </p:txBody>
      </p:sp>
      <p:sp>
        <p:nvSpPr>
          <p:cNvPr id="28" name="Rectangle 27"/>
          <p:cNvSpPr/>
          <p:nvPr/>
        </p:nvSpPr>
        <p:spPr>
          <a:xfrm>
            <a:off x="0" y="9837384"/>
            <a:ext cx="7772400" cy="215444"/>
          </a:xfrm>
          <a:prstGeom prst="rect">
            <a:avLst/>
          </a:prstGeom>
        </p:spPr>
        <p:txBody>
          <a:bodyPr wrap="square">
            <a:spAutoFit/>
          </a:bodyPr>
          <a:lstStyle/>
          <a:p>
            <a:pPr algn="ctr"/>
            <a:r>
              <a:rPr lang="en-US" sz="800" dirty="0">
                <a:solidFill>
                  <a:srgbClr val="000000"/>
                </a:solidFill>
                <a:latin typeface="Arial" panose="020B0604020202020204" pitchFamily="34" charset="0"/>
              </a:rPr>
              <a:t>NEW WAY PROPERTIES MYRTLE BEACH</a:t>
            </a:r>
            <a:r>
              <a:rPr lang="en-US" sz="800" dirty="0">
                <a:solidFill>
                  <a:srgbClr val="093E6E"/>
                </a:solidFill>
                <a:latin typeface="Arial" panose="020B0604020202020204" pitchFamily="34" charset="0"/>
              </a:rPr>
              <a:t> </a:t>
            </a:r>
            <a:endParaRPr lang="en-US" sz="800" dirty="0"/>
          </a:p>
        </p:txBody>
      </p:sp>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48668" y="3916163"/>
            <a:ext cx="1797988" cy="2393162"/>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48669" y="6597191"/>
            <a:ext cx="1797987" cy="23931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3024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195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Adobe Caslon Pro</vt:lpstr>
      <vt:lpstr>Adobe Caslon Pro Bold</vt:lpstr>
      <vt:lpstr>AR DECODE</vt:lpstr>
      <vt:lpstr>Arial</vt:lpstr>
      <vt:lpstr>Calibri</vt:lpstr>
      <vt:lpstr>Calibri Light</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10</cp:revision>
  <dcterms:created xsi:type="dcterms:W3CDTF">2016-01-18T21:52:04Z</dcterms:created>
  <dcterms:modified xsi:type="dcterms:W3CDTF">2016-01-25T12:40:22Z</dcterms:modified>
</cp:coreProperties>
</file>